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75" r:id="rId3"/>
    <p:sldId id="398" r:id="rId4"/>
    <p:sldId id="372" r:id="rId5"/>
    <p:sldId id="373" r:id="rId6"/>
    <p:sldId id="374" r:id="rId7"/>
    <p:sldId id="380" r:id="rId8"/>
    <p:sldId id="357" r:id="rId9"/>
    <p:sldId id="278" r:id="rId10"/>
    <p:sldId id="399" r:id="rId11"/>
    <p:sldId id="259" r:id="rId12"/>
    <p:sldId id="338" r:id="rId13"/>
    <p:sldId id="400" r:id="rId14"/>
    <p:sldId id="401" r:id="rId15"/>
    <p:sldId id="358" r:id="rId16"/>
    <p:sldId id="353" r:id="rId17"/>
    <p:sldId id="404" r:id="rId18"/>
    <p:sldId id="296" r:id="rId19"/>
    <p:sldId id="351" r:id="rId20"/>
    <p:sldId id="379" r:id="rId21"/>
    <p:sldId id="394" r:id="rId22"/>
    <p:sldId id="257" r:id="rId23"/>
    <p:sldId id="270" r:id="rId24"/>
    <p:sldId id="366" r:id="rId25"/>
    <p:sldId id="388" r:id="rId26"/>
    <p:sldId id="389" r:id="rId27"/>
    <p:sldId id="390" r:id="rId28"/>
    <p:sldId id="339" r:id="rId29"/>
    <p:sldId id="387" r:id="rId30"/>
    <p:sldId id="383" r:id="rId31"/>
    <p:sldId id="369" r:id="rId32"/>
    <p:sldId id="391" r:id="rId33"/>
    <p:sldId id="370" r:id="rId34"/>
    <p:sldId id="392" r:id="rId35"/>
    <p:sldId id="309" r:id="rId36"/>
    <p:sldId id="406" r:id="rId37"/>
    <p:sldId id="407" r:id="rId38"/>
  </p:sldIdLst>
  <p:sldSz cx="12192000" cy="6858000"/>
  <p:notesSz cx="6761163" cy="9942513"/>
  <p:embeddedFontLst>
    <p:embeddedFont>
      <p:font typeface="Century Gothic" pitchFamily="34" charset="0"/>
      <p:regular r:id="rId40"/>
      <p:bold r:id="rId41"/>
      <p:italic r:id="rId42"/>
      <p:boldItalic r:id="rId43"/>
    </p:embeddedFont>
    <p:embeddedFont>
      <p:font typeface="Libre Franklin" charset="0"/>
      <p:regular r:id="rId44"/>
      <p:bold r:id="rId45"/>
      <p:italic r:id="rId46"/>
      <p:boldItalic r:id="rId47"/>
    </p:embeddedFont>
    <p:embeddedFont>
      <p:font typeface="Calibri" pitchFamily="34" charset="0"/>
      <p:regular r:id="rId48"/>
      <p:bold r:id="rId49"/>
      <p:italic r:id="rId50"/>
      <p:boldItalic r:id="rId51"/>
    </p:embeddedFont>
    <p:embeddedFont>
      <p:font typeface="Tahoma" pitchFamily="34" charset="0"/>
      <p:regular r:id="rId52"/>
      <p:bold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B20E97"/>
    <a:srgbClr val="CD63C0"/>
    <a:srgbClr val="65828B"/>
    <a:srgbClr val="FFFFFF"/>
    <a:srgbClr val="FF66CC"/>
    <a:srgbClr val="F2F7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FDA0E0-5758-485C-A928-C9E2321A7517}">
  <a:tblStyle styleId="{36FDA0E0-5758-485C-A928-C9E2321A751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1B75C1A-5FA5-4549-88EC-46966DEE1F1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81" autoAdjust="0"/>
    <p:restoredTop sz="99885" autoAdjust="0"/>
  </p:normalViewPr>
  <p:slideViewPr>
    <p:cSldViewPr snapToGrid="0">
      <p:cViewPr varScale="1">
        <p:scale>
          <a:sx n="112" d="100"/>
          <a:sy n="112" d="100"/>
        </p:scale>
        <p:origin x="-330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40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view3D>
      <c:rAngAx val="1"/>
    </c:view3D>
    <c:plotArea>
      <c:layout>
        <c:manualLayout>
          <c:layoutTarget val="inner"/>
          <c:xMode val="edge"/>
          <c:yMode val="edge"/>
          <c:x val="0.23297133315328641"/>
          <c:y val="3.9027993435921823E-2"/>
          <c:w val="0.72285176052972488"/>
          <c:h val="0.77620253433318431"/>
        </c:manualLayout>
      </c:layout>
      <c:bar3D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Женщины </c:v>
                </c:pt>
                <c:pt idx="2">
                  <c:v>Мужчины</c:v>
                </c:pt>
                <c:pt idx="3">
                  <c:v>Внешние совместители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206</c:v>
                </c:pt>
                <c:pt idx="1">
                  <c:v>168</c:v>
                </c:pt>
                <c:pt idx="2">
                  <c:v>38</c:v>
                </c:pt>
                <c:pt idx="3">
                  <c:v>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г.</c:v>
                </c:pt>
              </c:strCache>
            </c:strRef>
          </c:tx>
          <c:spPr>
            <a:solidFill>
              <a:srgbClr val="FFFF00">
                <a:alpha val="89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Женщины </c:v>
                </c:pt>
                <c:pt idx="2">
                  <c:v>Мужчины</c:v>
                </c:pt>
                <c:pt idx="3">
                  <c:v>Внешние совместители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185</c:v>
                </c:pt>
                <c:pt idx="1">
                  <c:v>152</c:v>
                </c:pt>
                <c:pt idx="2">
                  <c:v>33</c:v>
                </c:pt>
                <c:pt idx="3">
                  <c:v>17</c:v>
                </c:pt>
              </c:numCache>
            </c:numRef>
          </c:val>
        </c:ser>
        <c:dLbls>
          <c:showVal val="1"/>
        </c:dLbls>
        <c:gapWidth val="75"/>
        <c:shape val="cylinder"/>
        <c:axId val="122335616"/>
        <c:axId val="122337152"/>
        <c:axId val="0"/>
      </c:bar3DChart>
      <c:catAx>
        <c:axId val="122335616"/>
        <c:scaling>
          <c:orientation val="minMax"/>
        </c:scaling>
        <c:axPos val="l"/>
        <c:numFmt formatCode="General" sourceLinked="0"/>
        <c:majorTickMark val="none"/>
        <c:tickLblPos val="nextTo"/>
        <c:crossAx val="122337152"/>
        <c:crosses val="autoZero"/>
        <c:auto val="1"/>
        <c:lblAlgn val="ctr"/>
        <c:lblOffset val="100"/>
      </c:catAx>
      <c:valAx>
        <c:axId val="122337152"/>
        <c:scaling>
          <c:orientation val="minMax"/>
        </c:scaling>
        <c:axPos val="b"/>
        <c:numFmt formatCode="General" sourceLinked="1"/>
        <c:majorTickMark val="none"/>
        <c:tickLblPos val="nextTo"/>
        <c:crossAx val="12233561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1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Прочие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97.7</c:v>
                </c:pt>
                <c:pt idx="1">
                  <c:v>96.6</c:v>
                </c:pt>
                <c:pt idx="2">
                  <c:v>95.6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г.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Прочие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95.3</c:v>
                </c:pt>
                <c:pt idx="1">
                  <c:v>94.2</c:v>
                </c:pt>
                <c:pt idx="2">
                  <c:v>89.3</c:v>
                </c:pt>
                <c:pt idx="3">
                  <c:v>97.5</c:v>
                </c:pt>
              </c:numCache>
            </c:numRef>
          </c:val>
        </c:ser>
        <c:shape val="box"/>
        <c:axId val="122741888"/>
        <c:axId val="122743424"/>
        <c:axId val="0"/>
      </c:bar3DChart>
      <c:catAx>
        <c:axId val="12274188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2743424"/>
        <c:crosses val="autoZero"/>
        <c:auto val="1"/>
        <c:lblAlgn val="ctr"/>
        <c:lblOffset val="100"/>
      </c:catAx>
      <c:valAx>
        <c:axId val="12274342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227418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6537844964325505E-2"/>
          <c:y val="4.6610708262990845E-2"/>
          <c:w val="0.93780837053924193"/>
          <c:h val="0.5227942015857566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по АПП</c:v>
                </c:pt>
                <c:pt idx="1">
                  <c:v>по ХРО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9646</c:v>
                </c:pt>
                <c:pt idx="1">
                  <c:v>2317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FFFF00">
                <a:alpha val="65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по АПП</c:v>
                </c:pt>
                <c:pt idx="1">
                  <c:v>по ХРО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9320</c:v>
                </c:pt>
                <c:pt idx="1">
                  <c:v>2299</c:v>
                </c:pt>
              </c:numCache>
            </c:numRef>
          </c:val>
        </c:ser>
        <c:dLbls>
          <c:showVal val="1"/>
        </c:dLbls>
        <c:overlap val="-25"/>
        <c:axId val="129483520"/>
        <c:axId val="129616128"/>
      </c:barChart>
      <c:catAx>
        <c:axId val="129483520"/>
        <c:scaling>
          <c:orientation val="minMax"/>
        </c:scaling>
        <c:axPos val="b"/>
        <c:numFmt formatCode="General" sourceLinked="0"/>
        <c:majorTickMark val="none"/>
        <c:tickLblPos val="nextTo"/>
        <c:crossAx val="129616128"/>
        <c:crosses val="autoZero"/>
        <c:auto val="1"/>
        <c:lblAlgn val="ctr"/>
        <c:lblOffset val="100"/>
      </c:catAx>
      <c:valAx>
        <c:axId val="129616128"/>
        <c:scaling>
          <c:orientation val="minMax"/>
        </c:scaling>
        <c:delete val="1"/>
        <c:axPos val="l"/>
        <c:numFmt formatCode="General" sourceLinked="1"/>
        <c:tickLblPos val="nextTo"/>
        <c:crossAx val="129483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207442250152809"/>
          <c:y val="0.78382911031150271"/>
          <c:w val="0.58997930156918965"/>
          <c:h val="0.15269284349311871"/>
        </c:manualLayout>
      </c:layout>
    </c:legend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9.0552046630739663E-3"/>
          <c:y val="9.3523957165231042E-2"/>
          <c:w val="0.93359516580412449"/>
          <c:h val="0.59472740114340461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1"/>
            <c:spPr>
              <a:solidFill>
                <a:srgbClr val="FF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451</c:v>
                </c:pt>
                <c:pt idx="1">
                  <c:v>514</c:v>
                </c:pt>
              </c:numCache>
            </c:numRef>
          </c:val>
        </c:ser>
        <c:dLbls>
          <c:showVal val="1"/>
        </c:dLbls>
        <c:shape val="box"/>
        <c:axId val="130076032"/>
        <c:axId val="130370176"/>
        <c:axId val="0"/>
      </c:bar3DChart>
      <c:catAx>
        <c:axId val="130076032"/>
        <c:scaling>
          <c:orientation val="minMax"/>
        </c:scaling>
        <c:axPos val="b"/>
        <c:numFmt formatCode="General" sourceLinked="1"/>
        <c:majorTickMark val="none"/>
        <c:tickLblPos val="nextTo"/>
        <c:crossAx val="130370176"/>
        <c:crosses val="autoZero"/>
        <c:auto val="1"/>
        <c:lblAlgn val="ctr"/>
        <c:lblOffset val="100"/>
      </c:catAx>
      <c:valAx>
        <c:axId val="130370176"/>
        <c:scaling>
          <c:orientation val="minMax"/>
        </c:scaling>
        <c:delete val="1"/>
        <c:axPos val="l"/>
        <c:numFmt formatCode="0%" sourceLinked="1"/>
        <c:tickLblPos val="nextTo"/>
        <c:crossAx val="1300760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9.0552046630739663E-3"/>
          <c:y val="9.3523957165231042E-2"/>
          <c:w val="0.93359516580412449"/>
          <c:h val="0.59472740114340461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dPt>
            <c:idx val="1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2.5995170571010751E-2"/>
                  <c:y val="-4.8639454870437132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567978979293277E-2"/>
                  <c:y val="4.4585651907312341E-1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102</c:v>
                </c:pt>
                <c:pt idx="1">
                  <c:v>110</c:v>
                </c:pt>
              </c:numCache>
            </c:numRef>
          </c:val>
        </c:ser>
        <c:dLbls>
          <c:showVal val="1"/>
        </c:dLbls>
        <c:shape val="cylinder"/>
        <c:axId val="130608128"/>
        <c:axId val="131203840"/>
        <c:axId val="0"/>
      </c:bar3DChart>
      <c:catAx>
        <c:axId val="130608128"/>
        <c:scaling>
          <c:orientation val="minMax"/>
        </c:scaling>
        <c:axPos val="b"/>
        <c:numFmt formatCode="General" sourceLinked="1"/>
        <c:majorTickMark val="none"/>
        <c:tickLblPos val="nextTo"/>
        <c:crossAx val="131203840"/>
        <c:crosses val="autoZero"/>
        <c:auto val="1"/>
        <c:lblAlgn val="ctr"/>
        <c:lblOffset val="100"/>
      </c:catAx>
      <c:valAx>
        <c:axId val="131203840"/>
        <c:scaling>
          <c:orientation val="minMax"/>
        </c:scaling>
        <c:delete val="1"/>
        <c:axPos val="l"/>
        <c:numFmt formatCode="0%" sourceLinked="1"/>
        <c:tickLblPos val="nextTo"/>
        <c:crossAx val="1306081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title/>
    <c:view3D>
      <c:perspective val="30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Рентген</c:v>
                </c:pt>
              </c:strCache>
            </c:strRef>
          </c:tx>
          <c:dPt>
            <c:idx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3458</c:v>
                </c:pt>
                <c:pt idx="1">
                  <c:v>3445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82-4685-A9E0-04D152B52F01}"/>
            </c:ext>
          </c:extLst>
        </c:ser>
        <c:gapWidth val="95"/>
        <c:gapDepth val="95"/>
        <c:shape val="box"/>
        <c:axId val="131234432"/>
        <c:axId val="131236224"/>
        <c:axId val="0"/>
      </c:bar3DChart>
      <c:catAx>
        <c:axId val="13123443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1236224"/>
        <c:crosses val="autoZero"/>
        <c:auto val="1"/>
        <c:lblAlgn val="ctr"/>
        <c:lblOffset val="100"/>
      </c:catAx>
      <c:valAx>
        <c:axId val="13123622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123443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title/>
    <c:view3D>
      <c:perspective val="30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ЭКГ</c:v>
                </c:pt>
              </c:strCache>
            </c:strRef>
          </c:tx>
          <c:dPt>
            <c:idx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3340</c:v>
                </c:pt>
                <c:pt idx="1">
                  <c:v>3310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82-4685-A9E0-04D152B52F01}"/>
            </c:ext>
          </c:extLst>
        </c:ser>
        <c:gapWidth val="95"/>
        <c:gapDepth val="95"/>
        <c:shape val="box"/>
        <c:axId val="131356544"/>
        <c:axId val="131358080"/>
        <c:axId val="0"/>
      </c:bar3DChart>
      <c:catAx>
        <c:axId val="1313565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1358080"/>
        <c:crosses val="autoZero"/>
        <c:auto val="1"/>
        <c:lblAlgn val="ctr"/>
        <c:lblOffset val="100"/>
      </c:catAx>
      <c:valAx>
        <c:axId val="13135808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13565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sng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4.2389287192427523E-2"/>
          <c:y val="0.26093245794440989"/>
          <c:w val="0.93782904545110979"/>
          <c:h val="0.62517218514342987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Денситометрия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2834</c:v>
                </c:pt>
                <c:pt idx="1">
                  <c:v>2759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21-4AE7-A38F-42529884B1F7}"/>
            </c:ext>
          </c:extLst>
        </c:ser>
        <c:dLbls>
          <c:showVal val="1"/>
        </c:dLbls>
        <c:gapWidth val="65"/>
        <c:shape val="cone"/>
        <c:axId val="130603648"/>
        <c:axId val="131387776"/>
        <c:axId val="0"/>
      </c:bar3DChart>
      <c:catAx>
        <c:axId val="1306036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387776"/>
        <c:crosses val="autoZero"/>
        <c:auto val="1"/>
        <c:lblAlgn val="ctr"/>
        <c:lblOffset val="100"/>
      </c:catAx>
      <c:valAx>
        <c:axId val="1313877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tickLblPos val="nextTo"/>
        <c:crossAx val="130603648"/>
        <c:crosses val="autoZero"/>
        <c:crossBetween val="between"/>
      </c:valAx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sng" strike="noStrike" kern="1200" baseline="0">
              <a:solidFill>
                <a:schemeClr val="tx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УЗИ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2.6179937254440878E-17"/>
                  <c:y val="8.70273425858778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3424</c:v>
                </c:pt>
                <c:pt idx="1">
                  <c:v>2829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76-40D1-B672-8D9B910D9388}"/>
            </c:ext>
          </c:extLst>
        </c:ser>
        <c:dLbls>
          <c:showVal val="1"/>
        </c:dLbls>
        <c:gapWidth val="65"/>
        <c:shape val="cone"/>
        <c:axId val="131281664"/>
        <c:axId val="131283200"/>
        <c:axId val="129636544"/>
      </c:bar3DChart>
      <c:catAx>
        <c:axId val="1312816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283200"/>
        <c:crosses val="autoZero"/>
        <c:auto val="1"/>
        <c:lblAlgn val="ctr"/>
        <c:lblOffset val="100"/>
      </c:catAx>
      <c:valAx>
        <c:axId val="13128320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31281664"/>
        <c:crosses val="autoZero"/>
        <c:crossBetween val="between"/>
      </c:valAx>
      <c:serAx>
        <c:axId val="129636544"/>
        <c:scaling>
          <c:orientation val="minMax"/>
        </c:scaling>
        <c:axPos val="b"/>
        <c:tickLblPos val="nextTo"/>
        <c:crossAx val="131283200"/>
        <c:crosses val="autoZero"/>
      </c:serAx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беременные женщены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1265</c:v>
                </c:pt>
                <c:pt idx="1">
                  <c:v>1022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58-47A8-8E8F-58F65FEB3C24}"/>
            </c:ext>
          </c:extLst>
        </c:ser>
        <c:gapWidth val="219"/>
        <c:overlap val="-27"/>
        <c:axId val="131629440"/>
        <c:axId val="131630976"/>
      </c:barChart>
      <c:catAx>
        <c:axId val="131629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ru-RU"/>
          </a:p>
        </c:txPr>
        <c:crossAx val="131630976"/>
        <c:crosses val="autoZero"/>
        <c:auto val="1"/>
        <c:lblAlgn val="ctr"/>
        <c:lblOffset val="100"/>
      </c:catAx>
      <c:valAx>
        <c:axId val="1316309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16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vert="horz"/>
        <a:lstStyle/>
        <a:p>
          <a:pPr>
            <a:defRPr sz="1050"/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РЕА</c:v>
                </c:pt>
                <c:pt idx="2">
                  <c:v>СКВ</c:v>
                </c:pt>
                <c:pt idx="3">
                  <c:v>Остеоартроз</c:v>
                </c:pt>
                <c:pt idx="4">
                  <c:v>Гем.васкулитХРБС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133</c:v>
                </c:pt>
                <c:pt idx="1">
                  <c:v>112</c:v>
                </c:pt>
                <c:pt idx="2">
                  <c:v>47</c:v>
                </c:pt>
                <c:pt idx="3">
                  <c:v>26</c:v>
                </c:pt>
                <c:pt idx="4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45-4870-915F-31625A941E8D}"/>
            </c:ext>
          </c:extLst>
        </c:ser>
        <c:gapWidth val="182"/>
        <c:axId val="131741184"/>
        <c:axId val="131742720"/>
      </c:barChart>
      <c:catAx>
        <c:axId val="13174118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742720"/>
        <c:crosses val="autoZero"/>
        <c:auto val="1"/>
        <c:lblAlgn val="ctr"/>
        <c:lblOffset val="100"/>
      </c:catAx>
      <c:valAx>
        <c:axId val="1317427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74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/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беременные женщены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46</c:v>
                </c:pt>
                <c:pt idx="1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58-47A8-8E8F-58F65FEB3C24}"/>
            </c:ext>
          </c:extLst>
        </c:ser>
        <c:gapWidth val="95"/>
        <c:gapDepth val="95"/>
        <c:shape val="box"/>
        <c:axId val="131731840"/>
        <c:axId val="131733376"/>
        <c:axId val="0"/>
      </c:bar3DChart>
      <c:catAx>
        <c:axId val="1317318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ru-RU"/>
          </a:p>
        </c:txPr>
        <c:crossAx val="131733376"/>
        <c:crosses val="autoZero"/>
        <c:auto val="1"/>
        <c:lblAlgn val="ctr"/>
        <c:lblOffset val="100"/>
      </c:catAx>
      <c:valAx>
        <c:axId val="1317333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17318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пациентов</c:v>
                </c:pt>
              </c:strCache>
            </c:strRef>
          </c:tx>
          <c:dPt>
            <c:idx val="1"/>
            <c:spPr>
              <a:solidFill>
                <a:schemeClr val="accent2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1024</c:v>
                </c:pt>
                <c:pt idx="1">
                  <c:v>924</c:v>
                </c:pt>
              </c:numCache>
            </c:numRef>
          </c:val>
        </c:ser>
        <c:gapWidth val="75"/>
        <c:gapDepth val="75"/>
        <c:shape val="box"/>
        <c:axId val="131934080"/>
        <c:axId val="131940352"/>
        <c:axId val="0"/>
      </c:bar3DChart>
      <c:catAx>
        <c:axId val="1319340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dirty="0" smtClean="0">
                    <a:latin typeface="Times New Roman" pitchFamily="18" charset="0"/>
                    <a:cs typeface="Times New Roman" pitchFamily="18" charset="0"/>
                  </a:rPr>
                  <a:t>Количество пролеченных пациентов</a:t>
                </a:r>
                <a:endParaRPr lang="ru-RU" sz="12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</c:title>
        <c:numFmt formatCode="General" sourceLinked="0"/>
        <c:maj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1940352"/>
        <c:crosses val="autoZero"/>
        <c:auto val="1"/>
        <c:lblAlgn val="ctr"/>
        <c:lblOffset val="100"/>
      </c:catAx>
      <c:valAx>
        <c:axId val="131940352"/>
        <c:scaling>
          <c:orientation val="minMax"/>
        </c:scaling>
        <c:axPos val="l"/>
        <c:majorGridlines/>
        <c:minorGridlines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1934080"/>
        <c:crosses val="autoZero"/>
        <c:crossBetween val="between"/>
      </c:valAx>
    </c:plotArea>
    <c:legend>
      <c:legendPos val="r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г.</c:v>
                </c:pt>
              </c:strCache>
            </c:strRef>
          </c:tx>
          <c:dPt>
            <c:idx val="1"/>
            <c:spPr>
              <a:solidFill>
                <a:schemeClr val="accent2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1.0009999999999974</c:v>
                </c:pt>
                <c:pt idx="1">
                  <c:v>1.069</c:v>
                </c:pt>
              </c:numCache>
            </c:numRef>
          </c:val>
        </c:ser>
        <c:gapWidth val="75"/>
        <c:gapDepth val="75"/>
        <c:shape val="cylinder"/>
        <c:axId val="131965312"/>
        <c:axId val="131967232"/>
        <c:axId val="0"/>
      </c:bar3DChart>
      <c:catAx>
        <c:axId val="1319653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ru-RU" sz="1200" dirty="0" smtClean="0"/>
                  <a:t>Выполнение плана</a:t>
                </a:r>
                <a:endParaRPr lang="ru-RU" sz="1200" dirty="0"/>
              </a:p>
            </c:rich>
          </c:tx>
        </c:title>
        <c:numFmt formatCode="General" sourceLinked="0"/>
        <c:maj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1967232"/>
        <c:crosses val="autoZero"/>
        <c:auto val="1"/>
        <c:lblAlgn val="ctr"/>
        <c:lblOffset val="100"/>
      </c:catAx>
      <c:valAx>
        <c:axId val="131967232"/>
        <c:scaling>
          <c:orientation val="minMax"/>
        </c:scaling>
        <c:axPos val="l"/>
        <c:majorGridlines/>
        <c:minorGridlines/>
        <c:numFmt formatCode="0%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1965312"/>
        <c:crosses val="autoZero"/>
        <c:crossBetween val="between"/>
      </c:valAx>
    </c:plotArea>
    <c:legend>
      <c:legendPos val="r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F90-4C4C-824A-2C55B3F51509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90-4C4C-824A-2C55B3F515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699</c:v>
                </c:pt>
                <c:pt idx="1">
                  <c:v>2462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90-4C4C-824A-2C55B3F51509}"/>
            </c:ext>
          </c:extLst>
        </c:ser>
        <c:gapWidth val="182"/>
        <c:axId val="132686592"/>
        <c:axId val="132688128"/>
      </c:barChart>
      <c:catAx>
        <c:axId val="13268659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2688128"/>
        <c:crosses val="autoZero"/>
        <c:auto val="1"/>
        <c:lblAlgn val="ctr"/>
        <c:lblOffset val="100"/>
      </c:catAx>
      <c:valAx>
        <c:axId val="13268812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268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0F2-4D0C-BB18-036A4BFC3B18}"/>
              </c:ext>
            </c:extLst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F2-4D0C-BB18-036A4BFC3B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18-59 лет</c:v>
                </c:pt>
                <c:pt idx="1">
                  <c:v>60-69 лет</c:v>
                </c:pt>
                <c:pt idx="2">
                  <c:v>старше 70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1798</c:v>
                </c:pt>
                <c:pt idx="1">
                  <c:v>832</c:v>
                </c:pt>
                <c:pt idx="2">
                  <c:v>531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F2-4D0C-BB18-036A4BFC3B18}"/>
            </c:ext>
          </c:extLst>
        </c:ser>
        <c:gapWidth val="182"/>
        <c:axId val="132745472"/>
        <c:axId val="132751360"/>
      </c:barChart>
      <c:catAx>
        <c:axId val="13274547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2751360"/>
        <c:crosses val="autoZero"/>
        <c:auto val="1"/>
        <c:lblAlgn val="ctr"/>
        <c:lblOffset val="100"/>
      </c:catAx>
      <c:valAx>
        <c:axId val="13275136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2745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5.3830831692913424E-2"/>
          <c:y val="4.9441495482191462E-2"/>
          <c:w val="0.94616916830708653"/>
          <c:h val="0.7777780033355140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Другие СЗ</c:v>
                </c:pt>
                <c:pt idx="3">
                  <c:v>АФС</c:v>
                </c:pt>
                <c:pt idx="4">
                  <c:v>РеА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</c:v>
                </c:pt>
                <c:pt idx="1">
                  <c:v>11</c:v>
                </c:pt>
                <c:pt idx="2">
                  <c:v>8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Другие СЗ</c:v>
                </c:pt>
                <c:pt idx="3">
                  <c:v>АФС</c:v>
                </c:pt>
                <c:pt idx="4">
                  <c:v>РеА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17</c:v>
                </c:pt>
                <c:pt idx="1">
                  <c:v>12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Val val="1"/>
        </c:dLbls>
        <c:gapWidth val="444"/>
        <c:overlap val="-90"/>
        <c:axId val="132801280"/>
        <c:axId val="132802816"/>
      </c:barChart>
      <c:catAx>
        <c:axId val="13280128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802816"/>
        <c:crosses val="autoZero"/>
        <c:auto val="1"/>
        <c:lblAlgn val="ctr"/>
        <c:lblOffset val="100"/>
      </c:catAx>
      <c:valAx>
        <c:axId val="13280281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3280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</c:v>
                </c:pt>
                <c:pt idx="1">
                  <c:v>46</c:v>
                </c:pt>
              </c:numCache>
            </c:numRef>
          </c:val>
        </c:ser>
        <c:shape val="box"/>
        <c:axId val="132913792"/>
        <c:axId val="132915584"/>
        <c:axId val="0"/>
      </c:bar3DChart>
      <c:catAx>
        <c:axId val="132913792"/>
        <c:scaling>
          <c:orientation val="minMax"/>
        </c:scaling>
        <c:axPos val="b"/>
        <c:numFmt formatCode="General" sourceLinked="1"/>
        <c:majorTickMark val="none"/>
        <c:tickLblPos val="nextTo"/>
        <c:crossAx val="132915584"/>
        <c:crosses val="autoZero"/>
        <c:auto val="1"/>
        <c:lblAlgn val="ctr"/>
        <c:lblOffset val="100"/>
      </c:catAx>
      <c:valAx>
        <c:axId val="13291558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crossAx val="1329137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Роды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</c:v>
                </c:pt>
                <c:pt idx="1">
                  <c:v>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Прерывание беременности</c:v>
                </c:pt>
              </c:strCache>
            </c:strRef>
          </c:tx>
          <c:spPr>
            <a:solidFill>
              <a:srgbClr val="FFC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gapWidth val="75"/>
        <c:axId val="133126400"/>
        <c:axId val="133136384"/>
      </c:barChart>
      <c:catAx>
        <c:axId val="133126400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3136384"/>
        <c:crosses val="autoZero"/>
        <c:auto val="1"/>
        <c:lblAlgn val="ctr"/>
        <c:lblOffset val="100"/>
      </c:catAx>
      <c:valAx>
        <c:axId val="1331363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100"/>
            </a:pPr>
            <a:endParaRPr lang="ru-RU"/>
          </a:p>
        </c:txPr>
        <c:crossAx val="133126400"/>
        <c:crosses val="autoZero"/>
        <c:crossBetween val="between"/>
      </c:valAx>
    </c:plotArea>
    <c:legend>
      <c:legendPos val="b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C711F3-A3DE-410D-AB85-D641FBA5A49C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86E954-3E96-4154-83CB-DC7BD9C5DE6C}">
      <dgm:prSet phldrT="[Текст]" custT="1"/>
      <dgm:spPr/>
      <dgm:t>
        <a:bodyPr/>
        <a:lstStyle/>
        <a:p>
          <a:r>
            <a:rPr lang="en-US" sz="2600" b="1" dirty="0" smtClean="0">
              <a:latin typeface="Times New Roman" pitchFamily="18" charset="0"/>
              <a:cs typeface="Times New Roman" pitchFamily="18" charset="0"/>
            </a:rPr>
            <a:t>QOLDAU</a:t>
          </a:r>
          <a:r>
            <a:rPr lang="ru-RU" sz="2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ru-RU" sz="2600" b="1" dirty="0" smtClean="0">
              <a:latin typeface="Times New Roman" pitchFamily="18" charset="0"/>
              <a:cs typeface="Times New Roman" pitchFamily="18" charset="0"/>
            </a:rPr>
            <a:t> 68</a:t>
          </a:r>
          <a:endParaRPr lang="ru-RU" sz="2600" b="1" dirty="0">
            <a:latin typeface="Times New Roman" pitchFamily="18" charset="0"/>
            <a:cs typeface="Times New Roman" pitchFamily="18" charset="0"/>
          </a:endParaRPr>
        </a:p>
      </dgm:t>
    </dgm:pt>
    <dgm:pt modelId="{FBF5C037-436C-49DA-9F19-DE5059F38AB8}" type="parTrans" cxnId="{E60AAE68-3533-42D2-80BD-EFAB1ADD5672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A6A9E26D-BC2F-4B13-BCDA-E674403A73FD}" type="sibTrans" cxnId="{E60AAE68-3533-42D2-80BD-EFAB1ADD5672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66E7B316-3A35-4956-8D15-0A0A7E87145B}">
      <dgm:prSet phldrT="[Текст]" custT="1"/>
      <dgm:spPr/>
      <dgm:t>
        <a:bodyPr/>
        <a:lstStyle/>
        <a:p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Open Almaty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7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3F25DDFA-32BF-47B9-BBDC-275C77B467ED}" type="parTrans" cxnId="{9DACCC36-D516-4EAE-830D-E7BB4423B329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2F202A1D-2280-4B95-8842-D472BD2A2B0C}" type="sibTrans" cxnId="{9DACCC36-D516-4EAE-830D-E7BB4423B329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ECA8E7B5-53AB-4A4C-9518-754452AF2308}">
      <dgm:prSet phldrT="[Текст]" custT="1"/>
      <dgm:spPr/>
      <dgm:t>
        <a:bodyPr/>
        <a:lstStyle/>
        <a:p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sz="2800" b="1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 -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33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56B1318F-1F70-427E-B58C-876B2417CC9E}" type="parTrans" cxnId="{AB910176-E542-40F0-8A60-055D6BC5F80B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22E97C1C-A211-4D43-A439-31F675F5E1C0}" type="sibTrans" cxnId="{AB910176-E542-40F0-8A60-055D6BC5F80B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5ADEF376-AE12-4EDA-BCF6-728ADCAF4D01}">
      <dgm:prSet phldrT="[Текст]"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УОЗ – 21 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D2112703-970B-4B4C-85F8-298A1DE52CDD}" type="parTrans" cxnId="{CD59B850-783C-42A5-B60F-25808E095CAA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8B6345BC-4FCA-4334-955A-0A6EE4BB6D05}" type="sibTrans" cxnId="{CD59B850-783C-42A5-B60F-25808E095CAA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C7ADD1A5-695C-4F3C-8150-B12390D7805B}">
      <dgm:prSet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с</a:t>
          </a:r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айт</a:t>
          </a:r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 ГРЦ - 1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7C5AE3EF-5103-4416-A56D-1543E97520B6}" type="sibTrans" cxnId="{FEC9BC01-40EA-42CC-AFF5-F30F22C7E31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46037CCC-6A29-4E55-A7AC-3F7FC6BA329E}" type="parTrans" cxnId="{FEC9BC01-40EA-42CC-AFF5-F30F22C7E31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03585614-1A33-485D-81CF-9DCC01D8FF13}">
      <dgm:prSet custT="1"/>
      <dgm:spPr/>
      <dgm:t>
        <a:bodyPr/>
        <a:lstStyle/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Письменно - 5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D5FAEF11-F645-4CDF-A4EA-12A572AF12B2}" type="sibTrans" cxnId="{35A9BB4A-A29C-4A53-906A-26F0B686326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975FD031-9220-4D2D-ABB6-D314E597BB5C}" type="parTrans" cxnId="{35A9BB4A-A29C-4A53-906A-26F0B686326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1F6251A0-C963-4556-9D90-289691EFE960}">
      <dgm:prSet custT="1"/>
      <dgm:spPr/>
      <dgm:t>
        <a:bodyPr/>
        <a:lstStyle/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Благодарностей - 59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6A63ACBA-C529-448C-8D96-6B922EC28052}" type="sibTrans" cxnId="{119B234A-3764-4A29-9188-2FC3A3256B33}">
      <dgm:prSet/>
      <dgm:spPr/>
      <dgm:t>
        <a:bodyPr/>
        <a:lstStyle/>
        <a:p>
          <a:endParaRPr lang="ru-RU"/>
        </a:p>
      </dgm:t>
    </dgm:pt>
    <dgm:pt modelId="{73712484-4A7C-4B88-9AB0-A7402174797D}" type="parTrans" cxnId="{119B234A-3764-4A29-9188-2FC3A3256B33}">
      <dgm:prSet/>
      <dgm:spPr/>
      <dgm:t>
        <a:bodyPr/>
        <a:lstStyle/>
        <a:p>
          <a:endParaRPr lang="ru-RU"/>
        </a:p>
      </dgm:t>
    </dgm:pt>
    <dgm:pt modelId="{92DA846D-7BE0-471C-9576-2E0CA8945DD0}" type="pres">
      <dgm:prSet presAssocID="{3FC711F3-A3DE-410D-AB85-D641FBA5A4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82550-A77D-4667-8B07-076BF9A60B78}" type="pres">
      <dgm:prSet presAssocID="{4786E954-3E96-4154-83CB-DC7BD9C5DE6C}" presName="composite" presStyleCnt="0"/>
      <dgm:spPr/>
    </dgm:pt>
    <dgm:pt modelId="{9D14A43D-5CF2-4FC6-88B0-209A5F9C4BC7}" type="pres">
      <dgm:prSet presAssocID="{4786E954-3E96-4154-83CB-DC7BD9C5DE6C}" presName="rect1" presStyleLbl="trAlignAcc1" presStyleIdx="0" presStyleCnt="7" custScaleX="96961" custLinFactNeighborX="11237" custLinFactNeighborY="-7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97408-0564-42E4-97F7-DD4B2F912F37}" type="pres">
      <dgm:prSet presAssocID="{4786E954-3E96-4154-83CB-DC7BD9C5DE6C}" presName="rect2" presStyleLbl="fgImgPlace1" presStyleIdx="0" presStyleCnt="7" custScaleX="157145" custLinFactX="-254450" custLinFactY="-76463" custLinFactNeighborX="-300000" custLinFactNeighborY="-100000"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99928ECC-3E28-4D30-8EE7-1B7D146D19FA}" type="pres">
      <dgm:prSet presAssocID="{A6A9E26D-BC2F-4B13-BCDA-E674403A73FD}" presName="sibTrans" presStyleCnt="0"/>
      <dgm:spPr/>
    </dgm:pt>
    <dgm:pt modelId="{15B9452C-A3A6-44AC-B1CA-23BF1350268E}" type="pres">
      <dgm:prSet presAssocID="{66E7B316-3A35-4956-8D15-0A0A7E87145B}" presName="composite" presStyleCnt="0"/>
      <dgm:spPr/>
    </dgm:pt>
    <dgm:pt modelId="{21FFCBB7-1F19-4F69-A91F-1512ACB33BD1}" type="pres">
      <dgm:prSet presAssocID="{66E7B316-3A35-4956-8D15-0A0A7E87145B}" presName="rect1" presStyleLbl="trAlignAcc1" presStyleIdx="1" presStyleCnt="7" custScaleX="108126" custLinFactNeighborX="25742" custLinFactNeighborY="-7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C996B-C1E7-4808-8022-E78FB4075D10}" type="pres">
      <dgm:prSet presAssocID="{66E7B316-3A35-4956-8D15-0A0A7E87145B}" presName="rect2" presStyleLbl="fgImgPlace1" presStyleIdx="1" presStyleCnt="7" custScaleX="157145" custLinFactNeighborX="1822" custLinFactNeighborY="9415"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CAEBBCCE-B34A-41A3-BA1B-56C860A6F119}" type="pres">
      <dgm:prSet presAssocID="{2F202A1D-2280-4B95-8842-D472BD2A2B0C}" presName="sibTrans" presStyleCnt="0"/>
      <dgm:spPr/>
    </dgm:pt>
    <dgm:pt modelId="{A066BF48-FECD-434A-B5DD-BF56D77322E0}" type="pres">
      <dgm:prSet presAssocID="{ECA8E7B5-53AB-4A4C-9518-754452AF2308}" presName="composite" presStyleCnt="0"/>
      <dgm:spPr/>
    </dgm:pt>
    <dgm:pt modelId="{76AAF2D0-335B-4E8B-B31C-7CCD0DE9316D}" type="pres">
      <dgm:prSet presAssocID="{ECA8E7B5-53AB-4A4C-9518-754452AF2308}" presName="rect1" presStyleLbl="trAlignAcc1" presStyleIdx="2" presStyleCnt="7" custScaleX="94502" custLinFactNeighborX="-1813" custLinFactNeighborY="-118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0F4CE-3F54-40D9-8AA2-03284464DA63}" type="pres">
      <dgm:prSet presAssocID="{ECA8E7B5-53AB-4A4C-9518-754452AF2308}" presName="rect2" presStyleLbl="fgImgPlace1" presStyleIdx="2" presStyleCnt="7" custScaleX="249795" custScaleY="135617" custLinFactX="-32911" custLinFactNeighborX="-100000" custLinFactNeighborY="-134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ru-RU"/>
        </a:p>
      </dgm:t>
    </dgm:pt>
    <dgm:pt modelId="{1D250EB5-42CA-4904-B5DC-0E407C14D3C2}" type="pres">
      <dgm:prSet presAssocID="{22E97C1C-A211-4D43-A439-31F675F5E1C0}" presName="sibTrans" presStyleCnt="0"/>
      <dgm:spPr/>
    </dgm:pt>
    <dgm:pt modelId="{09464460-26E9-4328-83D8-964A646EA90F}" type="pres">
      <dgm:prSet presAssocID="{5ADEF376-AE12-4EDA-BCF6-728ADCAF4D01}" presName="composite" presStyleCnt="0"/>
      <dgm:spPr/>
    </dgm:pt>
    <dgm:pt modelId="{98B4F378-C7A9-4FE8-B669-6683465ECA6C}" type="pres">
      <dgm:prSet presAssocID="{5ADEF376-AE12-4EDA-BCF6-728ADCAF4D01}" presName="rect1" presStyleLbl="trAlignAcc1" presStyleIdx="3" presStyleCnt="7" custScaleX="100206" custLinFactNeighborX="24174" custLinFactNeighborY="-14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607F5-267C-416C-B470-202838B8071C}" type="pres">
      <dgm:prSet presAssocID="{5ADEF376-AE12-4EDA-BCF6-728ADCAF4D01}" presName="rect2" presStyleLbl="fgImgPlace1" presStyleIdx="3" presStyleCnt="7" custScaleX="157145" custLinFactNeighborX="-7110" custLinFactNeighborY="13743"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C8C6F082-8134-4283-9DCF-0F4879F964F9}" type="pres">
      <dgm:prSet presAssocID="{8B6345BC-4FCA-4334-955A-0A6EE4BB6D05}" presName="sibTrans" presStyleCnt="0"/>
      <dgm:spPr/>
    </dgm:pt>
    <dgm:pt modelId="{F8071FA8-9552-4A6F-9507-B117D794FB35}" type="pres">
      <dgm:prSet presAssocID="{C7ADD1A5-695C-4F3C-8150-B12390D7805B}" presName="composite" presStyleCnt="0"/>
      <dgm:spPr/>
    </dgm:pt>
    <dgm:pt modelId="{12B060C1-8338-42A6-81E0-724607C43DD3}" type="pres">
      <dgm:prSet presAssocID="{C7ADD1A5-695C-4F3C-8150-B12390D7805B}" presName="rect1" presStyleLbl="trAlignAcc1" presStyleIdx="4" presStyleCnt="7" custLinFactNeighborX="6466" custLinFactNeighborY="-98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E4FD4-DD3C-4285-B29A-B2ACF315F401}" type="pres">
      <dgm:prSet presAssocID="{C7ADD1A5-695C-4F3C-8150-B12390D7805B}" presName="rect2" presStyleLbl="fgImgPlace1" presStyleIdx="4" presStyleCnt="7" custScaleX="157145" custLinFactY="45473" custLinFactNeighborX="68036" custLinFactNeighborY="100000"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DFA05E0D-9920-4830-A998-88C94FDA051A}" type="pres">
      <dgm:prSet presAssocID="{7C5AE3EF-5103-4416-A56D-1543E97520B6}" presName="sibTrans" presStyleCnt="0"/>
      <dgm:spPr/>
    </dgm:pt>
    <dgm:pt modelId="{AD57AEDB-022F-436A-820B-E2F86B393B8A}" type="pres">
      <dgm:prSet presAssocID="{03585614-1A33-485D-81CF-9DCC01D8FF13}" presName="composite" presStyleCnt="0"/>
      <dgm:spPr/>
    </dgm:pt>
    <dgm:pt modelId="{F8FE6B62-91EF-4881-AF81-8312A9C341A5}" type="pres">
      <dgm:prSet presAssocID="{03585614-1A33-485D-81CF-9DCC01D8FF13}" presName="rect1" presStyleLbl="trAlignAcc1" presStyleIdx="5" presStyleCnt="7" custScaleX="105412" custLinFactNeighborX="26755" custLinFactNeighborY="-5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BA71C-4FB1-4681-8ACF-59441A0B72FF}" type="pres">
      <dgm:prSet presAssocID="{03585614-1A33-485D-81CF-9DCC01D8FF13}" presName="rect2" presStyleLbl="fgImgPlace1" presStyleIdx="5" presStyleCnt="7" custScaleX="157145" custLinFactNeighborX="1044" custLinFactNeighborY="17398"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096B4C67-BBC8-4133-BC21-870F66D09150}" type="pres">
      <dgm:prSet presAssocID="{D5FAEF11-F645-4CDF-A4EA-12A572AF12B2}" presName="sibTrans" presStyleCnt="0"/>
      <dgm:spPr/>
    </dgm:pt>
    <dgm:pt modelId="{BBE270F6-E929-4211-B16C-6873EDC23309}" type="pres">
      <dgm:prSet presAssocID="{1F6251A0-C963-4556-9D90-289691EFE960}" presName="composite" presStyleCnt="0"/>
      <dgm:spPr/>
    </dgm:pt>
    <dgm:pt modelId="{AB11841D-3A55-4007-8AF0-E200299CDBC6}" type="pres">
      <dgm:prSet presAssocID="{1F6251A0-C963-4556-9D90-289691EFE960}" presName="rect1" presStyleLbl="trAlignAcc1" presStyleIdx="6" presStyleCnt="7" custScaleX="150853" custLinFactNeighborX="43040" custLinFactNeighborY="9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C2670A-0323-462A-BB83-8A500AF6396E}" type="pres">
      <dgm:prSet presAssocID="{1F6251A0-C963-4556-9D90-289691EFE960}" presName="rect2" presStyleLbl="fgImgPlace1" presStyleIdx="6" presStyleCnt="7"/>
      <dgm:spPr/>
      <dgm:t>
        <a:bodyPr/>
        <a:lstStyle/>
        <a:p>
          <a:endParaRPr lang="ru-RU"/>
        </a:p>
      </dgm:t>
    </dgm:pt>
  </dgm:ptLst>
  <dgm:cxnLst>
    <dgm:cxn modelId="{119B234A-3764-4A29-9188-2FC3A3256B33}" srcId="{3FC711F3-A3DE-410D-AB85-D641FBA5A49C}" destId="{1F6251A0-C963-4556-9D90-289691EFE960}" srcOrd="6" destOrd="0" parTransId="{73712484-4A7C-4B88-9AB0-A7402174797D}" sibTransId="{6A63ACBA-C529-448C-8D96-6B922EC28052}"/>
    <dgm:cxn modelId="{96602650-20CF-4AF1-8C39-CD0A8389D902}" type="presOf" srcId="{4786E954-3E96-4154-83CB-DC7BD9C5DE6C}" destId="{9D14A43D-5CF2-4FC6-88B0-209A5F9C4BC7}" srcOrd="0" destOrd="0" presId="urn:microsoft.com/office/officeart/2008/layout/PictureStrips"/>
    <dgm:cxn modelId="{FEC9BC01-40EA-42CC-AFF5-F30F22C7E310}" srcId="{3FC711F3-A3DE-410D-AB85-D641FBA5A49C}" destId="{C7ADD1A5-695C-4F3C-8150-B12390D7805B}" srcOrd="4" destOrd="0" parTransId="{46037CCC-6A29-4E55-A7AC-3F7FC6BA329E}" sibTransId="{7C5AE3EF-5103-4416-A56D-1543E97520B6}"/>
    <dgm:cxn modelId="{9C9B027A-3C13-4350-9059-C2367A9192FA}" type="presOf" srcId="{03585614-1A33-485D-81CF-9DCC01D8FF13}" destId="{F8FE6B62-91EF-4881-AF81-8312A9C341A5}" srcOrd="0" destOrd="0" presId="urn:microsoft.com/office/officeart/2008/layout/PictureStrips"/>
    <dgm:cxn modelId="{098BFEC4-3332-4772-87EF-F5DB124FCBA4}" type="presOf" srcId="{ECA8E7B5-53AB-4A4C-9518-754452AF2308}" destId="{76AAF2D0-335B-4E8B-B31C-7CCD0DE9316D}" srcOrd="0" destOrd="0" presId="urn:microsoft.com/office/officeart/2008/layout/PictureStrips"/>
    <dgm:cxn modelId="{DE30CB85-66D9-4AE8-AF91-FF5F68D37B12}" type="presOf" srcId="{66E7B316-3A35-4956-8D15-0A0A7E87145B}" destId="{21FFCBB7-1F19-4F69-A91F-1512ACB33BD1}" srcOrd="0" destOrd="0" presId="urn:microsoft.com/office/officeart/2008/layout/PictureStrips"/>
    <dgm:cxn modelId="{9DACCC36-D516-4EAE-830D-E7BB4423B329}" srcId="{3FC711F3-A3DE-410D-AB85-D641FBA5A49C}" destId="{66E7B316-3A35-4956-8D15-0A0A7E87145B}" srcOrd="1" destOrd="0" parTransId="{3F25DDFA-32BF-47B9-BBDC-275C77B467ED}" sibTransId="{2F202A1D-2280-4B95-8842-D472BD2A2B0C}"/>
    <dgm:cxn modelId="{45F7E16E-B610-45B0-84D3-9F8740925B9E}" type="presOf" srcId="{1F6251A0-C963-4556-9D90-289691EFE960}" destId="{AB11841D-3A55-4007-8AF0-E200299CDBC6}" srcOrd="0" destOrd="0" presId="urn:microsoft.com/office/officeart/2008/layout/PictureStrips"/>
    <dgm:cxn modelId="{77ACC372-8617-45F6-9AA1-F49C9D73076C}" type="presOf" srcId="{5ADEF376-AE12-4EDA-BCF6-728ADCAF4D01}" destId="{98B4F378-C7A9-4FE8-B669-6683465ECA6C}" srcOrd="0" destOrd="0" presId="urn:microsoft.com/office/officeart/2008/layout/PictureStrips"/>
    <dgm:cxn modelId="{CD59B850-783C-42A5-B60F-25808E095CAA}" srcId="{3FC711F3-A3DE-410D-AB85-D641FBA5A49C}" destId="{5ADEF376-AE12-4EDA-BCF6-728ADCAF4D01}" srcOrd="3" destOrd="0" parTransId="{D2112703-970B-4B4C-85F8-298A1DE52CDD}" sibTransId="{8B6345BC-4FCA-4334-955A-0A6EE4BB6D05}"/>
    <dgm:cxn modelId="{45A5A8C2-BEC9-4D52-9856-D47A8C4CA871}" type="presOf" srcId="{C7ADD1A5-695C-4F3C-8150-B12390D7805B}" destId="{12B060C1-8338-42A6-81E0-724607C43DD3}" srcOrd="0" destOrd="0" presId="urn:microsoft.com/office/officeart/2008/layout/PictureStrips"/>
    <dgm:cxn modelId="{AB910176-E542-40F0-8A60-055D6BC5F80B}" srcId="{3FC711F3-A3DE-410D-AB85-D641FBA5A49C}" destId="{ECA8E7B5-53AB-4A4C-9518-754452AF2308}" srcOrd="2" destOrd="0" parTransId="{56B1318F-1F70-427E-B58C-876B2417CC9E}" sibTransId="{22E97C1C-A211-4D43-A439-31F675F5E1C0}"/>
    <dgm:cxn modelId="{35A9BB4A-A29C-4A53-906A-26F0B6863260}" srcId="{3FC711F3-A3DE-410D-AB85-D641FBA5A49C}" destId="{03585614-1A33-485D-81CF-9DCC01D8FF13}" srcOrd="5" destOrd="0" parTransId="{975FD031-9220-4D2D-ABB6-D314E597BB5C}" sibTransId="{D5FAEF11-F645-4CDF-A4EA-12A572AF12B2}"/>
    <dgm:cxn modelId="{20838356-996F-4779-B578-661A4B2C0748}" type="presOf" srcId="{3FC711F3-A3DE-410D-AB85-D641FBA5A49C}" destId="{92DA846D-7BE0-471C-9576-2E0CA8945DD0}" srcOrd="0" destOrd="0" presId="urn:microsoft.com/office/officeart/2008/layout/PictureStrips"/>
    <dgm:cxn modelId="{E60AAE68-3533-42D2-80BD-EFAB1ADD5672}" srcId="{3FC711F3-A3DE-410D-AB85-D641FBA5A49C}" destId="{4786E954-3E96-4154-83CB-DC7BD9C5DE6C}" srcOrd="0" destOrd="0" parTransId="{FBF5C037-436C-49DA-9F19-DE5059F38AB8}" sibTransId="{A6A9E26D-BC2F-4B13-BCDA-E674403A73FD}"/>
    <dgm:cxn modelId="{75CF725E-1154-485B-9448-4175B6A2A429}" type="presParOf" srcId="{92DA846D-7BE0-471C-9576-2E0CA8945DD0}" destId="{70D82550-A77D-4667-8B07-076BF9A60B78}" srcOrd="0" destOrd="0" presId="urn:microsoft.com/office/officeart/2008/layout/PictureStrips"/>
    <dgm:cxn modelId="{01FBF423-8FE8-4073-A231-F2867D5CD430}" type="presParOf" srcId="{70D82550-A77D-4667-8B07-076BF9A60B78}" destId="{9D14A43D-5CF2-4FC6-88B0-209A5F9C4BC7}" srcOrd="0" destOrd="0" presId="urn:microsoft.com/office/officeart/2008/layout/PictureStrips"/>
    <dgm:cxn modelId="{FEF320BE-0E0E-4545-A6F4-419F8B803A4B}" type="presParOf" srcId="{70D82550-A77D-4667-8B07-076BF9A60B78}" destId="{5DB97408-0564-42E4-97F7-DD4B2F912F37}" srcOrd="1" destOrd="0" presId="urn:microsoft.com/office/officeart/2008/layout/PictureStrips"/>
    <dgm:cxn modelId="{528D064F-DF60-4CA9-9F1B-BC315FCCD8D9}" type="presParOf" srcId="{92DA846D-7BE0-471C-9576-2E0CA8945DD0}" destId="{99928ECC-3E28-4D30-8EE7-1B7D146D19FA}" srcOrd="1" destOrd="0" presId="urn:microsoft.com/office/officeart/2008/layout/PictureStrips"/>
    <dgm:cxn modelId="{AC795509-F170-4FC9-AE5E-6818C4556375}" type="presParOf" srcId="{92DA846D-7BE0-471C-9576-2E0CA8945DD0}" destId="{15B9452C-A3A6-44AC-B1CA-23BF1350268E}" srcOrd="2" destOrd="0" presId="urn:microsoft.com/office/officeart/2008/layout/PictureStrips"/>
    <dgm:cxn modelId="{6A20A66D-34B3-449D-B476-07308D745557}" type="presParOf" srcId="{15B9452C-A3A6-44AC-B1CA-23BF1350268E}" destId="{21FFCBB7-1F19-4F69-A91F-1512ACB33BD1}" srcOrd="0" destOrd="0" presId="urn:microsoft.com/office/officeart/2008/layout/PictureStrips"/>
    <dgm:cxn modelId="{46295B7E-5198-4A95-9AAB-0B1E40DB4C00}" type="presParOf" srcId="{15B9452C-A3A6-44AC-B1CA-23BF1350268E}" destId="{CC0C996B-C1E7-4808-8022-E78FB4075D10}" srcOrd="1" destOrd="0" presId="urn:microsoft.com/office/officeart/2008/layout/PictureStrips"/>
    <dgm:cxn modelId="{B556ED44-1764-4748-B217-76953A6488B9}" type="presParOf" srcId="{92DA846D-7BE0-471C-9576-2E0CA8945DD0}" destId="{CAEBBCCE-B34A-41A3-BA1B-56C860A6F119}" srcOrd="3" destOrd="0" presId="urn:microsoft.com/office/officeart/2008/layout/PictureStrips"/>
    <dgm:cxn modelId="{9761FE91-46A7-4DCB-9525-B43ED5C3A6FB}" type="presParOf" srcId="{92DA846D-7BE0-471C-9576-2E0CA8945DD0}" destId="{A066BF48-FECD-434A-B5DD-BF56D77322E0}" srcOrd="4" destOrd="0" presId="urn:microsoft.com/office/officeart/2008/layout/PictureStrips"/>
    <dgm:cxn modelId="{CC112AC0-2B36-47AC-AE7A-A849BA5C37AA}" type="presParOf" srcId="{A066BF48-FECD-434A-B5DD-BF56D77322E0}" destId="{76AAF2D0-335B-4E8B-B31C-7CCD0DE9316D}" srcOrd="0" destOrd="0" presId="urn:microsoft.com/office/officeart/2008/layout/PictureStrips"/>
    <dgm:cxn modelId="{213DB3AD-8A87-4398-8E98-4195048B3EC6}" type="presParOf" srcId="{A066BF48-FECD-434A-B5DD-BF56D77322E0}" destId="{5870F4CE-3F54-40D9-8AA2-03284464DA63}" srcOrd="1" destOrd="0" presId="urn:microsoft.com/office/officeart/2008/layout/PictureStrips"/>
    <dgm:cxn modelId="{864BC7E5-D68A-4F04-8D0A-5D7AC34CE8BB}" type="presParOf" srcId="{92DA846D-7BE0-471C-9576-2E0CA8945DD0}" destId="{1D250EB5-42CA-4904-B5DC-0E407C14D3C2}" srcOrd="5" destOrd="0" presId="urn:microsoft.com/office/officeart/2008/layout/PictureStrips"/>
    <dgm:cxn modelId="{834591FC-ED3A-405A-8043-2362D323BE35}" type="presParOf" srcId="{92DA846D-7BE0-471C-9576-2E0CA8945DD0}" destId="{09464460-26E9-4328-83D8-964A646EA90F}" srcOrd="6" destOrd="0" presId="urn:microsoft.com/office/officeart/2008/layout/PictureStrips"/>
    <dgm:cxn modelId="{20BD5AB8-69C1-4515-8327-4FC476687C98}" type="presParOf" srcId="{09464460-26E9-4328-83D8-964A646EA90F}" destId="{98B4F378-C7A9-4FE8-B669-6683465ECA6C}" srcOrd="0" destOrd="0" presId="urn:microsoft.com/office/officeart/2008/layout/PictureStrips"/>
    <dgm:cxn modelId="{FC8BF934-2F23-41BD-8764-D4130CA45619}" type="presParOf" srcId="{09464460-26E9-4328-83D8-964A646EA90F}" destId="{8E5607F5-267C-416C-B470-202838B8071C}" srcOrd="1" destOrd="0" presId="urn:microsoft.com/office/officeart/2008/layout/PictureStrips"/>
    <dgm:cxn modelId="{8CDA2B46-2DC5-46D1-A548-5BBD7D240AAC}" type="presParOf" srcId="{92DA846D-7BE0-471C-9576-2E0CA8945DD0}" destId="{C8C6F082-8134-4283-9DCF-0F4879F964F9}" srcOrd="7" destOrd="0" presId="urn:microsoft.com/office/officeart/2008/layout/PictureStrips"/>
    <dgm:cxn modelId="{7A224328-9951-4561-B8E1-31C064238157}" type="presParOf" srcId="{92DA846D-7BE0-471C-9576-2E0CA8945DD0}" destId="{F8071FA8-9552-4A6F-9507-B117D794FB35}" srcOrd="8" destOrd="0" presId="urn:microsoft.com/office/officeart/2008/layout/PictureStrips"/>
    <dgm:cxn modelId="{9DB0D47D-E011-4CC7-A07A-47146FE2D18B}" type="presParOf" srcId="{F8071FA8-9552-4A6F-9507-B117D794FB35}" destId="{12B060C1-8338-42A6-81E0-724607C43DD3}" srcOrd="0" destOrd="0" presId="urn:microsoft.com/office/officeart/2008/layout/PictureStrips"/>
    <dgm:cxn modelId="{F414D5BC-9628-4A61-8476-164EFD2676F0}" type="presParOf" srcId="{F8071FA8-9552-4A6F-9507-B117D794FB35}" destId="{EB3E4FD4-DD3C-4285-B29A-B2ACF315F401}" srcOrd="1" destOrd="0" presId="urn:microsoft.com/office/officeart/2008/layout/PictureStrips"/>
    <dgm:cxn modelId="{F88EDCB0-7822-462B-B1E0-701430414058}" type="presParOf" srcId="{92DA846D-7BE0-471C-9576-2E0CA8945DD0}" destId="{DFA05E0D-9920-4830-A998-88C94FDA051A}" srcOrd="9" destOrd="0" presId="urn:microsoft.com/office/officeart/2008/layout/PictureStrips"/>
    <dgm:cxn modelId="{E6367ABE-5022-4FFE-832D-9240C264CADC}" type="presParOf" srcId="{92DA846D-7BE0-471C-9576-2E0CA8945DD0}" destId="{AD57AEDB-022F-436A-820B-E2F86B393B8A}" srcOrd="10" destOrd="0" presId="urn:microsoft.com/office/officeart/2008/layout/PictureStrips"/>
    <dgm:cxn modelId="{B589B78D-7501-4C06-AF8D-885DC58AB06C}" type="presParOf" srcId="{AD57AEDB-022F-436A-820B-E2F86B393B8A}" destId="{F8FE6B62-91EF-4881-AF81-8312A9C341A5}" srcOrd="0" destOrd="0" presId="urn:microsoft.com/office/officeart/2008/layout/PictureStrips"/>
    <dgm:cxn modelId="{9A94A847-10FD-4C52-A8D9-EFF725F7F8EC}" type="presParOf" srcId="{AD57AEDB-022F-436A-820B-E2F86B393B8A}" destId="{8F5BA71C-4FB1-4681-8ACF-59441A0B72FF}" srcOrd="1" destOrd="0" presId="urn:microsoft.com/office/officeart/2008/layout/PictureStrips"/>
    <dgm:cxn modelId="{63DE4249-E519-49A4-93C7-5C2ABC18CB30}" type="presParOf" srcId="{92DA846D-7BE0-471C-9576-2E0CA8945DD0}" destId="{096B4C67-BBC8-4133-BC21-870F66D09150}" srcOrd="11" destOrd="0" presId="urn:microsoft.com/office/officeart/2008/layout/PictureStrips"/>
    <dgm:cxn modelId="{DC7DB9E1-7F63-4263-81E5-E87FFD5C4C97}" type="presParOf" srcId="{92DA846D-7BE0-471C-9576-2E0CA8945DD0}" destId="{BBE270F6-E929-4211-B16C-6873EDC23309}" srcOrd="12" destOrd="0" presId="urn:microsoft.com/office/officeart/2008/layout/PictureStrips"/>
    <dgm:cxn modelId="{06BC0C08-A845-4B3B-9D62-E6FE066FFC4D}" type="presParOf" srcId="{BBE270F6-E929-4211-B16C-6873EDC23309}" destId="{AB11841D-3A55-4007-8AF0-E200299CDBC6}" srcOrd="0" destOrd="0" presId="urn:microsoft.com/office/officeart/2008/layout/PictureStrips"/>
    <dgm:cxn modelId="{01D22FF8-FA94-41B9-BA0D-D1A71FF58210}" type="presParOf" srcId="{BBE270F6-E929-4211-B16C-6873EDC23309}" destId="{5BC2670A-0323-462A-BB83-8A500AF6396E}" srcOrd="1" destOrd="0" presId="urn:microsoft.com/office/officeart/2008/layout/PictureStrips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4A43D-5CF2-4FC6-88B0-209A5F9C4BC7}">
      <dsp:nvSpPr>
        <dsp:cNvPr id="0" name=""/>
        <dsp:cNvSpPr/>
      </dsp:nvSpPr>
      <dsp:spPr>
        <a:xfrm>
          <a:off x="1730349" y="177507"/>
          <a:ext cx="2939770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QOLDAU</a:t>
          </a:r>
          <a:r>
            <a:rPr lang="ru-RU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600" b="1" kern="12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ru-RU" sz="2600" b="1" kern="1200" dirty="0" smtClean="0">
              <a:latin typeface="Times New Roman" pitchFamily="18" charset="0"/>
              <a:cs typeface="Times New Roman" pitchFamily="18" charset="0"/>
            </a:rPr>
            <a:t> 68</a:t>
          </a:r>
          <a:endParaRPr lang="ru-RU" sz="2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30349" y="177507"/>
        <a:ext cx="2939770" cy="947471"/>
      </dsp:txXfrm>
    </dsp:sp>
    <dsp:sp modelId="{5DB97408-0564-42E4-97F7-DD4B2F912F37}">
      <dsp:nvSpPr>
        <dsp:cNvPr id="0" name=""/>
        <dsp:cNvSpPr/>
      </dsp:nvSpPr>
      <dsp:spPr>
        <a:xfrm>
          <a:off x="0" y="0"/>
          <a:ext cx="1042233" cy="99484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FCBB7-1F19-4F69-A91F-1512ACB33BD1}">
      <dsp:nvSpPr>
        <dsp:cNvPr id="0" name=""/>
        <dsp:cNvSpPr/>
      </dsp:nvSpPr>
      <dsp:spPr>
        <a:xfrm>
          <a:off x="5482899" y="174134"/>
          <a:ext cx="3278283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Open Almaty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- 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7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82899" y="174134"/>
        <a:ext cx="3278283" cy="947471"/>
      </dsp:txXfrm>
    </dsp:sp>
    <dsp:sp modelId="{CC0C996B-C1E7-4808-8022-E78FB4075D10}">
      <dsp:nvSpPr>
        <dsp:cNvPr id="0" name=""/>
        <dsp:cNvSpPr/>
      </dsp:nvSpPr>
      <dsp:spPr>
        <a:xfrm>
          <a:off x="4521864" y="202154"/>
          <a:ext cx="1042233" cy="99484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AF2D0-335B-4E8B-B31C-7CCD0DE9316D}">
      <dsp:nvSpPr>
        <dsp:cNvPr id="0" name=""/>
        <dsp:cNvSpPr/>
      </dsp:nvSpPr>
      <dsp:spPr>
        <a:xfrm>
          <a:off x="1604253" y="1503416"/>
          <a:ext cx="2865215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sz="2800" b="1" kern="1200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 -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33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04253" y="1503416"/>
        <a:ext cx="2865215" cy="947471"/>
      </dsp:txXfrm>
    </dsp:sp>
    <dsp:sp modelId="{5870F4CE-3F54-40D9-8AA2-03284464DA63}">
      <dsp:nvSpPr>
        <dsp:cNvPr id="0" name=""/>
        <dsp:cNvSpPr/>
      </dsp:nvSpPr>
      <dsp:spPr>
        <a:xfrm>
          <a:off x="71296" y="1167941"/>
          <a:ext cx="1656716" cy="13491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4F378-C7A9-4FE8-B669-6683465ECA6C}">
      <dsp:nvSpPr>
        <dsp:cNvPr id="0" name=""/>
        <dsp:cNvSpPr/>
      </dsp:nvSpPr>
      <dsp:spPr>
        <a:xfrm>
          <a:off x="5750436" y="1556890"/>
          <a:ext cx="3038155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b="1" kern="1200" dirty="0" smtClean="0">
              <a:latin typeface="Times New Roman" pitchFamily="18" charset="0"/>
              <a:cs typeface="Times New Roman" pitchFamily="18" charset="0"/>
            </a:rPr>
            <a:t>УОЗ – 21 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50436" y="1556890"/>
        <a:ext cx="3038155" cy="947471"/>
      </dsp:txXfrm>
    </dsp:sp>
    <dsp:sp modelId="{8E5607F5-267C-416C-B470-202838B8071C}">
      <dsp:nvSpPr>
        <dsp:cNvPr id="0" name=""/>
        <dsp:cNvSpPr/>
      </dsp:nvSpPr>
      <dsp:spPr>
        <a:xfrm>
          <a:off x="4657638" y="1570398"/>
          <a:ext cx="1042233" cy="99484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060C1-8338-42A6-81E0-724607C43DD3}">
      <dsp:nvSpPr>
        <dsp:cNvPr id="0" name=""/>
        <dsp:cNvSpPr/>
      </dsp:nvSpPr>
      <dsp:spPr>
        <a:xfrm>
          <a:off x="1537163" y="2802432"/>
          <a:ext cx="3031910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b="1" kern="1200" dirty="0" smtClean="0">
              <a:latin typeface="Times New Roman" pitchFamily="18" charset="0"/>
              <a:cs typeface="Times New Roman" pitchFamily="18" charset="0"/>
            </a:rPr>
            <a:t>с</a:t>
          </a: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айт</a:t>
          </a:r>
          <a:r>
            <a:rPr lang="kk-KZ" sz="3200" b="1" kern="1200" dirty="0" smtClean="0">
              <a:latin typeface="Times New Roman" pitchFamily="18" charset="0"/>
              <a:cs typeface="Times New Roman" pitchFamily="18" charset="0"/>
            </a:rPr>
            <a:t> ГРЦ - 1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37163" y="2802432"/>
        <a:ext cx="3031910" cy="947471"/>
      </dsp:txXfrm>
    </dsp:sp>
    <dsp:sp modelId="{EB3E4FD4-DD3C-4285-B29A-B2ACF315F401}">
      <dsp:nvSpPr>
        <dsp:cNvPr id="0" name=""/>
        <dsp:cNvSpPr/>
      </dsp:nvSpPr>
      <dsp:spPr>
        <a:xfrm>
          <a:off x="1476524" y="4149598"/>
          <a:ext cx="1042233" cy="99484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E6B62-91EF-4881-AF81-8312A9C341A5}">
      <dsp:nvSpPr>
        <dsp:cNvPr id="0" name=""/>
        <dsp:cNvSpPr/>
      </dsp:nvSpPr>
      <dsp:spPr>
        <a:xfrm>
          <a:off x="5598362" y="2840085"/>
          <a:ext cx="3195997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Письменно - 5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98362" y="2840085"/>
        <a:ext cx="3195997" cy="947471"/>
      </dsp:txXfrm>
    </dsp:sp>
    <dsp:sp modelId="{8F5BA71C-4FB1-4681-8ACF-59441A0B72FF}">
      <dsp:nvSpPr>
        <dsp:cNvPr id="0" name=""/>
        <dsp:cNvSpPr/>
      </dsp:nvSpPr>
      <dsp:spPr>
        <a:xfrm>
          <a:off x="4560311" y="2931947"/>
          <a:ext cx="1042233" cy="99484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1841D-3A55-4007-8AF0-E200299CDBC6}">
      <dsp:nvSpPr>
        <dsp:cNvPr id="0" name=""/>
        <dsp:cNvSpPr/>
      </dsp:nvSpPr>
      <dsp:spPr>
        <a:xfrm>
          <a:off x="3559776" y="4175053"/>
          <a:ext cx="4573727" cy="9474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1754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Благодарностей - 59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59776" y="4175053"/>
        <a:ext cx="4573727" cy="947471"/>
      </dsp:txXfrm>
    </dsp:sp>
    <dsp:sp modelId="{5BC2670A-0323-462A-BB83-8A500AF6396E}">
      <dsp:nvSpPr>
        <dsp:cNvPr id="0" name=""/>
        <dsp:cNvSpPr/>
      </dsp:nvSpPr>
      <dsp:spPr>
        <a:xfrm>
          <a:off x="2899420" y="3951625"/>
          <a:ext cx="663230" cy="994845"/>
        </a:xfrm>
        <a:prstGeom prst="rect">
          <a:avLst/>
        </a:prstGeom>
        <a:solidFill>
          <a:schemeClr val="accent5">
            <a:tint val="50000"/>
            <a:hueOff val="-7388970"/>
            <a:satOff val="-12997"/>
            <a:lumOff val="-16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1</cdr:x>
      <cdr:y>0.02141</cdr:y>
    </cdr:from>
    <cdr:to>
      <cdr:x>1</cdr:x>
      <cdr:y>0.93532</cdr:y>
    </cdr:to>
    <cdr:cxnSp macro="">
      <cdr:nvCxnSpPr>
        <cdr:cNvPr id="2" name="Google Shape;407;p28"/>
        <cdr:cNvCxnSpPr/>
      </cdr:nvCxnSpPr>
      <cdr:spPr>
        <a:xfrm xmlns:a="http://schemas.openxmlformats.org/drawingml/2006/main">
          <a:off x="5044294" y="75682"/>
          <a:ext cx="0" cy="3230189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>
          <a:solidFill>
            <a:srgbClr val="5B9BD5"/>
          </a:solidFill>
          <a:prstDash val="dash"/>
          <a:miter lim="800000"/>
          <a:headEnd type="none" w="sm" len="sm"/>
          <a:tailEnd type="none" w="sm" len="sm"/>
        </a:ln>
      </cdr:spPr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764" y="1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5176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search?searched_data=diseases&amp;diseases_filter_type=category_mkb&amp;parent_category_mkb=5559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233488" y="236538"/>
            <a:ext cx="9312276" cy="5238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6260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92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341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p8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861537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208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3623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0620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0751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9250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47127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0016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04624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16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3652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17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8760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435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7873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435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Летальный случай.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АЛЕСКЕРОВА РАМИНА НУШРАВАНОВНА 91061040246510.06.1991 г.р. Заключительный диагноз: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Мультивоспалительный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синдром с синдромом активации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макрофагов,с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поражением сердца (Неревматический миокардит, тяжелое течение. ДКМП. ХСНII Б, позитивность по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pro-BNP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более 35000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пг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/мл), легких (двухсторонняя нижнедолевая пневмония, осложненная двухсторонним плевритом, ДН3), ЖКТ(диспепсический синдром, реактивный панкреатит), печени (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фульминантный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гепатит смешанной этиологии (септический, НПВП ассоциированный), печеночная энцефалопатия), почек (ОПП, смешанная форма (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преренальная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+ ренальная)стадия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олигоурии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. Вторичный нефрит), ЦНС(энцефалопатия), опорно-двигательной системы (миалгия, артралгия), кожи (сыпь). Анемия смешанного генеза.  Конкурирующий: Септицемия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неуточненная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. Сепсис, тяжелый. Септический шок рефрактерный. Двухсторонняя нижнедолевая пневмония, осложненная двухсторонним плевритом, ДН3. ОРДС. Неревматический миокардит, тяжелое течение.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Дилятационная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кардиомиопатия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. ХСНII Б. Левожелудочковая недостаточность, интерстициальный отек легких? Прогрессирующая печеночная, почечная, церебральная недостаточность. дефицит фактора свертывания вследствие заболевания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печениПричина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смерти: Прогрессирующая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полиорганная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недосттаочность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. Сепсис.</a:t>
            </a:r>
            <a:endParaRPr lang="ru-RU" sz="1200" b="0" i="0" u="none" strike="noStrike" cap="none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928971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15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4" name="Google Shape;384;p15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34032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p6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737301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	</a:t>
            </a:r>
            <a:r>
              <a:rPr lang="kk-KZ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6.4 -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Несоблюдение стандартов оказания медицинской помощи /положения о деятельности организаций здравоохранения(30% снятие от стоимости пролеченного случая) – 13 случаев на сумму  1 058 580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тыс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тенге. Отсутствие в МКСБ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заключений консультантов(ревматолога). Так как, пациента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ведет врач-ревматолог консультация ревматолога не была выведена отдельно.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3.3 – Завышение уровня весового коэффициента КЗГ (50% снятие от стоимости пролеченного случая) – 40 случаев на сумму 4 859 045 тыс. тенге. </a:t>
            </a:r>
            <a:r>
              <a:rPr lang="ru-RU" sz="1200" b="0" i="0" u="none" strike="noStrike" cap="none" baseline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Все эти 40 случаев были пациенты с  диагнозом синдром </a:t>
            </a:r>
            <a:r>
              <a:rPr lang="ru-RU" sz="1200" b="0" i="0" u="none" strike="noStrike" cap="none" baseline="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Шарпа</a:t>
            </a:r>
            <a:r>
              <a:rPr lang="ru-RU" sz="1200" b="0" i="0" u="none" strike="noStrike" cap="none" baseline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1200" b="0" i="0" u="none" strike="noStrike" cap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Другие уточненные системные поражения соединительной ткани (M35.8)</a:t>
            </a:r>
            <a:r>
              <a:rPr lang="ru-RU" sz="1200" b="0" i="0" u="none" strike="noStrike" cap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). Однако, экспертами ФСМС</a:t>
            </a:r>
            <a:r>
              <a:rPr lang="ru-RU" sz="1200" b="0" i="0" u="none" strike="noStrike" cap="none" baseline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расценен как дефект, так как протокол диагностики и лечения по данному коду был пересмотрен в 2021 году в пользу КВИ у детей. Хотя, до декабря 2023 года с данным кодом выписывались пациенты с ГРЦ, как дефект не рассматривался. После данного инцидента, пациентов с синдромом Шарпа выписываем по МКБ коду М35.1 другие перекрестные </a:t>
            </a:r>
            <a:r>
              <a:rPr lang="ru-RU" sz="1200" b="1" i="0" u="none" strike="noStrike" cap="none" baseline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синдромы.</a:t>
            </a:r>
            <a:r>
              <a:rPr lang="ru-RU" sz="1200" b="0" i="0" u="none" strike="noStrike" cap="none" baseline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По данному вопросу нами было направлено письмо </a:t>
            </a:r>
            <a:r>
              <a:rPr lang="ru-RU" sz="1200" b="1" i="0" u="none" strike="noStrike" cap="none" baseline="0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в </a:t>
            </a:r>
            <a:r>
              <a:rPr lang="ru-RU" sz="1200" b="1" i="0" u="none" strike="noStrike" cap="none" dirty="0" smtClean="0">
                <a:solidFill>
                  <a:srgbClr val="FFC00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Объединенная комиссия по качеству </a:t>
            </a:r>
            <a:r>
              <a:rPr lang="ru-RU" sz="1200" b="1" i="0" u="none" strike="noStrike" cap="none" dirty="0" err="1" smtClean="0">
                <a:solidFill>
                  <a:srgbClr val="FFC00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мед.услуг</a:t>
            </a:r>
            <a:r>
              <a:rPr lang="ru-RU" sz="1200" b="1" i="0" u="none" strike="noStrike" cap="none" dirty="0" smtClean="0">
                <a:solidFill>
                  <a:srgbClr val="FFC00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(ОКК)</a:t>
            </a:r>
            <a:r>
              <a:rPr lang="ru-RU" sz="1200" b="1" i="0" u="none" strike="noStrike" cap="none" baseline="0" dirty="0" smtClean="0">
                <a:solidFill>
                  <a:srgbClr val="FFC000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 b="1" i="0" u="none" strike="noStrike" cap="none" baseline="0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МЗ РК.  </a:t>
            </a:r>
            <a:endParaRPr lang="ru-RU" sz="1200" b="1" i="0" u="none" strike="noStrike" cap="none" dirty="0" smtClean="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11.0 - Услуги ВТМУ и по перечню медицинских услуг, не включенные в договоре -3 (100% снятие от стоимости пролеченного случая) – 3 случая на сумму 580 742 тыс. тенге. Это пролеченные пациенты-подростки (17 лет),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которые до 2024 годы оплачивались.</a:t>
            </a:r>
            <a:endParaRPr lang="ru-RU" sz="12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2990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866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4358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2530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471277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0050" y="1243013"/>
            <a:ext cx="5961063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4332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175798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76534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90A8"/>
              </a:buClr>
              <a:buSzPts val="2400"/>
              <a:buNone/>
              <a:defRPr sz="2400">
                <a:solidFill>
                  <a:srgbClr val="8890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2000"/>
              <a:buNone/>
              <a:defRPr sz="2000">
                <a:solidFill>
                  <a:srgbClr val="8890A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800"/>
              <a:buNone/>
              <a:defRPr sz="1800">
                <a:solidFill>
                  <a:srgbClr val="8890A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>
  <p:cSld name="Title &amp; sub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94198" y="660242"/>
            <a:ext cx="11201795" cy="75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494198" y="326144"/>
            <a:ext cx="11201795" cy="3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2080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0248" y="396239"/>
            <a:ext cx="11302628" cy="6065522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3245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4" y="2358690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9116582"/>
      </p:ext>
    </p:extLst>
  </p:cSld>
  <p:clrMapOvr>
    <a:masterClrMapping/>
  </p:clrMapOvr>
  <p:transition spd="slow">
    <p:wipe/>
  </p:transition>
  <p:extLst mod="1">
    <p:ext uri="{DCECCB84-F9BA-43D5-87BE-67443E8EF086}">
      <p15:sldGuideLst xmlns=""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3979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chart" Target="../charts/char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5.png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jpeg"/><Relationship Id="rId14" Type="http://schemas.microsoft.com/office/2007/relationships/diagramDrawing" Target="../diagrams/drawing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5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5.pn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1046135" y="2873730"/>
            <a:ext cx="10274300" cy="162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деятельности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КГП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ПХВ «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Городской ревматологический центр» </a:t>
            </a:r>
          </a:p>
          <a:p>
            <a:pPr lvl="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2024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задачи на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800" b="1" i="0" u="none" strike="noStrike" cap="none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929218" y="6237288"/>
            <a:ext cx="102743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Алматы, 2025 г. </a:t>
            </a:r>
            <a:endParaRPr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177636" y="233614"/>
            <a:ext cx="10451331" cy="4591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КГП на ПХВ «Городской ревматологический центр» УОЗ города Алматы</a:t>
            </a:r>
            <a:endParaRPr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409" y="1028831"/>
            <a:ext cx="1241350" cy="12587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36839" y="5085442"/>
            <a:ext cx="3792128" cy="720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Директор к.м.н.,</a:t>
            </a:r>
            <a:endParaRPr kumimoji="0" lang="en-US" sz="2000" b="1" i="0" u="none" strike="noStrike" kern="1200" cap="none" spc="-15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2700" marR="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магистр</a:t>
            </a:r>
            <a:r>
              <a:rPr kumimoji="0" lang="ru-RU" sz="2000" b="1" i="0" u="none" strike="noStrike" kern="1200" cap="none" spc="-15" normalizeH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b="1" kern="1200" spc="-15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MBA</a:t>
            </a: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Кулембаева А.Б.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873" y="1022069"/>
            <a:ext cx="1266824" cy="1265481"/>
          </a:xfrm>
          <a:prstGeom prst="rect">
            <a:avLst/>
          </a:prstGeom>
        </p:spPr>
      </p:pic>
      <p:pic>
        <p:nvPicPr>
          <p:cNvPr id="1026" name="Picture 2" descr="Лог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028831"/>
            <a:ext cx="1258719" cy="12587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"/>
          <p:cNvPicPr/>
          <p:nvPr/>
        </p:nvPicPr>
        <p:blipFill>
          <a:blip r:embed="rId3" cstate="print"/>
          <a:srcRect l="5956" b="11765"/>
          <a:stretch>
            <a:fillRect/>
          </a:stretch>
        </p:blipFill>
        <p:spPr>
          <a:xfrm>
            <a:off x="1" y="-207034"/>
            <a:ext cx="12191999" cy="50202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91173" y="850290"/>
            <a:ext cx="11810365" cy="2602594"/>
            <a:chOff x="191173" y="1072133"/>
            <a:chExt cx="11810365" cy="2204720"/>
          </a:xfrm>
        </p:grpSpPr>
        <p:sp>
          <p:nvSpPr>
            <p:cNvPr id="3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617977" y="-212238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spc="-5" dirty="0">
                <a:solidFill>
                  <a:srgbClr val="FFFFFF"/>
                </a:solidFill>
              </a:rPr>
              <a:t>2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82166" y="1026003"/>
            <a:ext cx="11391386" cy="2072039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на праве хозяйственного ведения «Городской ревматологический центр»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ГРЦ) – это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монопрофильная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медицинская организация, оказывающая специализированную ревматологическую помощь в плановом порядке пациентам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Алматы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со всех других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Республики Казахстан по Порталу Бюро госпитализации. Кроме этого, оказывается консультативно-диагностическая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медицинская помощь. 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object 2"/>
          <p:cNvGrpSpPr/>
          <p:nvPr/>
        </p:nvGrpSpPr>
        <p:grpSpPr>
          <a:xfrm>
            <a:off x="193343" y="3589361"/>
            <a:ext cx="11810365" cy="2665857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51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27"/>
          <p:cNvSpPr/>
          <p:nvPr/>
        </p:nvSpPr>
        <p:spPr>
          <a:xfrm>
            <a:off x="450376" y="5390866"/>
            <a:ext cx="11400866" cy="709683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 smtClean="0">
                <a:latin typeface="Times New Roman" pitchFamily="18" charset="0"/>
                <a:ea typeface="Libre Franklin"/>
                <a:cs typeface="Times New Roman" pitchFamily="18" charset="0"/>
                <a:sym typeface="Libre Franklin"/>
              </a:rPr>
              <a:t>Клинико-диагностическая лаборатория имеет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Libre Franklin"/>
                <a:cs typeface="Times New Roman" pitchFamily="18" charset="0"/>
                <a:sym typeface="Libre Franklin"/>
              </a:rPr>
              <a:t> аккредитацию на соответствие стандартам СТ РК ISO 15189-2019 </a:t>
            </a:r>
            <a:r>
              <a:rPr lang="ru-RU" sz="2000" b="1" dirty="0" smtClean="0">
                <a:latin typeface="Times New Roman" pitchFamily="18" charset="0"/>
                <a:ea typeface="Libre Franklin"/>
                <a:cs typeface="Times New Roman" pitchFamily="18" charset="0"/>
                <a:sym typeface="Libre Franklin"/>
              </a:rPr>
              <a:t>"Лаборатории медицинские. Требования к качеству и компетентности".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6728" y="4653886"/>
            <a:ext cx="11375862" cy="614149"/>
          </a:xfrm>
          <a:custGeom>
            <a:avLst/>
            <a:gdLst/>
            <a:ahLst/>
            <a:cxnLst/>
            <a:rect l="l" t="t" r="r" b="b"/>
            <a:pathLst>
              <a:path w="11317605" h="395605">
                <a:moveTo>
                  <a:pt x="11251463" y="0"/>
                </a:moveTo>
                <a:lnTo>
                  <a:pt x="65849" y="0"/>
                </a:lnTo>
                <a:lnTo>
                  <a:pt x="40215" y="5171"/>
                </a:lnTo>
                <a:lnTo>
                  <a:pt x="19284" y="19272"/>
                </a:lnTo>
                <a:lnTo>
                  <a:pt x="5174" y="40183"/>
                </a:lnTo>
                <a:lnTo>
                  <a:pt x="0" y="65786"/>
                </a:lnTo>
                <a:lnTo>
                  <a:pt x="0" y="329184"/>
                </a:lnTo>
                <a:lnTo>
                  <a:pt x="5174" y="354806"/>
                </a:lnTo>
                <a:lnTo>
                  <a:pt x="19284" y="375761"/>
                </a:lnTo>
                <a:lnTo>
                  <a:pt x="40215" y="389905"/>
                </a:lnTo>
                <a:lnTo>
                  <a:pt x="65849" y="395097"/>
                </a:lnTo>
                <a:lnTo>
                  <a:pt x="11251463" y="395097"/>
                </a:lnTo>
                <a:lnTo>
                  <a:pt x="11277065" y="389905"/>
                </a:lnTo>
                <a:lnTo>
                  <a:pt x="11297977" y="375761"/>
                </a:lnTo>
                <a:lnTo>
                  <a:pt x="11312078" y="354806"/>
                </a:lnTo>
                <a:lnTo>
                  <a:pt x="11317249" y="329184"/>
                </a:lnTo>
                <a:lnTo>
                  <a:pt x="11317249" y="65786"/>
                </a:lnTo>
                <a:lnTo>
                  <a:pt x="11312078" y="40183"/>
                </a:lnTo>
                <a:lnTo>
                  <a:pt x="11297977" y="19272"/>
                </a:lnTo>
                <a:lnTo>
                  <a:pt x="11277065" y="5171"/>
                </a:lnTo>
                <a:lnTo>
                  <a:pt x="11251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свидетельство о соответствии деятельности стандартам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аккредитации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Казахстан №KZ81VEG00010365 от 20 декабря 2023 года.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13"/>
          <p:cNvSpPr/>
          <p:nvPr/>
        </p:nvSpPr>
        <p:spPr>
          <a:xfrm>
            <a:off x="479948" y="3738179"/>
            <a:ext cx="11375862" cy="765582"/>
          </a:xfrm>
          <a:custGeom>
            <a:avLst/>
            <a:gdLst/>
            <a:ahLst/>
            <a:cxnLst/>
            <a:rect l="l" t="t" r="r" b="b"/>
            <a:pathLst>
              <a:path w="11317605" h="395605">
                <a:moveTo>
                  <a:pt x="11251463" y="0"/>
                </a:moveTo>
                <a:lnTo>
                  <a:pt x="65849" y="0"/>
                </a:lnTo>
                <a:lnTo>
                  <a:pt x="40215" y="5171"/>
                </a:lnTo>
                <a:lnTo>
                  <a:pt x="19284" y="19272"/>
                </a:lnTo>
                <a:lnTo>
                  <a:pt x="5174" y="40183"/>
                </a:lnTo>
                <a:lnTo>
                  <a:pt x="0" y="65786"/>
                </a:lnTo>
                <a:lnTo>
                  <a:pt x="0" y="329184"/>
                </a:lnTo>
                <a:lnTo>
                  <a:pt x="5174" y="354806"/>
                </a:lnTo>
                <a:lnTo>
                  <a:pt x="19284" y="375761"/>
                </a:lnTo>
                <a:lnTo>
                  <a:pt x="40215" y="389905"/>
                </a:lnTo>
                <a:lnTo>
                  <a:pt x="65849" y="395097"/>
                </a:lnTo>
                <a:lnTo>
                  <a:pt x="11251463" y="395097"/>
                </a:lnTo>
                <a:lnTo>
                  <a:pt x="11277065" y="389905"/>
                </a:lnTo>
                <a:lnTo>
                  <a:pt x="11297977" y="375761"/>
                </a:lnTo>
                <a:lnTo>
                  <a:pt x="11312078" y="354806"/>
                </a:lnTo>
                <a:lnTo>
                  <a:pt x="11317249" y="329184"/>
                </a:lnTo>
                <a:lnTo>
                  <a:pt x="11317249" y="65786"/>
                </a:lnTo>
                <a:lnTo>
                  <a:pt x="11312078" y="40183"/>
                </a:lnTo>
                <a:lnTo>
                  <a:pt x="11297977" y="19272"/>
                </a:lnTo>
                <a:lnTo>
                  <a:pt x="11277065" y="5171"/>
                </a:lnTo>
                <a:lnTo>
                  <a:pt x="11251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деятельность осуществляет на основании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лицензии 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24031237 от 23 октября 2024 года, выданной Управлением экономики и бюджетного планирования г.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Алматы</a:t>
            </a:r>
            <a:endParaRPr sz="2000"/>
          </a:p>
        </p:txBody>
      </p:sp>
      <p:sp>
        <p:nvSpPr>
          <p:cNvPr id="46" name="TextBox 45"/>
          <p:cNvSpPr txBox="1"/>
          <p:nvPr/>
        </p:nvSpPr>
        <p:spPr>
          <a:xfrm>
            <a:off x="1" y="-166675"/>
            <a:ext cx="4934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РЕСУРСЫ ЦЕНТРА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627722" y="-212238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spc="-5" dirty="0">
                <a:solidFill>
                  <a:srgbClr val="FFFFFF"/>
                </a:solidFill>
              </a:rPr>
              <a:t>2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97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object 3"/>
          <p:cNvPicPr/>
          <p:nvPr/>
        </p:nvPicPr>
        <p:blipFill>
          <a:blip r:embed="rId2" cstate="print"/>
          <a:srcRect l="5956" b="11765"/>
          <a:stretch>
            <a:fillRect/>
          </a:stretch>
        </p:blipFill>
        <p:spPr>
          <a:xfrm>
            <a:off x="1" y="-103517"/>
            <a:ext cx="12191999" cy="502024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44825" y="-174955"/>
            <a:ext cx="796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СТРУКТУРА ЦЕНТРА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object 6"/>
          <p:cNvSpPr/>
          <p:nvPr/>
        </p:nvSpPr>
        <p:spPr>
          <a:xfrm>
            <a:off x="2914892" y="3041642"/>
            <a:ext cx="2525942" cy="118073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6"/>
          <p:cNvSpPr/>
          <p:nvPr/>
        </p:nvSpPr>
        <p:spPr>
          <a:xfrm>
            <a:off x="310153" y="3054523"/>
            <a:ext cx="2525942" cy="114992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21"/>
          <p:cNvSpPr txBox="1"/>
          <p:nvPr/>
        </p:nvSpPr>
        <p:spPr>
          <a:xfrm>
            <a:off x="435580" y="3109814"/>
            <a:ext cx="24046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1ревматологическое отделение 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grpSp>
        <p:nvGrpSpPr>
          <p:cNvPr id="100" name="object 2"/>
          <p:cNvGrpSpPr/>
          <p:nvPr/>
        </p:nvGrpSpPr>
        <p:grpSpPr>
          <a:xfrm>
            <a:off x="818866" y="862120"/>
            <a:ext cx="10672549" cy="1337537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104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27"/>
          <p:cNvSpPr/>
          <p:nvPr/>
        </p:nvSpPr>
        <p:spPr>
          <a:xfrm>
            <a:off x="1039695" y="1057313"/>
            <a:ext cx="10393466" cy="983655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Функционируют 5 структурных  подразделений на140 коек (120 бюджетных коек, 20 хозрасчетных коек) и 10 коек дневного стационара.</a:t>
            </a:r>
            <a:endParaRPr lang="ru-RU" sz="2000" dirty="0"/>
          </a:p>
        </p:txBody>
      </p:sp>
      <p:sp>
        <p:nvSpPr>
          <p:cNvPr id="110" name="object 21"/>
          <p:cNvSpPr txBox="1"/>
          <p:nvPr/>
        </p:nvSpPr>
        <p:spPr>
          <a:xfrm>
            <a:off x="2999804" y="3118918"/>
            <a:ext cx="24046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2ревматологическое отделение 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111" name="object 6"/>
          <p:cNvSpPr/>
          <p:nvPr/>
        </p:nvSpPr>
        <p:spPr>
          <a:xfrm>
            <a:off x="5464132" y="3041638"/>
            <a:ext cx="2525942" cy="117177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21"/>
          <p:cNvSpPr txBox="1"/>
          <p:nvPr/>
        </p:nvSpPr>
        <p:spPr>
          <a:xfrm>
            <a:off x="5531114" y="3145807"/>
            <a:ext cx="233532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Хозрасчетное отделение-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113" name="object 6"/>
          <p:cNvSpPr/>
          <p:nvPr/>
        </p:nvSpPr>
        <p:spPr>
          <a:xfrm>
            <a:off x="8041341" y="3039035"/>
            <a:ext cx="2087295" cy="1595673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21"/>
          <p:cNvSpPr txBox="1"/>
          <p:nvPr/>
        </p:nvSpPr>
        <p:spPr>
          <a:xfrm>
            <a:off x="8014447" y="3123523"/>
            <a:ext cx="2134415" cy="16098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Клинико-диагностическое отделение на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140-160 посещений в день</a:t>
            </a:r>
            <a:endParaRPr lang="ru-RU" sz="20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object 6"/>
          <p:cNvSpPr/>
          <p:nvPr/>
        </p:nvSpPr>
        <p:spPr>
          <a:xfrm>
            <a:off x="10201835" y="3039035"/>
            <a:ext cx="1990165" cy="1604638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21"/>
          <p:cNvSpPr txBox="1"/>
          <p:nvPr/>
        </p:nvSpPr>
        <p:spPr>
          <a:xfrm>
            <a:off x="10213534" y="3300745"/>
            <a:ext cx="197846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Клинико-диагностическая лаборатория</a:t>
            </a:r>
            <a:endParaRPr lang="ru-RU" sz="20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Стрелка вниз 129"/>
          <p:cNvSpPr/>
          <p:nvPr/>
        </p:nvSpPr>
        <p:spPr>
          <a:xfrm>
            <a:off x="10650071" y="2411507"/>
            <a:ext cx="475130" cy="55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Стрелка вниз 130"/>
          <p:cNvSpPr/>
          <p:nvPr/>
        </p:nvSpPr>
        <p:spPr>
          <a:xfrm>
            <a:off x="8776447" y="2393578"/>
            <a:ext cx="475130" cy="55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низ 131"/>
          <p:cNvSpPr/>
          <p:nvPr/>
        </p:nvSpPr>
        <p:spPr>
          <a:xfrm>
            <a:off x="6391836" y="2411507"/>
            <a:ext cx="475130" cy="55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Стрелка вниз 132"/>
          <p:cNvSpPr/>
          <p:nvPr/>
        </p:nvSpPr>
        <p:spPr>
          <a:xfrm>
            <a:off x="3801035" y="2402542"/>
            <a:ext cx="475130" cy="55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Стрелка вниз 133"/>
          <p:cNvSpPr/>
          <p:nvPr/>
        </p:nvSpPr>
        <p:spPr>
          <a:xfrm>
            <a:off x="1362635" y="2429436"/>
            <a:ext cx="475130" cy="55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object 6"/>
          <p:cNvSpPr/>
          <p:nvPr/>
        </p:nvSpPr>
        <p:spPr>
          <a:xfrm>
            <a:off x="10085298" y="4966447"/>
            <a:ext cx="1748117" cy="1138517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Дневной стационар -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коек (на 3 оборота)</a:t>
            </a:r>
            <a:endParaRPr b="1" dirty="0">
              <a:solidFill>
                <a:srgbClr val="FF0000"/>
              </a:solidFill>
            </a:endParaRPr>
          </a:p>
        </p:txBody>
      </p:sp>
      <p:cxnSp>
        <p:nvCxnSpPr>
          <p:cNvPr id="137" name="Прямая со стрелкой 136"/>
          <p:cNvCxnSpPr/>
          <p:nvPr/>
        </p:nvCxnSpPr>
        <p:spPr>
          <a:xfrm>
            <a:off x="9708776" y="4697506"/>
            <a:ext cx="358589" cy="251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10800000" flipV="1">
            <a:off x="8301318" y="4688541"/>
            <a:ext cx="331696" cy="251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object 6"/>
          <p:cNvSpPr/>
          <p:nvPr/>
        </p:nvSpPr>
        <p:spPr>
          <a:xfrm>
            <a:off x="8350768" y="5665694"/>
            <a:ext cx="1483514" cy="582706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остеопороза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object 6"/>
          <p:cNvSpPr/>
          <p:nvPr/>
        </p:nvSpPr>
        <p:spPr>
          <a:xfrm>
            <a:off x="6535272" y="4984376"/>
            <a:ext cx="1604682" cy="1013012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лучевой диагностики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8" name="Прямая со стрелкой 147"/>
          <p:cNvCxnSpPr>
            <a:stCxn id="114" idx="2"/>
          </p:cNvCxnSpPr>
          <p:nvPr/>
        </p:nvCxnSpPr>
        <p:spPr>
          <a:xfrm rot="16200000" flipH="1">
            <a:off x="8722857" y="5092152"/>
            <a:ext cx="735116" cy="175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object 6"/>
          <p:cNvSpPr/>
          <p:nvPr/>
        </p:nvSpPr>
        <p:spPr>
          <a:xfrm>
            <a:off x="582707" y="4939551"/>
            <a:ext cx="1721223" cy="986119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endParaRPr lang="ru-RU" b="1" spc="-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Палата интенсивной терапии </a:t>
            </a:r>
            <a:r>
              <a:rPr lang="ru-RU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 коек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2" name="Прямая со стрелкой 151"/>
          <p:cNvCxnSpPr/>
          <p:nvPr/>
        </p:nvCxnSpPr>
        <p:spPr>
          <a:xfrm rot="5400000">
            <a:off x="1201271" y="4464425"/>
            <a:ext cx="582706" cy="8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object 6"/>
          <p:cNvSpPr/>
          <p:nvPr/>
        </p:nvSpPr>
        <p:spPr>
          <a:xfrm>
            <a:off x="3299014" y="4966445"/>
            <a:ext cx="1864657" cy="959225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физиотерапии и лечебной физкультуры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5" name="Прямая со стрелкой 154"/>
          <p:cNvCxnSpPr/>
          <p:nvPr/>
        </p:nvCxnSpPr>
        <p:spPr>
          <a:xfrm rot="5400000">
            <a:off x="3859308" y="4495801"/>
            <a:ext cx="546850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bject 10"/>
          <p:cNvSpPr txBox="1"/>
          <p:nvPr/>
        </p:nvSpPr>
        <p:spPr>
          <a:xfrm>
            <a:off x="11627722" y="-74214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spc="-5" dirty="0">
                <a:solidFill>
                  <a:srgbClr val="FFFFFF"/>
                </a:solidFill>
              </a:rPr>
              <a:t>3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688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"/>
          <p:cNvSpPr/>
          <p:nvPr/>
        </p:nvSpPr>
        <p:spPr>
          <a:xfrm>
            <a:off x="138327" y="4166647"/>
            <a:ext cx="7910520" cy="107923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143824" y="3090776"/>
            <a:ext cx="7905024" cy="106456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5"/>
          <p:cNvSpPr/>
          <p:nvPr/>
        </p:nvSpPr>
        <p:spPr>
          <a:xfrm>
            <a:off x="121099" y="1952699"/>
            <a:ext cx="7931884" cy="107559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5"/>
          <p:cNvSpPr/>
          <p:nvPr/>
        </p:nvSpPr>
        <p:spPr>
          <a:xfrm>
            <a:off x="135472" y="871413"/>
            <a:ext cx="7905023" cy="97466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213033" y="897539"/>
            <a:ext cx="4412123" cy="918642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СМП составляет  -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646 571 332,37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181385" y="1975698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СЗТ составляет 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80 359 315,96 тенге</a:t>
            </a:r>
            <a:endParaRPr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40" name="Google Shape;340;p25"/>
          <p:cNvSpPr/>
          <p:nvPr/>
        </p:nvSpPr>
        <p:spPr>
          <a:xfrm>
            <a:off x="207177" y="3116836"/>
            <a:ext cx="4397511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Финансовый план по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ГОБМП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 557 881 537,85тенге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180784" y="4226159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Финансовый план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ОСМС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169 049 110,48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4267902" y="863778"/>
            <a:ext cx="4324376" cy="97971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 smtClean="0">
                <a:solidFill>
                  <a:srgbClr val="323F4F"/>
                </a:solidFill>
              </a:rPr>
              <a:t>Выполнен </a:t>
            </a:r>
            <a:r>
              <a:rPr lang="ru-RU" sz="2000" dirty="0">
                <a:solidFill>
                  <a:srgbClr val="323F4F"/>
                </a:solidFill>
              </a:rPr>
              <a:t>на </a:t>
            </a:r>
            <a:r>
              <a:rPr lang="ru-RU" sz="2800" b="1" dirty="0" smtClean="0">
                <a:solidFill>
                  <a:srgbClr val="0070C0"/>
                </a:solidFill>
              </a:rPr>
              <a:t>101,6% 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4367388" y="1969672"/>
            <a:ext cx="4056844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105,5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%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4409564" y="3095461"/>
            <a:ext cx="4056845" cy="9754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100,4%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4554820" y="4268689"/>
            <a:ext cx="3589719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102,4%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Google Shape;346;p25"/>
          <p:cNvSpPr/>
          <p:nvPr/>
        </p:nvSpPr>
        <p:spPr>
          <a:xfrm rot="-5400000">
            <a:off x="5719777" y="3269438"/>
            <a:ext cx="5397048" cy="465837"/>
          </a:xfrm>
          <a:prstGeom prst="downArrow">
            <a:avLst>
              <a:gd name="adj1" fmla="val 50000"/>
              <a:gd name="adj2" fmla="val 81587"/>
            </a:avLst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0" y="374658"/>
            <a:ext cx="12080074" cy="544139"/>
          </a:xfrm>
          <a:prstGeom prst="rect">
            <a:avLst/>
          </a:prstGeom>
          <a:solidFill>
            <a:srgbClr val="DDEAF6">
              <a:alpha val="1686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lvl="0"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Выполнение финансового плана согласно договора с НАО ФСМС по г.Алматы</a:t>
            </a:r>
            <a:endParaRPr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8764646" y="899525"/>
            <a:ext cx="3058759" cy="507588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anose="02020603050405020304" pitchFamily="18" charset="0"/>
              </a:rPr>
              <a:t>Согласно плана развития на  2024 (1 версия)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запланировано финансирование на сумму – 1 595 750 ,00. НАО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Фондом медицинского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страхования» по городу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одобренная сумма  договора (№ Е-14-0124-00156-G от 30 декабря 2024 года) 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611 588 019,72тг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менялась,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итоге к концу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сумма договоров по оказанию СМП и СЗТ услугам  составила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726 930 648,33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увеличилось на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первоначального  договора.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4" y="-2255"/>
            <a:ext cx="12193057" cy="499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ДЕЯТЕЛЬНОСТЬ ЦЕНТРА ЗА 2024 ГОД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10"/>
          <p:cNvSpPr txBox="1"/>
          <p:nvPr/>
        </p:nvSpPr>
        <p:spPr>
          <a:xfrm>
            <a:off x="11627722" y="-74214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>
                <a:solidFill>
                  <a:schemeClr val="bg1"/>
                </a:solidFill>
              </a:rPr>
              <a:t>4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0" name="Google Shape;341;p25"/>
          <p:cNvSpPr/>
          <p:nvPr/>
        </p:nvSpPr>
        <p:spPr>
          <a:xfrm>
            <a:off x="191417" y="4226159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Финансовый план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ОСМС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169 049 110,48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Google Shape;333;p25"/>
          <p:cNvSpPr/>
          <p:nvPr/>
        </p:nvSpPr>
        <p:spPr>
          <a:xfrm>
            <a:off x="120599" y="5535865"/>
            <a:ext cx="7910520" cy="107923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41;p25"/>
          <p:cNvSpPr/>
          <p:nvPr/>
        </p:nvSpPr>
        <p:spPr>
          <a:xfrm>
            <a:off x="163056" y="5569498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Финансовый план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ОСМС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169 049 110,48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Google Shape;345;p25"/>
          <p:cNvSpPr/>
          <p:nvPr/>
        </p:nvSpPr>
        <p:spPr>
          <a:xfrm>
            <a:off x="4537092" y="5612028"/>
            <a:ext cx="3589719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ОБЩЕЕ ВЫПОЛНЕНИЕ НА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102,4%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Google Shape;341;p25"/>
          <p:cNvSpPr/>
          <p:nvPr/>
        </p:nvSpPr>
        <p:spPr>
          <a:xfrm>
            <a:off x="173689" y="5569498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ОБЩАЯ ВЫПОЛНЕННАЯ СУММА – 726 930 648,33 тенге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Google Shape;256;p21"/>
          <p:cNvSpPr/>
          <p:nvPr/>
        </p:nvSpPr>
        <p:spPr>
          <a:xfrm rot="5400000">
            <a:off x="3561904" y="1922577"/>
            <a:ext cx="1158952" cy="8282763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21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" name="Google Shape;248;p21"/>
          <p:cNvGraphicFramePr/>
          <p:nvPr>
            <p:extLst>
              <p:ext uri="{D42A27DB-BD31-4B8C-83A1-F6EECF244321}">
                <p14:modId xmlns="" xmlns:p14="http://schemas.microsoft.com/office/powerpoint/2010/main" val="820391845"/>
              </p:ext>
            </p:extLst>
          </p:nvPr>
        </p:nvGraphicFramePr>
        <p:xfrm>
          <a:off x="354092" y="899499"/>
          <a:ext cx="11720575" cy="4974828"/>
        </p:xfrm>
        <a:graphic>
          <a:graphicData uri="http://schemas.openxmlformats.org/drawingml/2006/table">
            <a:tbl>
              <a:tblPr firstRow="1" bandRow="1">
                <a:noFill/>
                <a:tableStyleId>{36FDA0E0-5758-485C-A928-C9E2321A7517}</a:tableStyleId>
              </a:tblPr>
              <a:tblGrid>
                <a:gridCol w="45985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5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50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119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993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8703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услуг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ПЛАН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ФАКТ</a:t>
                      </a:r>
                      <a:endParaRPr sz="20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% </a:t>
                      </a:r>
                      <a:endParaRPr sz="20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ВЫПОЛНЕНИЯ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19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Консультативно-диагностическое отделение</a:t>
                      </a: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75 000 000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106%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9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Стационарная помощь </a:t>
                      </a: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110 000 000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98 249 400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90%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637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Амбулаторно поликлиническая помощь (АПП)</a:t>
                      </a:r>
                      <a:endParaRPr sz="20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250 000</a:t>
                      </a:r>
                      <a:r>
                        <a:rPr lang="ru-RU" sz="1800" b="1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000</a:t>
                      </a:r>
                      <a:endParaRPr sz="28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234 399 540</a:t>
                      </a:r>
                      <a:endParaRPr lang="ru-RU" sz="2800" b="1" i="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             94%</a:t>
                      </a:r>
                      <a:endParaRPr sz="20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529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ИТОГО</a:t>
                      </a:r>
                      <a:endParaRPr sz="2000" b="1" i="0" u="none" strike="noStrike" cap="none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435 000 000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412 472 965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95%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6" name="Google Shape;256;p21"/>
          <p:cNvSpPr/>
          <p:nvPr/>
        </p:nvSpPr>
        <p:spPr>
          <a:xfrm rot="5400000">
            <a:off x="5604596" y="2526292"/>
            <a:ext cx="4364182" cy="227647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257;p21"/>
          <p:cNvSpPr/>
          <p:nvPr/>
        </p:nvSpPr>
        <p:spPr>
          <a:xfrm rot="10800000">
            <a:off x="10684490" y="4226349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6;p21"/>
          <p:cNvSpPr/>
          <p:nvPr/>
        </p:nvSpPr>
        <p:spPr>
          <a:xfrm rot="5400000">
            <a:off x="3492803" y="2704824"/>
            <a:ext cx="4364182" cy="194711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48475" y="1857638"/>
            <a:ext cx="146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79 824 025</a:t>
            </a:r>
            <a:endParaRPr lang="ru-RU" sz="1800" b="1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12" name="Google Shape;256;p21"/>
          <p:cNvSpPr/>
          <p:nvPr/>
        </p:nvSpPr>
        <p:spPr>
          <a:xfrm rot="5400000">
            <a:off x="3547393" y="2728570"/>
            <a:ext cx="4364182" cy="194711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091" y="6100031"/>
            <a:ext cx="11700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годом выполнение плана по платным услугам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увеличился на 9% (Общий доход в 2023 г. – 377 911 979).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КДО увеличение на 20%,  по стационарной помощи увеличился на 44%,  уменьшились доходы по АПП на 3%.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256;p21"/>
          <p:cNvSpPr/>
          <p:nvPr/>
        </p:nvSpPr>
        <p:spPr>
          <a:xfrm rot="5400000">
            <a:off x="5874314" y="579807"/>
            <a:ext cx="659810" cy="11700257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257;p21"/>
          <p:cNvSpPr/>
          <p:nvPr/>
        </p:nvSpPr>
        <p:spPr>
          <a:xfrm rot="10800000">
            <a:off x="10684490" y="4235545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57;p21"/>
          <p:cNvSpPr/>
          <p:nvPr/>
        </p:nvSpPr>
        <p:spPr>
          <a:xfrm rot="10800000">
            <a:off x="10684490" y="5319299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57;p21"/>
          <p:cNvSpPr/>
          <p:nvPr/>
        </p:nvSpPr>
        <p:spPr>
          <a:xfrm rot="10800000">
            <a:off x="10675580" y="3074386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10686198" y="1897039"/>
            <a:ext cx="272955" cy="2183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" y="8378"/>
            <a:ext cx="12193057" cy="78409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07177" y="-39300"/>
            <a:ext cx="9247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ПО ХОЗРАСЧЕТНЫМ УСЛУГАМ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10"/>
          <p:cNvSpPr txBox="1"/>
          <p:nvPr/>
        </p:nvSpPr>
        <p:spPr>
          <a:xfrm>
            <a:off x="11627722" y="53382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5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7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67874484"/>
              </p:ext>
            </p:extLst>
          </p:nvPr>
        </p:nvGraphicFramePr>
        <p:xfrm>
          <a:off x="207177" y="859098"/>
          <a:ext cx="11835297" cy="5036739"/>
        </p:xfrm>
        <a:graphic>
          <a:graphicData uri="http://schemas.openxmlformats.org/drawingml/2006/table">
            <a:tbl>
              <a:tblPr firstRow="1" firstCol="1" bandRow="1">
                <a:tableStyleId>{36FDA0E0-5758-485C-A928-C9E2321A7517}</a:tableStyleId>
              </a:tblPr>
              <a:tblGrid>
                <a:gridCol w="14010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92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517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03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153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8558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5695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55586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8921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75500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730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vert="vert27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936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70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229912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566930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477479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264 398,8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615 969,5</a:t>
                      </a: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549 100,8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70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200355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433028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275092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230 408,2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497 982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316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355,8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70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142624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220817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191374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156 886,40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242 898,7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210 511,4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70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118800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203775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680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278 300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224 152,5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Google Shape;256;p21"/>
          <p:cNvSpPr/>
          <p:nvPr/>
        </p:nvSpPr>
        <p:spPr>
          <a:xfrm rot="5400000">
            <a:off x="757587" y="1643679"/>
            <a:ext cx="5009438" cy="3448727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56;p21"/>
          <p:cNvSpPr/>
          <p:nvPr/>
        </p:nvSpPr>
        <p:spPr>
          <a:xfrm rot="5400000">
            <a:off x="5807612" y="1219747"/>
            <a:ext cx="5032512" cy="4319667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818866" y="5991368"/>
            <a:ext cx="10368991" cy="682388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15"/>
          <p:cNvSpPr>
            <a:spLocks/>
          </p:cNvSpPr>
          <p:nvPr/>
        </p:nvSpPr>
        <p:spPr bwMode="auto">
          <a:xfrm>
            <a:off x="9130354" y="5977721"/>
            <a:ext cx="2251879" cy="668740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16"/>
          <p:cNvSpPr>
            <a:spLocks/>
          </p:cNvSpPr>
          <p:nvPr/>
        </p:nvSpPr>
        <p:spPr bwMode="auto">
          <a:xfrm>
            <a:off x="1284039" y="6113887"/>
            <a:ext cx="90712" cy="188530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37943" y="5968100"/>
            <a:ext cx="918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Премия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14901" y="6064931"/>
            <a:ext cx="9536815" cy="83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endParaRPr lang="ru-RU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выплачены премии в размере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36 054, 25 тыс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енге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что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0,63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от ФОТ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93" y="6058014"/>
            <a:ext cx="363034" cy="4462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7177" y="13065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СОТРУДНИКОВ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0"/>
          <p:cNvSpPr txBox="1"/>
          <p:nvPr/>
        </p:nvSpPr>
        <p:spPr>
          <a:xfrm>
            <a:off x="11662228" y="0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>
                <a:solidFill>
                  <a:schemeClr val="bg1"/>
                </a:solidFill>
              </a:rPr>
              <a:t>6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1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2"/>
          <p:cNvSpPr txBox="1">
            <a:spLocks/>
          </p:cNvSpPr>
          <p:nvPr/>
        </p:nvSpPr>
        <p:spPr>
          <a:xfrm>
            <a:off x="1097280" y="914400"/>
            <a:ext cx="10003808" cy="13176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800" b="1" i="0">
                <a:solidFill>
                  <a:srgbClr val="006FC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800" b="0" kern="0" spc="-580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Матрица «</a:t>
            </a:r>
            <a:r>
              <a:rPr lang="ru-RU" sz="2800" kern="0" spc="-15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Значения порогового уровня </a:t>
            </a: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затрат»</a:t>
            </a:r>
          </a:p>
          <a:p>
            <a:pPr marL="12700">
              <a:spcBef>
                <a:spcPts val="95"/>
              </a:spcBef>
            </a:pP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</a:br>
            <a:endParaRPr lang="ru-RU" sz="2800" kern="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926357"/>
              </p:ext>
            </p:extLst>
          </p:nvPr>
        </p:nvGraphicFramePr>
        <p:xfrm>
          <a:off x="648586" y="855406"/>
          <a:ext cx="11142921" cy="465449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6201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13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51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87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516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439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43885">
                <a:tc rowSpan="2">
                  <a:txBody>
                    <a:bodyPr/>
                    <a:lstStyle/>
                    <a:p>
                      <a:pPr marL="0" marR="0" indent="0" algn="l" defTabSz="1007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расходов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 затрат в структуре расходов  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6255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10592" marR="110592" marT="41476" marB="41476"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0592" marR="110592" marT="41476" marB="41476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Заработная плата 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50%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65%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576 204,0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b="0" i="0" u="none" strike="noStrike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569 587,46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продуктов питания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5%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15%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51 632,80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6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6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11 220,00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6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медикаментом и ИМН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15%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30%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805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260 195,20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21,64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6813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</a:t>
                      </a:r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основных средств и прочих 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03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kk-KZ" sz="1600" b="0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35 251,81</a:t>
                      </a: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коммунальных услуг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2%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240,90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31 228,74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2,59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услуги и работы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10%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150 564,50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12,52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689" y="5608760"/>
            <a:ext cx="111824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Отмечается незначительное уменьшение расходов на заработную плату, которое связано с прекращением работы пище блока.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на продукты питания по сравнению с 2023 годом уменьшились связи с передачей пище блока на 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Продукты питания были приобретены только на 2 месяца 2024 года, так как, договор заключен с 01.03.2024 г.</a:t>
            </a: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Увеличение расхода на медикаменты и ИМН связано с повышением цен на рынке.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расхода на прочие услуги, работы , так же, связано с передачей пище блока на 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. 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расхода на коммунальные услуги связано с увеличением тарифа.</a:t>
            </a:r>
          </a:p>
          <a:p>
            <a:pPr algn="just">
              <a:buFontTx/>
              <a:buChar char="-"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256;p21"/>
          <p:cNvSpPr/>
          <p:nvPr/>
        </p:nvSpPr>
        <p:spPr>
          <a:xfrm rot="5400000">
            <a:off x="5659920" y="608059"/>
            <a:ext cx="1151081" cy="11152484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" y="8378"/>
            <a:ext cx="12193057" cy="4999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7177" y="45764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МАТРИЦА ЗНАЧЕНИЯ РАСХОДОВ ЗА 2024 ГОД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/>
          <p:cNvSpPr txBox="1"/>
          <p:nvPr/>
        </p:nvSpPr>
        <p:spPr>
          <a:xfrm>
            <a:off x="11627722" y="10850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7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37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46"/>
          <p:cNvGrpSpPr/>
          <p:nvPr/>
        </p:nvGrpSpPr>
        <p:grpSpPr>
          <a:xfrm>
            <a:off x="791570" y="2524836"/>
            <a:ext cx="7724633" cy="4094329"/>
            <a:chOff x="6554894" y="974803"/>
            <a:chExt cx="5156283" cy="1484424"/>
          </a:xfrm>
        </p:grpSpPr>
        <p:sp>
          <p:nvSpPr>
            <p:cNvPr id="14" name="object 47"/>
            <p:cNvSpPr/>
            <p:nvPr/>
          </p:nvSpPr>
          <p:spPr>
            <a:xfrm>
              <a:off x="6554894" y="974803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5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91571" y="2524836"/>
            <a:ext cx="77655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1.ТогизбаевГалымжанАсылбекович – Главный внештатный ревматолог Министерство здравоохранения РК и г.Алматы.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Президент Евразийской Лиги ревматологов(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Профессор кафедры ревматологии НАО КазНМУ имени С.Д.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Асфендиярова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Байгазина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Гульнара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Бакировна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Заместитель Председателя президиума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Алматинской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городской коллегии адвокатов (АГКА).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Руководитель Центра стажировки и повышения квалификации АГКА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Исаева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БакытшолпанГабдулхакимовна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Профессор кафедры ревматологии НАО КазНМУ  имени С.Д.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Асфендиярова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Председатель ОО "Независимое общество ревматологов".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ИмангалиеваЛайлаТурсынбековна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Руководитель отдела лечебно-профилактической деятельности,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цифровизации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государственных услуг Управление общественного здравоохранения 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5. Искакова Гульнара Долдашевна – Директор алматинского филиала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Национального научного центра развития здравоохранения им.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Каирбековой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МЗ РК.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Тлеубергенов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Руслан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Бакитжанович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Директор ТОО «Оздоровительный реабилитационный центр «ДЕНСАУЛЫК».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7.Сагындыкова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КуралайКенеспаевна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специалист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филиала РОО «Отраслевой профессиональный союз работников системы здравоохранения 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7862" y="926406"/>
            <a:ext cx="10767077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Законом Республики Казахстан от 1 марта 2011 года «О государственном имуществе», Приказа МНЭ РК от 20 февраля 2015 года № 113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«Об утверждении правил создания комиссии по конкуренции в государственных предприятиях с правом ведения предпринимательской деятельности, требования к гражданам для избрания в состав конкурсной комиссии, а также правилами конкурсного отбора членов конкурсной комиссии и досрочного прекращения их полномочий» 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соответствии с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приказом УОЗ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города Алматы от 13 марта 2023 года № 02.1-26-82 «О назначении члена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наблюдательного совета 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государственных предприятий» реализуется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наблюдательный совет в ГРЦ.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50"/>
          <p:cNvSpPr/>
          <p:nvPr/>
        </p:nvSpPr>
        <p:spPr>
          <a:xfrm>
            <a:off x="210890" y="2979223"/>
            <a:ext cx="554934" cy="3296456"/>
          </a:xfrm>
          <a:custGeom>
            <a:avLst/>
            <a:gdLst/>
            <a:ahLst/>
            <a:cxnLst/>
            <a:rect l="l" t="t" r="r" b="b"/>
            <a:pathLst>
              <a:path w="314325" h="2072640">
                <a:moveTo>
                  <a:pt x="313944" y="0"/>
                </a:moveTo>
                <a:lnTo>
                  <a:pt x="0" y="0"/>
                </a:lnTo>
                <a:lnTo>
                  <a:pt x="0" y="2072639"/>
                </a:lnTo>
                <a:lnTo>
                  <a:pt x="313944" y="2072639"/>
                </a:lnTo>
                <a:lnTo>
                  <a:pt x="313944" y="0"/>
                </a:lnTo>
                <a:close/>
              </a:path>
            </a:pathLst>
          </a:custGeom>
          <a:solidFill>
            <a:srgbClr val="AFDFA0"/>
          </a:solidFill>
        </p:spPr>
        <p:txBody>
          <a:bodyPr wrap="square" lIns="0" tIns="0" rIns="0" bIns="0" rtlCol="0"/>
          <a:lstStyle/>
          <a:p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4" y="3069128"/>
            <a:ext cx="800219" cy="312507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Члены Наблюдательного совета: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1245" y="2909599"/>
            <a:ext cx="492443" cy="3444232"/>
          </a:xfrm>
          <a:prstGeom prst="rect">
            <a:avLst/>
          </a:prstGeom>
          <a:solidFill>
            <a:schemeClr val="accent5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Проведенные заседаний: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object 46"/>
          <p:cNvGrpSpPr/>
          <p:nvPr/>
        </p:nvGrpSpPr>
        <p:grpSpPr>
          <a:xfrm>
            <a:off x="9471546" y="2483893"/>
            <a:ext cx="2501667" cy="4203510"/>
            <a:chOff x="6573011" y="972311"/>
            <a:chExt cx="5148580" cy="1496695"/>
          </a:xfrm>
        </p:grpSpPr>
        <p:sp>
          <p:nvSpPr>
            <p:cNvPr id="27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9485193" y="2538484"/>
            <a:ext cx="24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2024 году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проведено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заседаний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наблюдательного совета. Из них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очных,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гибридном формате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заседаниях рассматривались: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Утверждение плана работы НС, положение НС, секретаря НС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согласовывались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планы 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предприятия и др.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" y="8378"/>
            <a:ext cx="12193057" cy="49991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НАБЛЮДАТЕЛЬНЫЙ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10"/>
          <p:cNvSpPr txBox="1"/>
          <p:nvPr/>
        </p:nvSpPr>
        <p:spPr>
          <a:xfrm>
            <a:off x="11627722" y="-74214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8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95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1530670" y="1443721"/>
            <a:ext cx="76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chemeClr val="accent1"/>
                </a:solidFill>
                <a:latin typeface="Questrial" pitchFamily="2" charset="0"/>
                <a:ea typeface="Questrial" pitchFamily="2" charset="0"/>
              </a:defRPr>
            </a:lvl1pPr>
          </a:lstStyle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83%</a:t>
            </a:r>
            <a:endParaRPr lang="en-US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554270" y="600190"/>
            <a:ext cx="579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chemeClr val="accent1"/>
                </a:solidFill>
                <a:latin typeface="Questrial" pitchFamily="2" charset="0"/>
                <a:ea typeface="Questrial" pitchFamily="2" charset="0"/>
              </a:defRPr>
            </a:lvl1pPr>
          </a:lstStyle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17%</a:t>
            </a:r>
            <a:endParaRPr lang="en-US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3345465943"/>
              </p:ext>
            </p:extLst>
          </p:nvPr>
        </p:nvGraphicFramePr>
        <p:xfrm>
          <a:off x="0" y="1837494"/>
          <a:ext cx="5847907" cy="334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153" t="1131" r="56037" b="9186"/>
          <a:stretch/>
        </p:blipFill>
        <p:spPr bwMode="auto">
          <a:xfrm>
            <a:off x="11016428" y="536392"/>
            <a:ext cx="365583" cy="133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483" t="8218" r="19068" b="8807"/>
          <a:stretch/>
        </p:blipFill>
        <p:spPr bwMode="auto">
          <a:xfrm>
            <a:off x="11335014" y="641341"/>
            <a:ext cx="327515" cy="1294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93586" y="573819"/>
            <a:ext cx="10111377" cy="13079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08652" y="737879"/>
            <a:ext cx="99224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smtClean="0"/>
              <a:t>По направлению «КАДРЫ» </a:t>
            </a:r>
            <a:r>
              <a:rPr lang="ru-RU" sz="1600" dirty="0" smtClean="0"/>
              <a:t>реализуются Корпоративная кадровая политика и Программа управления человеческими ресурсами. В организации предусмотрено 239,75 штатные единицы.</a:t>
            </a:r>
          </a:p>
          <a:p>
            <a:r>
              <a:rPr lang="ru-RU" sz="1600" dirty="0" smtClean="0"/>
              <a:t>Кадровый потенциал предприятия представлен 185 сотрудниками, из них: 49 врачей, 55 специалистов со средним медицинским образованием, 28 младших и 53 прочих персоналов.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83083" y="5260069"/>
            <a:ext cx="5784715" cy="10315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250511" y="5434915"/>
            <a:ext cx="55971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Общая укомплектованность кадрами по больнице за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год составила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94,2%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2023год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99%),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врачам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95,3%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году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97,7%),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СМП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94,2% (в 2023 году-96,6%)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="" xmlns:p14="http://schemas.microsoft.com/office/powerpoint/2010/main" val="2596225466"/>
              </p:ext>
            </p:extLst>
          </p:nvPr>
        </p:nvGraphicFramePr>
        <p:xfrm>
          <a:off x="5895833" y="1881791"/>
          <a:ext cx="6105099" cy="323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402771" y="5260069"/>
            <a:ext cx="5323115" cy="10315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185 сотрудников, общее количество женщин составляют – 152, мужчин – 33. Количество основных работников – 168, внешних совместителей – 17. 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54" y="8378"/>
            <a:ext cx="12193057" cy="4999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07177" y="88296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ПЕРСОНАЛОМ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10"/>
          <p:cNvSpPr txBox="1"/>
          <p:nvPr/>
        </p:nvSpPr>
        <p:spPr>
          <a:xfrm>
            <a:off x="11627722" y="53382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>
                <a:solidFill>
                  <a:schemeClr val="bg1"/>
                </a:solidFill>
              </a:rPr>
              <a:t>9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59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2532" y="1664206"/>
            <a:ext cx="1294130" cy="1292225"/>
          </a:xfrm>
          <a:custGeom>
            <a:avLst/>
            <a:gdLst/>
            <a:ahLst/>
            <a:cxnLst/>
            <a:rect l="l" t="t" r="r" b="b"/>
            <a:pathLst>
              <a:path w="1294130" h="1292225">
                <a:moveTo>
                  <a:pt x="0" y="645921"/>
                </a:moveTo>
                <a:lnTo>
                  <a:pt x="1778" y="597662"/>
                </a:lnTo>
                <a:lnTo>
                  <a:pt x="7010" y="550417"/>
                </a:lnTo>
                <a:lnTo>
                  <a:pt x="15595" y="504316"/>
                </a:lnTo>
                <a:lnTo>
                  <a:pt x="27381" y="459358"/>
                </a:lnTo>
                <a:lnTo>
                  <a:pt x="42265" y="415797"/>
                </a:lnTo>
                <a:lnTo>
                  <a:pt x="60121" y="373633"/>
                </a:lnTo>
                <a:lnTo>
                  <a:pt x="80810" y="333120"/>
                </a:lnTo>
                <a:lnTo>
                  <a:pt x="104203" y="294258"/>
                </a:lnTo>
                <a:lnTo>
                  <a:pt x="130200" y="257175"/>
                </a:lnTo>
                <a:lnTo>
                  <a:pt x="158648" y="222122"/>
                </a:lnTo>
                <a:lnTo>
                  <a:pt x="189445" y="189229"/>
                </a:lnTo>
                <a:lnTo>
                  <a:pt x="222453" y="158495"/>
                </a:lnTo>
                <a:lnTo>
                  <a:pt x="257556" y="130047"/>
                </a:lnTo>
                <a:lnTo>
                  <a:pt x="294614" y="104012"/>
                </a:lnTo>
                <a:lnTo>
                  <a:pt x="333514" y="80644"/>
                </a:lnTo>
                <a:lnTo>
                  <a:pt x="374129" y="60070"/>
                </a:lnTo>
                <a:lnTo>
                  <a:pt x="416331" y="42163"/>
                </a:lnTo>
                <a:lnTo>
                  <a:pt x="460006" y="27304"/>
                </a:lnTo>
                <a:lnTo>
                  <a:pt x="505015" y="15620"/>
                </a:lnTo>
                <a:lnTo>
                  <a:pt x="551230" y="6984"/>
                </a:lnTo>
                <a:lnTo>
                  <a:pt x="598538" y="1777"/>
                </a:lnTo>
                <a:lnTo>
                  <a:pt x="646811" y="0"/>
                </a:lnTo>
                <a:lnTo>
                  <a:pt x="695071" y="1777"/>
                </a:lnTo>
                <a:lnTo>
                  <a:pt x="742442" y="6984"/>
                </a:lnTo>
                <a:lnTo>
                  <a:pt x="788543" y="15620"/>
                </a:lnTo>
                <a:lnTo>
                  <a:pt x="833628" y="27304"/>
                </a:lnTo>
                <a:lnTo>
                  <a:pt x="877316" y="42163"/>
                </a:lnTo>
                <a:lnTo>
                  <a:pt x="919480" y="60070"/>
                </a:lnTo>
                <a:lnTo>
                  <a:pt x="960119" y="80644"/>
                </a:lnTo>
                <a:lnTo>
                  <a:pt x="998982" y="104012"/>
                </a:lnTo>
                <a:lnTo>
                  <a:pt x="1036066" y="130047"/>
                </a:lnTo>
                <a:lnTo>
                  <a:pt x="1071118" y="158495"/>
                </a:lnTo>
                <a:lnTo>
                  <a:pt x="1104138" y="189229"/>
                </a:lnTo>
                <a:lnTo>
                  <a:pt x="1134999" y="222122"/>
                </a:lnTo>
                <a:lnTo>
                  <a:pt x="1163447" y="257175"/>
                </a:lnTo>
                <a:lnTo>
                  <a:pt x="1189355" y="294258"/>
                </a:lnTo>
                <a:lnTo>
                  <a:pt x="1212850" y="333120"/>
                </a:lnTo>
                <a:lnTo>
                  <a:pt x="1233551" y="373633"/>
                </a:lnTo>
                <a:lnTo>
                  <a:pt x="1251331" y="415797"/>
                </a:lnTo>
                <a:lnTo>
                  <a:pt x="1266189" y="459358"/>
                </a:lnTo>
                <a:lnTo>
                  <a:pt x="1278001" y="504316"/>
                </a:lnTo>
                <a:lnTo>
                  <a:pt x="1286637" y="550417"/>
                </a:lnTo>
                <a:lnTo>
                  <a:pt x="1291844" y="597662"/>
                </a:lnTo>
                <a:lnTo>
                  <a:pt x="1293622" y="645921"/>
                </a:lnTo>
                <a:lnTo>
                  <a:pt x="1291844" y="694181"/>
                </a:lnTo>
                <a:lnTo>
                  <a:pt x="1286637" y="741426"/>
                </a:lnTo>
                <a:lnTo>
                  <a:pt x="1278001" y="787526"/>
                </a:lnTo>
                <a:lnTo>
                  <a:pt x="1266189" y="832484"/>
                </a:lnTo>
                <a:lnTo>
                  <a:pt x="1251331" y="876045"/>
                </a:lnTo>
                <a:lnTo>
                  <a:pt x="1233551" y="918209"/>
                </a:lnTo>
                <a:lnTo>
                  <a:pt x="1212850" y="958722"/>
                </a:lnTo>
                <a:lnTo>
                  <a:pt x="1189355" y="997584"/>
                </a:lnTo>
                <a:lnTo>
                  <a:pt x="1163447" y="1034668"/>
                </a:lnTo>
                <a:lnTo>
                  <a:pt x="1134999" y="1069720"/>
                </a:lnTo>
                <a:lnTo>
                  <a:pt x="1104138" y="1102614"/>
                </a:lnTo>
                <a:lnTo>
                  <a:pt x="1071118" y="1133347"/>
                </a:lnTo>
                <a:lnTo>
                  <a:pt x="1036066" y="1161795"/>
                </a:lnTo>
                <a:lnTo>
                  <a:pt x="998982" y="1187830"/>
                </a:lnTo>
                <a:lnTo>
                  <a:pt x="960119" y="1211199"/>
                </a:lnTo>
                <a:lnTo>
                  <a:pt x="919480" y="1231772"/>
                </a:lnTo>
                <a:lnTo>
                  <a:pt x="877316" y="1249679"/>
                </a:lnTo>
                <a:lnTo>
                  <a:pt x="833628" y="1264539"/>
                </a:lnTo>
                <a:lnTo>
                  <a:pt x="788543" y="1276222"/>
                </a:lnTo>
                <a:lnTo>
                  <a:pt x="742442" y="1284858"/>
                </a:lnTo>
                <a:lnTo>
                  <a:pt x="695071" y="1290065"/>
                </a:lnTo>
                <a:lnTo>
                  <a:pt x="646811" y="1291843"/>
                </a:lnTo>
                <a:lnTo>
                  <a:pt x="598538" y="1290065"/>
                </a:lnTo>
                <a:lnTo>
                  <a:pt x="551230" y="1284858"/>
                </a:lnTo>
                <a:lnTo>
                  <a:pt x="505015" y="1276222"/>
                </a:lnTo>
                <a:lnTo>
                  <a:pt x="460006" y="1264539"/>
                </a:lnTo>
                <a:lnTo>
                  <a:pt x="416331" y="1249679"/>
                </a:lnTo>
                <a:lnTo>
                  <a:pt x="374129" y="1231772"/>
                </a:lnTo>
                <a:lnTo>
                  <a:pt x="333514" y="1211199"/>
                </a:lnTo>
                <a:lnTo>
                  <a:pt x="294614" y="1187830"/>
                </a:lnTo>
                <a:lnTo>
                  <a:pt x="257556" y="1161795"/>
                </a:lnTo>
                <a:lnTo>
                  <a:pt x="222453" y="1133347"/>
                </a:lnTo>
                <a:lnTo>
                  <a:pt x="189445" y="1102614"/>
                </a:lnTo>
                <a:lnTo>
                  <a:pt x="158648" y="1069720"/>
                </a:lnTo>
                <a:lnTo>
                  <a:pt x="130200" y="1034668"/>
                </a:lnTo>
                <a:lnTo>
                  <a:pt x="104203" y="997584"/>
                </a:lnTo>
                <a:lnTo>
                  <a:pt x="80810" y="958722"/>
                </a:lnTo>
                <a:lnTo>
                  <a:pt x="60121" y="918209"/>
                </a:lnTo>
                <a:lnTo>
                  <a:pt x="42265" y="876045"/>
                </a:lnTo>
                <a:lnTo>
                  <a:pt x="27381" y="832484"/>
                </a:lnTo>
                <a:lnTo>
                  <a:pt x="15595" y="787526"/>
                </a:lnTo>
                <a:lnTo>
                  <a:pt x="7010" y="741426"/>
                </a:lnTo>
                <a:lnTo>
                  <a:pt x="1778" y="694181"/>
                </a:lnTo>
                <a:lnTo>
                  <a:pt x="0" y="645921"/>
                </a:lnTo>
                <a:close/>
              </a:path>
            </a:pathLst>
          </a:custGeom>
          <a:ln w="5791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76177" y="2492828"/>
            <a:ext cx="2774484" cy="3312549"/>
            <a:chOff x="123444" y="1821179"/>
            <a:chExt cx="2197100" cy="4169410"/>
          </a:xfrm>
        </p:grpSpPr>
        <p:sp>
          <p:nvSpPr>
            <p:cNvPr id="6" name="object 6"/>
            <p:cNvSpPr/>
            <p:nvPr/>
          </p:nvSpPr>
          <p:spPr>
            <a:xfrm>
              <a:off x="123444" y="1839467"/>
              <a:ext cx="2195830" cy="4151629"/>
            </a:xfrm>
            <a:custGeom>
              <a:avLst/>
              <a:gdLst/>
              <a:ahLst/>
              <a:cxnLst/>
              <a:rect l="l" t="t" r="r" b="b"/>
              <a:pathLst>
                <a:path w="2195830" h="4151629">
                  <a:moveTo>
                    <a:pt x="2195703" y="0"/>
                  </a:moveTo>
                  <a:lnTo>
                    <a:pt x="0" y="0"/>
                  </a:lnTo>
                  <a:lnTo>
                    <a:pt x="0" y="4151122"/>
                  </a:lnTo>
                  <a:lnTo>
                    <a:pt x="2195703" y="4151122"/>
                  </a:lnTo>
                  <a:lnTo>
                    <a:pt x="2195703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4968" y="1821179"/>
              <a:ext cx="2195830" cy="38100"/>
            </a:xfrm>
            <a:custGeom>
              <a:avLst/>
              <a:gdLst/>
              <a:ahLst/>
              <a:cxnLst/>
              <a:rect l="l" t="t" r="r" b="b"/>
              <a:pathLst>
                <a:path w="2195830" h="38100">
                  <a:moveTo>
                    <a:pt x="2195576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2195576" y="38100"/>
                  </a:lnTo>
                  <a:lnTo>
                    <a:pt x="2195576" y="0"/>
                  </a:lnTo>
                  <a:close/>
                </a:path>
              </a:pathLst>
            </a:custGeom>
            <a:solidFill>
              <a:srgbClr val="2C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910968" y="1945658"/>
            <a:ext cx="11214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spc="-20" dirty="0" smtClean="0">
                <a:solidFill>
                  <a:srgbClr val="2C75B6"/>
                </a:solidFill>
                <a:latin typeface="Tahoma"/>
                <a:cs typeface="Tahoma"/>
              </a:rPr>
              <a:t>60</a:t>
            </a:r>
            <a:r>
              <a:rPr sz="2800" b="1" spc="-20" smtClean="0">
                <a:solidFill>
                  <a:srgbClr val="2C75B6"/>
                </a:solidFill>
                <a:latin typeface="Tahoma"/>
                <a:cs typeface="Tahoma"/>
              </a:rPr>
              <a:t>%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5033" y="2681914"/>
            <a:ext cx="2569929" cy="2551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4970" marR="380365" indent="1905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10" dirty="0" smtClean="0">
                <a:latin typeface="+mn-lt"/>
                <a:cs typeface="Tahoma"/>
              </a:rPr>
              <a:t>ВРАЧИ</a:t>
            </a:r>
            <a:endParaRPr sz="1600">
              <a:latin typeface="+mn-lt"/>
              <a:cs typeface="Tahoma"/>
            </a:endParaRP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endParaRPr lang="ru-RU" sz="1600" dirty="0" smtClean="0">
              <a:latin typeface="+mn-lt"/>
              <a:cs typeface="Tahoma"/>
            </a:endParaRP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Из 49 врачей квалификационную категорию имеют </a:t>
            </a: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29 врачей.</a:t>
            </a: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Высшая категория – 5 </a:t>
            </a: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Первая категория – 12</a:t>
            </a: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Вторая категория - 12</a:t>
            </a:r>
          </a:p>
          <a:p>
            <a:pPr marL="157480" marR="142240" algn="ctr">
              <a:lnSpc>
                <a:spcPct val="100000"/>
              </a:lnSpc>
              <a:spcBef>
                <a:spcPts val="95"/>
              </a:spcBef>
            </a:pPr>
            <a:endParaRPr sz="16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72149" y="1654629"/>
            <a:ext cx="2809404" cy="4172013"/>
            <a:chOff x="2542032" y="833073"/>
            <a:chExt cx="2197354" cy="5158024"/>
          </a:xfrm>
        </p:grpSpPr>
        <p:sp>
          <p:nvSpPr>
            <p:cNvPr id="11" name="object 11"/>
            <p:cNvSpPr/>
            <p:nvPr/>
          </p:nvSpPr>
          <p:spPr>
            <a:xfrm>
              <a:off x="3066398" y="833073"/>
              <a:ext cx="1153132" cy="1370306"/>
            </a:xfrm>
            <a:custGeom>
              <a:avLst/>
              <a:gdLst/>
              <a:ahLst/>
              <a:cxnLst/>
              <a:rect l="l" t="t" r="r" b="b"/>
              <a:pathLst>
                <a:path w="1294129" h="1292225">
                  <a:moveTo>
                    <a:pt x="0" y="645921"/>
                  </a:moveTo>
                  <a:lnTo>
                    <a:pt x="1778" y="597662"/>
                  </a:lnTo>
                  <a:lnTo>
                    <a:pt x="6985" y="550417"/>
                  </a:lnTo>
                  <a:lnTo>
                    <a:pt x="15620" y="504316"/>
                  </a:lnTo>
                  <a:lnTo>
                    <a:pt x="27431" y="459358"/>
                  </a:lnTo>
                  <a:lnTo>
                    <a:pt x="42291" y="415797"/>
                  </a:lnTo>
                  <a:lnTo>
                    <a:pt x="60070" y="373633"/>
                  </a:lnTo>
                  <a:lnTo>
                    <a:pt x="80772" y="333120"/>
                  </a:lnTo>
                  <a:lnTo>
                    <a:pt x="104267" y="294258"/>
                  </a:lnTo>
                  <a:lnTo>
                    <a:pt x="130175" y="257175"/>
                  </a:lnTo>
                  <a:lnTo>
                    <a:pt x="158623" y="222122"/>
                  </a:lnTo>
                  <a:lnTo>
                    <a:pt x="189484" y="189229"/>
                  </a:lnTo>
                  <a:lnTo>
                    <a:pt x="222504" y="158495"/>
                  </a:lnTo>
                  <a:lnTo>
                    <a:pt x="257556" y="130047"/>
                  </a:lnTo>
                  <a:lnTo>
                    <a:pt x="294640" y="104012"/>
                  </a:lnTo>
                  <a:lnTo>
                    <a:pt x="333502" y="80644"/>
                  </a:lnTo>
                  <a:lnTo>
                    <a:pt x="374142" y="60070"/>
                  </a:lnTo>
                  <a:lnTo>
                    <a:pt x="416306" y="42163"/>
                  </a:lnTo>
                  <a:lnTo>
                    <a:pt x="459994" y="27304"/>
                  </a:lnTo>
                  <a:lnTo>
                    <a:pt x="505079" y="15620"/>
                  </a:lnTo>
                  <a:lnTo>
                    <a:pt x="551180" y="6984"/>
                  </a:lnTo>
                  <a:lnTo>
                    <a:pt x="598551" y="1777"/>
                  </a:lnTo>
                  <a:lnTo>
                    <a:pt x="646810" y="0"/>
                  </a:lnTo>
                  <a:lnTo>
                    <a:pt x="695070" y="1777"/>
                  </a:lnTo>
                  <a:lnTo>
                    <a:pt x="742442" y="6984"/>
                  </a:lnTo>
                  <a:lnTo>
                    <a:pt x="788543" y="15620"/>
                  </a:lnTo>
                  <a:lnTo>
                    <a:pt x="833628" y="27304"/>
                  </a:lnTo>
                  <a:lnTo>
                    <a:pt x="877316" y="42163"/>
                  </a:lnTo>
                  <a:lnTo>
                    <a:pt x="919480" y="60070"/>
                  </a:lnTo>
                  <a:lnTo>
                    <a:pt x="960119" y="80644"/>
                  </a:lnTo>
                  <a:lnTo>
                    <a:pt x="998982" y="104012"/>
                  </a:lnTo>
                  <a:lnTo>
                    <a:pt x="1036066" y="130047"/>
                  </a:lnTo>
                  <a:lnTo>
                    <a:pt x="1071118" y="158495"/>
                  </a:lnTo>
                  <a:lnTo>
                    <a:pt x="1104138" y="189229"/>
                  </a:lnTo>
                  <a:lnTo>
                    <a:pt x="1134998" y="222122"/>
                  </a:lnTo>
                  <a:lnTo>
                    <a:pt x="1163446" y="257175"/>
                  </a:lnTo>
                  <a:lnTo>
                    <a:pt x="1189355" y="294258"/>
                  </a:lnTo>
                  <a:lnTo>
                    <a:pt x="1212850" y="333120"/>
                  </a:lnTo>
                  <a:lnTo>
                    <a:pt x="1233551" y="373633"/>
                  </a:lnTo>
                  <a:lnTo>
                    <a:pt x="1251331" y="415797"/>
                  </a:lnTo>
                  <a:lnTo>
                    <a:pt x="1266190" y="459358"/>
                  </a:lnTo>
                  <a:lnTo>
                    <a:pt x="1278001" y="504316"/>
                  </a:lnTo>
                  <a:lnTo>
                    <a:pt x="1286637" y="550417"/>
                  </a:lnTo>
                  <a:lnTo>
                    <a:pt x="1291844" y="597662"/>
                  </a:lnTo>
                  <a:lnTo>
                    <a:pt x="1293621" y="645921"/>
                  </a:lnTo>
                  <a:lnTo>
                    <a:pt x="1291844" y="694181"/>
                  </a:lnTo>
                  <a:lnTo>
                    <a:pt x="1286637" y="741426"/>
                  </a:lnTo>
                  <a:lnTo>
                    <a:pt x="1278001" y="787526"/>
                  </a:lnTo>
                  <a:lnTo>
                    <a:pt x="1266190" y="832484"/>
                  </a:lnTo>
                  <a:lnTo>
                    <a:pt x="1251331" y="876045"/>
                  </a:lnTo>
                  <a:lnTo>
                    <a:pt x="1233551" y="918209"/>
                  </a:lnTo>
                  <a:lnTo>
                    <a:pt x="1212850" y="958722"/>
                  </a:lnTo>
                  <a:lnTo>
                    <a:pt x="1189355" y="997584"/>
                  </a:lnTo>
                  <a:lnTo>
                    <a:pt x="1163446" y="1034668"/>
                  </a:lnTo>
                  <a:lnTo>
                    <a:pt x="1134998" y="1069720"/>
                  </a:lnTo>
                  <a:lnTo>
                    <a:pt x="1104138" y="1102614"/>
                  </a:lnTo>
                  <a:lnTo>
                    <a:pt x="1071118" y="1133347"/>
                  </a:lnTo>
                  <a:lnTo>
                    <a:pt x="1036066" y="1161795"/>
                  </a:lnTo>
                  <a:lnTo>
                    <a:pt x="998982" y="1187830"/>
                  </a:lnTo>
                  <a:lnTo>
                    <a:pt x="960119" y="1211199"/>
                  </a:lnTo>
                  <a:lnTo>
                    <a:pt x="919480" y="1231772"/>
                  </a:lnTo>
                  <a:lnTo>
                    <a:pt x="877316" y="1249679"/>
                  </a:lnTo>
                  <a:lnTo>
                    <a:pt x="833628" y="1264539"/>
                  </a:lnTo>
                  <a:lnTo>
                    <a:pt x="788543" y="1276222"/>
                  </a:lnTo>
                  <a:lnTo>
                    <a:pt x="742442" y="1284858"/>
                  </a:lnTo>
                  <a:lnTo>
                    <a:pt x="695070" y="1290065"/>
                  </a:lnTo>
                  <a:lnTo>
                    <a:pt x="646810" y="1291843"/>
                  </a:lnTo>
                  <a:lnTo>
                    <a:pt x="598551" y="1290065"/>
                  </a:lnTo>
                  <a:lnTo>
                    <a:pt x="551180" y="1284858"/>
                  </a:lnTo>
                  <a:lnTo>
                    <a:pt x="505079" y="1276222"/>
                  </a:lnTo>
                  <a:lnTo>
                    <a:pt x="459994" y="1264539"/>
                  </a:lnTo>
                  <a:lnTo>
                    <a:pt x="416306" y="1249679"/>
                  </a:lnTo>
                  <a:lnTo>
                    <a:pt x="374142" y="1231772"/>
                  </a:lnTo>
                  <a:lnTo>
                    <a:pt x="333502" y="1211199"/>
                  </a:lnTo>
                  <a:lnTo>
                    <a:pt x="294640" y="1187830"/>
                  </a:lnTo>
                  <a:lnTo>
                    <a:pt x="257556" y="1161795"/>
                  </a:lnTo>
                  <a:lnTo>
                    <a:pt x="222504" y="1133347"/>
                  </a:lnTo>
                  <a:lnTo>
                    <a:pt x="189484" y="1102614"/>
                  </a:lnTo>
                  <a:lnTo>
                    <a:pt x="158623" y="1069720"/>
                  </a:lnTo>
                  <a:lnTo>
                    <a:pt x="130175" y="1034668"/>
                  </a:lnTo>
                  <a:lnTo>
                    <a:pt x="104267" y="997584"/>
                  </a:lnTo>
                  <a:lnTo>
                    <a:pt x="80772" y="958722"/>
                  </a:lnTo>
                  <a:lnTo>
                    <a:pt x="60070" y="918209"/>
                  </a:lnTo>
                  <a:lnTo>
                    <a:pt x="42291" y="876045"/>
                  </a:lnTo>
                  <a:lnTo>
                    <a:pt x="27431" y="832484"/>
                  </a:lnTo>
                  <a:lnTo>
                    <a:pt x="15620" y="787526"/>
                  </a:lnTo>
                  <a:lnTo>
                    <a:pt x="6985" y="741426"/>
                  </a:lnTo>
                  <a:lnTo>
                    <a:pt x="1778" y="694181"/>
                  </a:lnTo>
                  <a:lnTo>
                    <a:pt x="0" y="645921"/>
                  </a:lnTo>
                  <a:close/>
                </a:path>
              </a:pathLst>
            </a:custGeom>
            <a:ln w="57912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42032" y="1839468"/>
              <a:ext cx="2195830" cy="4151629"/>
            </a:xfrm>
            <a:custGeom>
              <a:avLst/>
              <a:gdLst/>
              <a:ahLst/>
              <a:cxnLst/>
              <a:rect l="l" t="t" r="r" b="b"/>
              <a:pathLst>
                <a:path w="2195829" h="4151629">
                  <a:moveTo>
                    <a:pt x="2195702" y="0"/>
                  </a:moveTo>
                  <a:lnTo>
                    <a:pt x="0" y="0"/>
                  </a:lnTo>
                  <a:lnTo>
                    <a:pt x="0" y="4151122"/>
                  </a:lnTo>
                  <a:lnTo>
                    <a:pt x="2195702" y="4151122"/>
                  </a:lnTo>
                  <a:lnTo>
                    <a:pt x="2195702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43556" y="1821180"/>
              <a:ext cx="2195830" cy="38100"/>
            </a:xfrm>
            <a:custGeom>
              <a:avLst/>
              <a:gdLst/>
              <a:ahLst/>
              <a:cxnLst/>
              <a:rect l="l" t="t" r="r" b="b"/>
              <a:pathLst>
                <a:path w="2195829" h="38100">
                  <a:moveTo>
                    <a:pt x="219557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2195575" y="38100"/>
                  </a:lnTo>
                  <a:lnTo>
                    <a:pt x="2195575" y="0"/>
                  </a:lnTo>
                  <a:close/>
                </a:path>
              </a:pathLst>
            </a:custGeom>
            <a:solidFill>
              <a:srgbClr val="2C7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93381" y="1967431"/>
            <a:ext cx="11214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spc="-20" dirty="0" smtClean="0">
                <a:solidFill>
                  <a:srgbClr val="2C75B6"/>
                </a:solidFill>
                <a:latin typeface="Tahoma"/>
                <a:cs typeface="Tahoma"/>
              </a:rPr>
              <a:t>37</a:t>
            </a:r>
            <a:r>
              <a:rPr sz="2800" b="1" spc="-20" smtClean="0">
                <a:solidFill>
                  <a:srgbClr val="2C75B6"/>
                </a:solidFill>
                <a:latin typeface="Tahoma"/>
                <a:cs typeface="Tahoma"/>
              </a:rPr>
              <a:t>%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22914" y="2714569"/>
            <a:ext cx="2677886" cy="27719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0530" marR="415290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spc="-20" dirty="0" smtClean="0">
                <a:latin typeface="+mn-lt"/>
                <a:cs typeface="Tahoma"/>
              </a:rPr>
              <a:t>СРЕДНИЙ МЕДИЦИНСКИЙ ПЕРСОНАЛ</a:t>
            </a:r>
            <a:endParaRPr sz="1600">
              <a:latin typeface="+mn-lt"/>
              <a:cs typeface="Tahoma"/>
            </a:endParaRPr>
          </a:p>
          <a:p>
            <a:pPr marL="157480" marR="142240" algn="ctr"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Из 55 медицинских сестер квалификационную категорию имеют </a:t>
            </a:r>
          </a:p>
          <a:p>
            <a:pPr marL="157480" marR="142240" algn="ctr"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29 врачей.</a:t>
            </a:r>
          </a:p>
          <a:p>
            <a:pPr marL="157480" marR="142240" algn="ctr"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Высшая категория – 14</a:t>
            </a:r>
          </a:p>
          <a:p>
            <a:pPr marL="157480" marR="142240" algn="ctr"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Первая категория – 2</a:t>
            </a:r>
          </a:p>
          <a:p>
            <a:pPr marL="157480" marR="142240" algn="ctr">
              <a:spcBef>
                <a:spcPts val="95"/>
              </a:spcBef>
            </a:pPr>
            <a:r>
              <a:rPr lang="ru-RU" sz="1600" dirty="0" smtClean="0">
                <a:latin typeface="+mn-lt"/>
                <a:cs typeface="Tahoma"/>
              </a:rPr>
              <a:t>Вторая категория - 4 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1347450" y="193040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>
                <a:solidFill>
                  <a:srgbClr val="001F5F"/>
                </a:solidFill>
                <a:latin typeface="Tahoma"/>
                <a:cs typeface="Tahoma"/>
              </a:rPr>
              <a:t>9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6" name="object 7"/>
          <p:cNvSpPr/>
          <p:nvPr/>
        </p:nvSpPr>
        <p:spPr>
          <a:xfrm>
            <a:off x="6802329" y="1028124"/>
            <a:ext cx="0" cy="6005195"/>
          </a:xfrm>
          <a:custGeom>
            <a:avLst/>
            <a:gdLst/>
            <a:ahLst/>
            <a:cxnLst/>
            <a:rect l="l" t="t" r="r" b="b"/>
            <a:pathLst>
              <a:path h="6005195">
                <a:moveTo>
                  <a:pt x="0" y="0"/>
                </a:moveTo>
                <a:lnTo>
                  <a:pt x="0" y="6004764"/>
                </a:lnTo>
              </a:path>
            </a:pathLst>
          </a:custGeom>
          <a:ln w="6096">
            <a:solidFill>
              <a:srgbClr val="2D74B6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" y="1045028"/>
            <a:ext cx="650965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Категорийность кадров (врачи и средний медицинский персонал)</a:t>
            </a:r>
            <a:endParaRPr lang="ru-RU" dirty="0"/>
          </a:p>
        </p:txBody>
      </p:sp>
      <p:sp>
        <p:nvSpPr>
          <p:cNvPr id="38" name="Заголовок 1"/>
          <p:cNvSpPr txBox="1">
            <a:spLocks/>
          </p:cNvSpPr>
          <p:nvPr/>
        </p:nvSpPr>
        <p:spPr bwMode="auto">
          <a:xfrm>
            <a:off x="7881257" y="5082364"/>
            <a:ext cx="3962400" cy="1637414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2024 год обучение прошли  83 сотрудника. Врачей -65, СМР-3, прочие -15 (по местному бюджету обучились 62 сотрудников, за счет собственных средств обучено 21 сотрудников на сумму - 5 115 339,84 </a:t>
            </a:r>
            <a:r>
              <a:rPr lang="ru-RU" b="1" dirty="0" err="1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тг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)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них: 30 врачей, СМР-3, прочие-4.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0" y="1045028"/>
            <a:ext cx="650965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Категорийность кадров (врачи и средний медицинский персонал)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892142" y="1055912"/>
            <a:ext cx="42998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Ученая степень сотрудников</a:t>
            </a:r>
            <a:endParaRPr lang="ru-RU" dirty="0"/>
          </a:p>
        </p:txBody>
      </p:sp>
      <p:sp>
        <p:nvSpPr>
          <p:cNvPr id="42" name="Закрывающая фигурная скобка 42">
            <a:extLst/>
          </p:cNvPr>
          <p:cNvSpPr/>
          <p:nvPr/>
        </p:nvSpPr>
        <p:spPr>
          <a:xfrm rot="10800000">
            <a:off x="7826829" y="1813171"/>
            <a:ext cx="185056" cy="2541113"/>
          </a:xfrm>
          <a:prstGeom prst="rightBrace">
            <a:avLst>
              <a:gd name="adj1" fmla="val 19041"/>
              <a:gd name="adj2" fmla="val 47936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x-none" sz="1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4"/>
          <p:cNvSpPr>
            <a:spLocks noChangeArrowheads="1"/>
          </p:cNvSpPr>
          <p:nvPr/>
        </p:nvSpPr>
        <p:spPr bwMode="auto">
          <a:xfrm>
            <a:off x="10996483" y="1963533"/>
            <a:ext cx="754062" cy="340519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rgbClr val="4472C4"/>
                </a:solidFill>
              </a:rPr>
              <a:t>4</a:t>
            </a:r>
            <a:endParaRPr lang="ru-RU" altLang="ru-RU" b="1" dirty="0">
              <a:solidFill>
                <a:srgbClr val="4472C4"/>
              </a:solidFill>
            </a:endParaRPr>
          </a:p>
        </p:txBody>
      </p:sp>
      <p:sp>
        <p:nvSpPr>
          <p:cNvPr id="44" name="TextBox 44"/>
          <p:cNvSpPr>
            <a:spLocks noChangeArrowheads="1"/>
          </p:cNvSpPr>
          <p:nvPr/>
        </p:nvSpPr>
        <p:spPr bwMode="auto">
          <a:xfrm>
            <a:off x="10968209" y="2535491"/>
            <a:ext cx="750887" cy="340519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rgbClr val="4472C4"/>
                </a:solidFill>
              </a:rPr>
              <a:t>1</a:t>
            </a:r>
            <a:endParaRPr lang="ru-RU" altLang="ru-RU" b="1" dirty="0">
              <a:solidFill>
                <a:srgbClr val="4472C4"/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10666131" y="2151387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0656455" y="2696735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"/>
          <p:cNvSpPr>
            <a:spLocks noChangeArrowheads="1"/>
          </p:cNvSpPr>
          <p:nvPr/>
        </p:nvSpPr>
        <p:spPr bwMode="auto">
          <a:xfrm>
            <a:off x="8221835" y="2595282"/>
            <a:ext cx="2387600" cy="340519"/>
          </a:xfrm>
          <a:prstGeom prst="flowChartAlternateProcess">
            <a:avLst/>
          </a:prstGeom>
          <a:noFill/>
          <a:ln w="19050">
            <a:solidFill>
              <a:srgbClr val="002060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algn="ctr">
              <a:buClrTx/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Доктор </a:t>
            </a:r>
            <a:r>
              <a:rPr lang="en-US" alt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PhD</a:t>
            </a:r>
            <a:endParaRPr lang="ru-RU" alt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"/>
          <p:cNvSpPr>
            <a:spLocks noChangeArrowheads="1"/>
          </p:cNvSpPr>
          <p:nvPr/>
        </p:nvSpPr>
        <p:spPr bwMode="auto">
          <a:xfrm>
            <a:off x="8175170" y="1876600"/>
            <a:ext cx="2336293" cy="578882"/>
          </a:xfrm>
          <a:prstGeom prst="flowChartAlternateProcess">
            <a:avLst/>
          </a:prstGeom>
          <a:noFill/>
          <a:ln w="19050">
            <a:solidFill>
              <a:srgbClr val="002060"/>
            </a:solidFill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Кандидат медицинских наук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4"/>
          <p:cNvSpPr>
            <a:spLocks noChangeArrowheads="1"/>
          </p:cNvSpPr>
          <p:nvPr/>
        </p:nvSpPr>
        <p:spPr bwMode="auto">
          <a:xfrm>
            <a:off x="10979090" y="3101558"/>
            <a:ext cx="750887" cy="3492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ru-RU" b="1" dirty="0" smtClean="0">
                <a:solidFill>
                  <a:srgbClr val="4472C4"/>
                </a:solidFill>
              </a:rPr>
              <a:t>1</a:t>
            </a:r>
            <a:endParaRPr lang="ru-RU" altLang="ru-RU" b="1" dirty="0">
              <a:solidFill>
                <a:srgbClr val="4472C4"/>
              </a:solidFill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10666127" y="3295460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4"/>
          <p:cNvSpPr>
            <a:spLocks noChangeArrowheads="1"/>
          </p:cNvSpPr>
          <p:nvPr/>
        </p:nvSpPr>
        <p:spPr bwMode="auto">
          <a:xfrm>
            <a:off x="8243602" y="3144194"/>
            <a:ext cx="2387600" cy="306388"/>
          </a:xfrm>
          <a:prstGeom prst="flowChartAlternateProcess">
            <a:avLst/>
          </a:prstGeom>
          <a:noFill/>
          <a:ln w="19050">
            <a:solidFill>
              <a:srgbClr val="002060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</a:rPr>
              <a:t>Магистр </a:t>
            </a:r>
            <a:r>
              <a:rPr lang="en-US" altLang="ru-RU" sz="1200" b="1" dirty="0" smtClean="0">
                <a:solidFill>
                  <a:srgbClr val="002060"/>
                </a:solidFill>
              </a:rPr>
              <a:t>MBA</a:t>
            </a:r>
            <a:r>
              <a:rPr lang="ru-RU" altLang="ru-RU" sz="1200" b="1" dirty="0" smtClean="0">
                <a:solidFill>
                  <a:srgbClr val="002060"/>
                </a:solidFill>
              </a:rPr>
              <a:t> </a:t>
            </a:r>
            <a:endParaRPr lang="ru-RU" altLang="ru-RU" sz="1200" b="1" dirty="0">
              <a:solidFill>
                <a:srgbClr val="1B4999"/>
              </a:solidFill>
            </a:endParaRPr>
          </a:p>
        </p:txBody>
      </p:sp>
      <p:sp>
        <p:nvSpPr>
          <p:cNvPr id="52" name="TextBox 44"/>
          <p:cNvSpPr>
            <a:spLocks noChangeArrowheads="1"/>
          </p:cNvSpPr>
          <p:nvPr/>
        </p:nvSpPr>
        <p:spPr bwMode="auto">
          <a:xfrm>
            <a:off x="10968206" y="3569645"/>
            <a:ext cx="750887" cy="3492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rgbClr val="4472C4"/>
                </a:solidFill>
              </a:rPr>
              <a:t>3</a:t>
            </a:r>
            <a:endParaRPr lang="ru-RU" altLang="ru-RU" b="1" dirty="0">
              <a:solidFill>
                <a:srgbClr val="4472C4"/>
              </a:solidFill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10633471" y="3763546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4"/>
          <p:cNvSpPr>
            <a:spLocks noChangeArrowheads="1"/>
          </p:cNvSpPr>
          <p:nvPr/>
        </p:nvSpPr>
        <p:spPr bwMode="auto">
          <a:xfrm>
            <a:off x="8243602" y="3601394"/>
            <a:ext cx="2387600" cy="306388"/>
          </a:xfrm>
          <a:prstGeom prst="flowChartAlternateProcess">
            <a:avLst/>
          </a:prstGeom>
          <a:noFill/>
          <a:ln w="19050">
            <a:solidFill>
              <a:srgbClr val="002060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</a:rPr>
              <a:t>Магистр</a:t>
            </a:r>
            <a:r>
              <a:rPr lang="en-US" altLang="ru-RU" sz="12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1200" b="1" dirty="0" smtClean="0">
                <a:solidFill>
                  <a:srgbClr val="002060"/>
                </a:solidFill>
              </a:rPr>
              <a:t>медицинских наук </a:t>
            </a:r>
            <a:endParaRPr lang="ru-RU" altLang="ru-RU" sz="1200" b="1" dirty="0">
              <a:solidFill>
                <a:srgbClr val="1B4999"/>
              </a:solidFill>
            </a:endParaRPr>
          </a:p>
        </p:txBody>
      </p:sp>
      <p:sp>
        <p:nvSpPr>
          <p:cNvPr id="56" name="TextBox 44"/>
          <p:cNvSpPr>
            <a:spLocks noChangeArrowheads="1"/>
          </p:cNvSpPr>
          <p:nvPr/>
        </p:nvSpPr>
        <p:spPr bwMode="auto">
          <a:xfrm>
            <a:off x="10968205" y="4037731"/>
            <a:ext cx="750887" cy="3492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dirty="0" smtClean="0">
                <a:solidFill>
                  <a:srgbClr val="4472C4"/>
                </a:solidFill>
              </a:rPr>
              <a:t>2</a:t>
            </a:r>
            <a:endParaRPr lang="ru-RU" altLang="ru-RU" b="1" dirty="0">
              <a:solidFill>
                <a:srgbClr val="4472C4"/>
              </a:solidFill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10644356" y="4188089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4"/>
          <p:cNvSpPr>
            <a:spLocks noChangeArrowheads="1"/>
          </p:cNvSpPr>
          <p:nvPr/>
        </p:nvSpPr>
        <p:spPr bwMode="auto">
          <a:xfrm>
            <a:off x="8243603" y="4015052"/>
            <a:ext cx="2387600" cy="306388"/>
          </a:xfrm>
          <a:prstGeom prst="flowChartAlternateProcess">
            <a:avLst/>
          </a:prstGeom>
          <a:noFill/>
          <a:ln w="19050">
            <a:solidFill>
              <a:srgbClr val="002060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200" b="1" dirty="0" smtClean="0">
                <a:solidFill>
                  <a:srgbClr val="002060"/>
                </a:solidFill>
              </a:rPr>
              <a:t>Магистр</a:t>
            </a:r>
            <a:r>
              <a:rPr lang="en-US" altLang="ru-RU" sz="12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1200" b="1" dirty="0" smtClean="0">
                <a:solidFill>
                  <a:srgbClr val="002060"/>
                </a:solidFill>
              </a:rPr>
              <a:t>медицинских наук </a:t>
            </a:r>
            <a:endParaRPr lang="ru-RU" altLang="ru-RU" sz="1200" b="1" dirty="0">
              <a:solidFill>
                <a:srgbClr val="1B4999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892143" y="1055912"/>
            <a:ext cx="429985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Ученая степень сотрудников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7913914" y="1066800"/>
            <a:ext cx="4278086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Ученая степень сотрудников</a:t>
            </a:r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7913914" y="4495800"/>
            <a:ext cx="427808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/>
              <a:t>Повышение квалификации сотрудников за 2024 год</a:t>
            </a:r>
            <a:endParaRPr lang="ru-RU" dirty="0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" y="8378"/>
            <a:ext cx="12193057" cy="49991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ПЕРСОНАЛОМ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10"/>
          <p:cNvSpPr txBox="1"/>
          <p:nvPr/>
        </p:nvSpPr>
        <p:spPr>
          <a:xfrm>
            <a:off x="11197087" y="-74214"/>
            <a:ext cx="65415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10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42498" y="5983906"/>
            <a:ext cx="538387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18 специалистов планируют подать заявку на категорию, с связи с истечением срока. </a:t>
            </a:r>
            <a:endParaRPr lang="ru-RU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3293283" y="735583"/>
            <a:ext cx="2349796" cy="2293138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68902" y="758817"/>
            <a:ext cx="2461471" cy="2388420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Описание ЛОГО - КазНМ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41" y="892417"/>
            <a:ext cx="1649119" cy="1875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захский национальный университет им. аль-Фараб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503" y="974788"/>
            <a:ext cx="2014267" cy="19564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вал 16"/>
          <p:cNvSpPr/>
          <p:nvPr/>
        </p:nvSpPr>
        <p:spPr>
          <a:xfrm>
            <a:off x="6559894" y="3889181"/>
            <a:ext cx="2310297" cy="2284942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8" name="AutoShape 10" descr="oval logo no bg - Главн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oval logo no bg - Главна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740" y="4035143"/>
            <a:ext cx="1996604" cy="196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Овал 20"/>
          <p:cNvSpPr/>
          <p:nvPr/>
        </p:nvSpPr>
        <p:spPr>
          <a:xfrm>
            <a:off x="3293283" y="3874122"/>
            <a:ext cx="2349795" cy="2284942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23" name="Picture 6" descr="О нас — КРМУ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295" y="4150318"/>
            <a:ext cx="1585587" cy="17756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трелка вправо 26"/>
          <p:cNvSpPr/>
          <p:nvPr/>
        </p:nvSpPr>
        <p:spPr>
          <a:xfrm rot="10800000">
            <a:off x="2801161" y="4855045"/>
            <a:ext cx="391429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9027038" y="1664492"/>
            <a:ext cx="507782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56192">
            <a:off x="9157328" y="4873384"/>
            <a:ext cx="478601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524224" y="692175"/>
            <a:ext cx="2484635" cy="23592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9577352" y="925180"/>
            <a:ext cx="2346443" cy="187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КАЗАХСКИЙ НАЦИОНАЛЬНЫЙ УНИВЕРСИТЕТ  им. АЛЬ-ФАРАБИ</a:t>
            </a:r>
            <a:endParaRPr lang="ru-RU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lvl="0"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«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МЕДИЦИНЫ»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3773" y="753581"/>
            <a:ext cx="2621964" cy="23936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71933" y="810801"/>
            <a:ext cx="27857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КАЗАХСКИЙ НАЦИОНАЛЬНЫЙ МЕДИЦИНСКИЙ УНИВЕРСИТЕТ                                </a:t>
            </a:r>
            <a:r>
              <a:rPr lang="ru-RU" sz="16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им.С.Д.АСФЕНДИЯРОВА</a:t>
            </a:r>
            <a:endParaRPr lang="ru-RU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lvl="0"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</a:t>
            </a:r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«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РЕВМАТОЛОГИИ»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8" name="Стрелка вправо 37"/>
          <p:cNvSpPr/>
          <p:nvPr/>
        </p:nvSpPr>
        <p:spPr>
          <a:xfrm rot="10800000">
            <a:off x="2737364" y="1613253"/>
            <a:ext cx="415615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18364" y="3975586"/>
            <a:ext cx="2567373" cy="25315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392331" y="4068404"/>
            <a:ext cx="23450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КАЗАХСТАНСКО-РОССИЙСКИЙ МЕДИЦИНСКИЙ УНИВЕРСИТЕТ </a:t>
            </a:r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«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ВНУТРЕННИХ БОЛЕЗНИ» КРМУ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9636056" y="3853763"/>
            <a:ext cx="2373974" cy="22790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9636056" y="3978546"/>
            <a:ext cx="24963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РЕСПУБЛИКАНСКИЙ ВЫСШИЙ МЕДИЦИНСКИЙ КОЛЛЕДЖ </a:t>
            </a:r>
          </a:p>
          <a:p>
            <a:pPr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«СЕСТРИНСКОЕ ДЕЛО»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4" name="AutoShape 2" descr="Городской ревматологический центр г. Алматы | Faceboo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12" y="-2255"/>
            <a:ext cx="12193057" cy="4999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БАЗИРУЮЩИЕ КАФЕДРЫ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10"/>
          <p:cNvSpPr txBox="1"/>
          <p:nvPr/>
        </p:nvSpPr>
        <p:spPr>
          <a:xfrm>
            <a:off x="11300604" y="-74214"/>
            <a:ext cx="55063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11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30488" y="2925413"/>
            <a:ext cx="10040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АМБУЛАТОРНЫЕ РЕВМАТОЛОГИЧЕСКИЕ УСЛУГИ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89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897496" y="2988868"/>
            <a:ext cx="412687" cy="382137"/>
          </a:xfrm>
          <a:prstGeom prst="rect">
            <a:avLst/>
          </a:prstGeom>
          <a:gradFill>
            <a:gsLst>
              <a:gs pos="0">
                <a:srgbClr val="2A4B86"/>
              </a:gs>
              <a:gs pos="48000">
                <a:srgbClr val="4875C5"/>
              </a:gs>
              <a:gs pos="100000">
                <a:srgbClr val="8DA9DB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oogle Shape;136;p16"/>
          <p:cNvGrpSpPr/>
          <p:nvPr/>
        </p:nvGrpSpPr>
        <p:grpSpPr>
          <a:xfrm>
            <a:off x="5293768" y="2966082"/>
            <a:ext cx="3142866" cy="427708"/>
            <a:chOff x="246477" y="-508189"/>
            <a:chExt cx="3226618" cy="372344"/>
          </a:xfrm>
        </p:grpSpPr>
        <p:sp>
          <p:nvSpPr>
            <p:cNvPr id="137" name="Google Shape;137;p16"/>
            <p:cNvSpPr/>
            <p:nvPr/>
          </p:nvSpPr>
          <p:spPr>
            <a:xfrm>
              <a:off x="608503" y="-508189"/>
              <a:ext cx="2864592" cy="372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2000" b="1" dirty="0" err="1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Онлайн</a:t>
              </a:r>
              <a:r>
                <a:rPr lang="ru-RU" sz="2000" b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консультаций </a:t>
              </a: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246477" y="-463097"/>
              <a:ext cx="359104" cy="288812"/>
            </a:xfrm>
            <a:prstGeom prst="rect">
              <a:avLst/>
            </a:prstGeom>
            <a:gradFill>
              <a:gsLst>
                <a:gs pos="0">
                  <a:srgbClr val="2A4B86"/>
                </a:gs>
                <a:gs pos="48000">
                  <a:srgbClr val="4875C5"/>
                </a:gs>
                <a:gs pos="100000">
                  <a:srgbClr val="8DA9DB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20" name="Google Shape;137;p16"/>
            <p:cNvSpPr/>
            <p:nvPr/>
          </p:nvSpPr>
          <p:spPr>
            <a:xfrm>
              <a:off x="605581" y="-508189"/>
              <a:ext cx="2864592" cy="372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2000" b="1" dirty="0" err="1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Онлайн</a:t>
              </a:r>
              <a:r>
                <a:rPr lang="ru-RU" sz="2000" b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консультаций </a:t>
              </a: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1126901902"/>
              </p:ext>
            </p:extLst>
          </p:nvPr>
        </p:nvGraphicFramePr>
        <p:xfrm>
          <a:off x="207177" y="3777170"/>
          <a:ext cx="4102011" cy="274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10183" y="2969364"/>
            <a:ext cx="4314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Внутрисуставные инъекции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7322735"/>
              </p:ext>
            </p:extLst>
          </p:nvPr>
        </p:nvGraphicFramePr>
        <p:xfrm>
          <a:off x="4520384" y="3543706"/>
          <a:ext cx="4281448" cy="2611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2988549"/>
              </p:ext>
            </p:extLst>
          </p:nvPr>
        </p:nvGraphicFramePr>
        <p:xfrm>
          <a:off x="573207" y="913322"/>
          <a:ext cx="11150220" cy="171567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53994">
                  <a:extLst>
                    <a:ext uri="{9D8B030D-6E8A-4147-A177-3AD203B41FA5}">
                      <a16:colId xmlns:a16="http://schemas.microsoft.com/office/drawing/2014/main" xmlns="" val="278829596"/>
                    </a:ext>
                  </a:extLst>
                </a:gridCol>
                <a:gridCol w="3375765">
                  <a:extLst>
                    <a:ext uri="{9D8B030D-6E8A-4147-A177-3AD203B41FA5}">
                      <a16:colId xmlns:a16="http://schemas.microsoft.com/office/drawing/2014/main" xmlns="" val="1517209505"/>
                    </a:ext>
                  </a:extLst>
                </a:gridCol>
                <a:gridCol w="2978024">
                  <a:extLst>
                    <a:ext uri="{9D8B030D-6E8A-4147-A177-3AD203B41FA5}">
                      <a16:colId xmlns:a16="http://schemas.microsoft.com/office/drawing/2014/main" xmlns="" val="3263535824"/>
                    </a:ext>
                  </a:extLst>
                </a:gridCol>
                <a:gridCol w="3242437">
                  <a:extLst>
                    <a:ext uri="{9D8B030D-6E8A-4147-A177-3AD203B41FA5}">
                      <a16:colId xmlns:a16="http://schemas.microsoft.com/office/drawing/2014/main" xmlns="" val="95508523"/>
                    </a:ext>
                  </a:extLst>
                </a:gridCol>
              </a:tblGrid>
              <a:tr h="519410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Консультация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ревматолога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808856"/>
                  </a:ext>
                </a:extLst>
              </a:tr>
              <a:tr h="440846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АПП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32218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31922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39820040"/>
                  </a:ext>
                </a:extLst>
              </a:tr>
              <a:tr h="473837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Платные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5004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4933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30555736"/>
                  </a:ext>
                </a:extLst>
              </a:tr>
              <a:tr h="281581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37222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36855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29693645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" y="8378"/>
            <a:ext cx="12193057" cy="4999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РАБОТЫ КОНСУЛЬТАТИВНОЙ СЛУЖБЫ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11496648" y="0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13</a:t>
            </a:r>
            <a:endParaRPr sz="2800" dirty="0">
              <a:solidFill>
                <a:schemeClr val="bg1"/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="" xmlns:p14="http://schemas.microsoft.com/office/powerpoint/2010/main" val="2248754630"/>
              </p:ext>
            </p:extLst>
          </p:nvPr>
        </p:nvGraphicFramePr>
        <p:xfrm>
          <a:off x="8968447" y="3548113"/>
          <a:ext cx="3419866" cy="2611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310183" y="2970895"/>
            <a:ext cx="4314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Внутрисуставные инъекции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Google Shape;123;p16"/>
          <p:cNvSpPr/>
          <p:nvPr/>
        </p:nvSpPr>
        <p:spPr>
          <a:xfrm>
            <a:off x="8727406" y="3017879"/>
            <a:ext cx="412687" cy="382137"/>
          </a:xfrm>
          <a:prstGeom prst="rect">
            <a:avLst/>
          </a:prstGeom>
          <a:gradFill>
            <a:gsLst>
              <a:gs pos="0">
                <a:srgbClr val="2A4B86"/>
              </a:gs>
              <a:gs pos="48000">
                <a:srgbClr val="4875C5"/>
              </a:gs>
              <a:gs pos="100000">
                <a:srgbClr val="8DA9DB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194622" y="2993680"/>
            <a:ext cx="2573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Консилиумы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69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4211401449"/>
              </p:ext>
            </p:extLst>
          </p:nvPr>
        </p:nvGraphicFramePr>
        <p:xfrm>
          <a:off x="245659" y="1609495"/>
          <a:ext cx="5637158" cy="3854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3926409767"/>
              </p:ext>
            </p:extLst>
          </p:nvPr>
        </p:nvGraphicFramePr>
        <p:xfrm>
          <a:off x="6222668" y="1595848"/>
          <a:ext cx="5637158" cy="3854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1" y="-2255"/>
            <a:ext cx="12193057" cy="4999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ИНСТРУМЕНТАЛЬНЫЕ ОБСЛЕДОВАНИЯ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11486016" y="0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14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021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76214" y="4844955"/>
            <a:ext cx="11295323" cy="14920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3939850731"/>
              </p:ext>
            </p:extLst>
          </p:nvPr>
        </p:nvGraphicFramePr>
        <p:xfrm>
          <a:off x="498326" y="776377"/>
          <a:ext cx="5540967" cy="3863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439023198"/>
              </p:ext>
            </p:extLst>
          </p:nvPr>
        </p:nvGraphicFramePr>
        <p:xfrm>
          <a:off x="6537277" y="793630"/>
          <a:ext cx="4968102" cy="3873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4670" y="5213921"/>
            <a:ext cx="11249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пациентов обратившихся на денситометрию в 2024 году уменьшилось на 2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%, которое </a:t>
            </a:r>
            <a:r>
              <a:rPr lang="kk-KZ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связано неисправностью оборудования в течение 1 месяца.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УЗИ уменьшились на 20%, так как в 2024 году прием пациентов по АПП было приостановлено.</a:t>
            </a:r>
            <a:endParaRPr lang="ru-RU" sz="1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" y="8378"/>
            <a:ext cx="12193057" cy="4999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ИНСТРУМЕНТАЛЬНЫЕ ОБСЛЕДОВАНИЯ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11486016" y="0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15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97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0459211" y="0"/>
            <a:ext cx="1732914" cy="830580"/>
          </a:xfrm>
          <a:custGeom>
            <a:avLst/>
            <a:gdLst/>
            <a:ahLst/>
            <a:cxnLst/>
            <a:rect l="l" t="t" r="r" b="b"/>
            <a:pathLst>
              <a:path w="1732915" h="830580">
                <a:moveTo>
                  <a:pt x="1732788" y="0"/>
                </a:moveTo>
                <a:lnTo>
                  <a:pt x="0" y="0"/>
                </a:lnTo>
                <a:lnTo>
                  <a:pt x="0" y="830579"/>
                </a:lnTo>
                <a:lnTo>
                  <a:pt x="1732788" y="830579"/>
                </a:lnTo>
                <a:lnTo>
                  <a:pt x="17327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681478" y="1076539"/>
            <a:ext cx="6160030" cy="872034"/>
          </a:xfrm>
          <a:prstGeom prst="rect">
            <a:avLst/>
          </a:prstGeom>
          <a:solidFill>
            <a:schemeClr val="accent2"/>
          </a:solidFill>
          <a:ln w="12192"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05"/>
              </a:lnSpc>
            </a:pP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05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Структура нозологии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беременных женщин </a:t>
            </a: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05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амбулаторном </a:t>
            </a: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lnSpc>
                <a:spcPts val="1705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1" name="Диаграмма 90"/>
          <p:cNvGraphicFramePr/>
          <p:nvPr>
            <p:extLst>
              <p:ext uri="{D42A27DB-BD31-4B8C-83A1-F6EECF244321}">
                <p14:modId xmlns="" xmlns:p14="http://schemas.microsoft.com/office/powerpoint/2010/main" val="683859897"/>
              </p:ext>
            </p:extLst>
          </p:nvPr>
        </p:nvGraphicFramePr>
        <p:xfrm>
          <a:off x="338327" y="2074460"/>
          <a:ext cx="5010050" cy="3355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3" name="object 19"/>
          <p:cNvSpPr txBox="1"/>
          <p:nvPr/>
        </p:nvSpPr>
        <p:spPr>
          <a:xfrm>
            <a:off x="227014" y="1020189"/>
            <a:ext cx="4988101" cy="974626"/>
          </a:xfrm>
          <a:prstGeom prst="rect">
            <a:avLst/>
          </a:prstGeom>
          <a:solidFill>
            <a:schemeClr val="accent2"/>
          </a:solidFill>
          <a:ln w="12192"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60"/>
              </a:lnSpc>
            </a:pPr>
            <a:endParaRPr lang="ru-RU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86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консультированных </a:t>
            </a:r>
          </a:p>
          <a:p>
            <a:pPr algn="ctr">
              <a:lnSpc>
                <a:spcPts val="186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беременных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женщин </a:t>
            </a: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860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Google Shape;256;p21"/>
          <p:cNvSpPr/>
          <p:nvPr/>
        </p:nvSpPr>
        <p:spPr>
          <a:xfrm rot="5400000">
            <a:off x="2595789" y="3500259"/>
            <a:ext cx="1091819" cy="524333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673" y="5507770"/>
            <a:ext cx="52583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1022 беременных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прошли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консультацию (610 первичных, 412 повторных), что на 23,7% меньше чем в 2023 г. Снижение числа беременных отражает преемственность с ПМСП в вопросах ведения беременности и работы с женщинами фертильного возраста.</a:t>
            </a:r>
            <a:endParaRPr lang="ru-RU" dirty="0"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="" xmlns:p14="http://schemas.microsoft.com/office/powerpoint/2010/main" val="248853938"/>
              </p:ext>
            </p:extLst>
          </p:nvPr>
        </p:nvGraphicFramePr>
        <p:xfrm>
          <a:off x="5854889" y="2183642"/>
          <a:ext cx="5934829" cy="382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" y="0"/>
            <a:ext cx="12193057" cy="86940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7177" y="0"/>
            <a:ext cx="9247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АМБУЛАТОРНОЙ ПОМОЩИ БЕРЕМЕННЫМ ЖЕНЩИНАМ С РЕВМАТИЧЕСКИМИ ЗАБОЛЕВАНИЯМИ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10"/>
          <p:cNvSpPr txBox="1"/>
          <p:nvPr/>
        </p:nvSpPr>
        <p:spPr>
          <a:xfrm>
            <a:off x="11374606" y="153556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16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054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0459211" y="0"/>
            <a:ext cx="1732914" cy="830580"/>
          </a:xfrm>
          <a:custGeom>
            <a:avLst/>
            <a:gdLst/>
            <a:ahLst/>
            <a:cxnLst/>
            <a:rect l="l" t="t" r="r" b="b"/>
            <a:pathLst>
              <a:path w="1732915" h="830580">
                <a:moveTo>
                  <a:pt x="1732788" y="0"/>
                </a:moveTo>
                <a:lnTo>
                  <a:pt x="0" y="0"/>
                </a:lnTo>
                <a:lnTo>
                  <a:pt x="0" y="830579"/>
                </a:lnTo>
                <a:lnTo>
                  <a:pt x="1732788" y="830579"/>
                </a:lnTo>
                <a:lnTo>
                  <a:pt x="17327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571853" y="2174085"/>
            <a:ext cx="1331595" cy="920115"/>
            <a:chOff x="0" y="5489447"/>
            <a:chExt cx="1331595" cy="92011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71615"/>
              <a:ext cx="1331468" cy="3373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327" y="5489447"/>
              <a:ext cx="929640" cy="85648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1478" y="1076539"/>
            <a:ext cx="6160030" cy="654025"/>
          </a:xfrm>
          <a:prstGeom prst="rect">
            <a:avLst/>
          </a:prstGeom>
          <a:solidFill>
            <a:schemeClr val="accent2"/>
          </a:solidFill>
          <a:ln w="12192"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05"/>
              </a:lnSpc>
            </a:pP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05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Регистр беременных женщин</a:t>
            </a:r>
          </a:p>
          <a:p>
            <a:pPr algn="ctr">
              <a:lnSpc>
                <a:spcPts val="1705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12229" y="2583936"/>
            <a:ext cx="4769575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indent="-355600" algn="ctr">
              <a:spcBef>
                <a:spcPts val="100"/>
              </a:spcBef>
              <a:buFont typeface="Wingdings"/>
              <a:buChar char=""/>
              <a:tabLst>
                <a:tab pos="367665" algn="l"/>
                <a:tab pos="368300" algn="l"/>
              </a:tabLst>
            </a:pPr>
            <a:r>
              <a:rPr lang="ru-RU" sz="24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функционирует внутренний регистр беременных женщин </a:t>
            </a:r>
            <a:r>
              <a:rPr lang="ru-RU" sz="2400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lang="ru-RU" sz="24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ревматическими заболеваниями, где на сегодняшний день зарегистрировано  </a:t>
            </a:r>
            <a:r>
              <a:rPr lang="ru-RU" sz="2400" b="1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 </a:t>
            </a:r>
            <a:r>
              <a:rPr lang="ru-RU" sz="24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</a:t>
            </a:r>
            <a:r>
              <a:rPr lang="ru-RU" sz="24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Количество </a:t>
            </a:r>
            <a:r>
              <a:rPr lang="ru-RU" sz="24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рожениц </a:t>
            </a:r>
            <a:r>
              <a:rPr lang="ru-RU" sz="2400" b="1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составило  - 755 </a:t>
            </a:r>
            <a:r>
              <a:rPr lang="ru-RU" sz="24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</a:t>
            </a:r>
            <a:r>
              <a:rPr lang="ru-RU" sz="18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11814047" y="6579101"/>
            <a:ext cx="306705" cy="212090"/>
            <a:chOff x="11814047" y="6579101"/>
            <a:chExt cx="306705" cy="212090"/>
          </a:xfrm>
        </p:grpSpPr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14047" y="6579101"/>
              <a:ext cx="306184" cy="211709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1824842" y="6589166"/>
              <a:ext cx="268605" cy="174625"/>
            </a:xfrm>
            <a:custGeom>
              <a:avLst/>
              <a:gdLst/>
              <a:ahLst/>
              <a:cxnLst/>
              <a:rect l="l" t="t" r="r" b="b"/>
              <a:pathLst>
                <a:path w="268604" h="174625">
                  <a:moveTo>
                    <a:pt x="268097" y="154103"/>
                  </a:moveTo>
                  <a:lnTo>
                    <a:pt x="146303" y="154103"/>
                  </a:lnTo>
                  <a:lnTo>
                    <a:pt x="146303" y="174607"/>
                  </a:lnTo>
                  <a:lnTo>
                    <a:pt x="268097" y="174607"/>
                  </a:lnTo>
                  <a:lnTo>
                    <a:pt x="268097" y="154103"/>
                  </a:lnTo>
                  <a:close/>
                </a:path>
                <a:path w="268604" h="174625">
                  <a:moveTo>
                    <a:pt x="221360" y="30822"/>
                  </a:moveTo>
                  <a:lnTo>
                    <a:pt x="196214" y="30822"/>
                  </a:lnTo>
                  <a:lnTo>
                    <a:pt x="196214" y="154103"/>
                  </a:lnTo>
                  <a:lnTo>
                    <a:pt x="221360" y="154103"/>
                  </a:lnTo>
                  <a:lnTo>
                    <a:pt x="221360" y="30822"/>
                  </a:lnTo>
                  <a:close/>
                </a:path>
                <a:path w="268604" h="174625">
                  <a:moveTo>
                    <a:pt x="221360" y="0"/>
                  </a:moveTo>
                  <a:lnTo>
                    <a:pt x="202691" y="0"/>
                  </a:lnTo>
                  <a:lnTo>
                    <a:pt x="192426" y="11675"/>
                  </a:lnTo>
                  <a:lnTo>
                    <a:pt x="180292" y="22528"/>
                  </a:lnTo>
                  <a:lnTo>
                    <a:pt x="166276" y="32559"/>
                  </a:lnTo>
                  <a:lnTo>
                    <a:pt x="150367" y="41770"/>
                  </a:lnTo>
                  <a:lnTo>
                    <a:pt x="150367" y="66738"/>
                  </a:lnTo>
                  <a:lnTo>
                    <a:pt x="163728" y="59465"/>
                  </a:lnTo>
                  <a:lnTo>
                    <a:pt x="175815" y="51057"/>
                  </a:lnTo>
                  <a:lnTo>
                    <a:pt x="186640" y="41510"/>
                  </a:lnTo>
                  <a:lnTo>
                    <a:pt x="196214" y="30822"/>
                  </a:lnTo>
                  <a:lnTo>
                    <a:pt x="221360" y="30822"/>
                  </a:lnTo>
                  <a:lnTo>
                    <a:pt x="221360" y="0"/>
                  </a:lnTo>
                  <a:close/>
                </a:path>
                <a:path w="268604" h="174625">
                  <a:moveTo>
                    <a:pt x="121792" y="154103"/>
                  </a:moveTo>
                  <a:lnTo>
                    <a:pt x="0" y="154103"/>
                  </a:lnTo>
                  <a:lnTo>
                    <a:pt x="0" y="174607"/>
                  </a:lnTo>
                  <a:lnTo>
                    <a:pt x="121792" y="174607"/>
                  </a:lnTo>
                  <a:lnTo>
                    <a:pt x="121792" y="154103"/>
                  </a:lnTo>
                  <a:close/>
                </a:path>
                <a:path w="268604" h="174625">
                  <a:moveTo>
                    <a:pt x="75056" y="30822"/>
                  </a:moveTo>
                  <a:lnTo>
                    <a:pt x="49910" y="30822"/>
                  </a:lnTo>
                  <a:lnTo>
                    <a:pt x="49910" y="154103"/>
                  </a:lnTo>
                  <a:lnTo>
                    <a:pt x="75056" y="154103"/>
                  </a:lnTo>
                  <a:lnTo>
                    <a:pt x="75056" y="30822"/>
                  </a:lnTo>
                  <a:close/>
                </a:path>
                <a:path w="268604" h="174625">
                  <a:moveTo>
                    <a:pt x="75056" y="0"/>
                  </a:moveTo>
                  <a:lnTo>
                    <a:pt x="56387" y="0"/>
                  </a:lnTo>
                  <a:lnTo>
                    <a:pt x="46122" y="11675"/>
                  </a:lnTo>
                  <a:lnTo>
                    <a:pt x="33988" y="22528"/>
                  </a:lnTo>
                  <a:lnTo>
                    <a:pt x="19972" y="32559"/>
                  </a:lnTo>
                  <a:lnTo>
                    <a:pt x="4063" y="41770"/>
                  </a:lnTo>
                  <a:lnTo>
                    <a:pt x="4063" y="66738"/>
                  </a:lnTo>
                  <a:lnTo>
                    <a:pt x="17424" y="59465"/>
                  </a:lnTo>
                  <a:lnTo>
                    <a:pt x="29511" y="51057"/>
                  </a:lnTo>
                  <a:lnTo>
                    <a:pt x="40336" y="41510"/>
                  </a:lnTo>
                  <a:lnTo>
                    <a:pt x="49910" y="30822"/>
                  </a:lnTo>
                  <a:lnTo>
                    <a:pt x="75056" y="30822"/>
                  </a:lnTo>
                  <a:lnTo>
                    <a:pt x="75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1794" y="6586118"/>
              <a:ext cx="274193" cy="180703"/>
            </a:xfrm>
            <a:prstGeom prst="rect">
              <a:avLst/>
            </a:prstGeom>
          </p:spPr>
        </p:pic>
      </p:grpSp>
      <p:graphicFrame>
        <p:nvGraphicFramePr>
          <p:cNvPr id="91" name="Диаграмма 90"/>
          <p:cNvGraphicFramePr/>
          <p:nvPr>
            <p:extLst>
              <p:ext uri="{D42A27DB-BD31-4B8C-83A1-F6EECF244321}">
                <p14:modId xmlns="" xmlns:p14="http://schemas.microsoft.com/office/powerpoint/2010/main" val="653571572"/>
              </p:ext>
            </p:extLst>
          </p:nvPr>
        </p:nvGraphicFramePr>
        <p:xfrm>
          <a:off x="338327" y="2074460"/>
          <a:ext cx="4876788" cy="369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3" name="object 19"/>
          <p:cNvSpPr txBox="1"/>
          <p:nvPr/>
        </p:nvSpPr>
        <p:spPr>
          <a:xfrm>
            <a:off x="227014" y="1116420"/>
            <a:ext cx="4988101" cy="730969"/>
          </a:xfrm>
          <a:prstGeom prst="rect">
            <a:avLst/>
          </a:prstGeom>
          <a:solidFill>
            <a:schemeClr val="accent2"/>
          </a:solidFill>
          <a:ln w="12192">
            <a:solidFill>
              <a:schemeClr val="bg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6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Общее количество проведенных консилиумов для беременных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женщин </a:t>
            </a: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860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" y="0"/>
            <a:ext cx="12193057" cy="86940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7177" y="-39300"/>
            <a:ext cx="9247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АМБУЛАТОРНОЙ ПОМОЩИ БЕРЕМЕННЫМ ЖЕНЩИНАМ С РЕВМАТИЧЕСКИМИ ЗАБОЛЕВАНИЯМИ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10"/>
          <p:cNvSpPr txBox="1"/>
          <p:nvPr/>
        </p:nvSpPr>
        <p:spPr>
          <a:xfrm>
            <a:off x="11374606" y="153556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17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5" name="Google Shape;256;p21"/>
          <p:cNvSpPr/>
          <p:nvPr/>
        </p:nvSpPr>
        <p:spPr>
          <a:xfrm rot="5400000">
            <a:off x="6901367" y="1096675"/>
            <a:ext cx="3720251" cy="5860668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693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9638" y="3054144"/>
            <a:ext cx="110481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СТАЦИОНАРОЗАМЕЩАЮЩИЕ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РЕВМАТОЛОГИЧЕСКИЕ УСЛУГИ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79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C27C65B-7316-499B-BF5D-A6A9B6B74EE7}"/>
              </a:ext>
            </a:extLst>
          </p:cNvPr>
          <p:cNvSpPr txBox="1"/>
          <p:nvPr/>
        </p:nvSpPr>
        <p:spPr>
          <a:xfrm>
            <a:off x="138223" y="670467"/>
            <a:ext cx="12053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ru-RU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</a:t>
            </a:r>
            <a:r>
              <a:rPr 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помощь 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ГРЦ оказывается в соответствии с приказом Министра здравоохранения Республики Казахстан от 7 июня 2023 года  №106.</a:t>
            </a:r>
          </a:p>
          <a:p>
            <a:pPr algn="just"/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стандарта оказания медицинской помощи в </a:t>
            </a: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стационарозамещающих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условиях в РК»</a:t>
            </a:r>
            <a:endParaRPr lang="en-US" sz="18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54843" y="1951631"/>
          <a:ext cx="5566986" cy="2859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6808716" y="1801506"/>
          <a:ext cx="4828113" cy="3042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-1" y="1589313"/>
            <a:ext cx="6803571" cy="3374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Выполнение плана по дневному стационару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22542"/>
          <p:cNvCxnSpPr>
            <a:cxnSpLocks/>
          </p:cNvCxnSpPr>
          <p:nvPr/>
        </p:nvCxnSpPr>
        <p:spPr bwMode="auto">
          <a:xfrm rot="10800000" flipV="1">
            <a:off x="881744" y="5268684"/>
            <a:ext cx="11658600" cy="21771"/>
          </a:xfrm>
          <a:prstGeom prst="line">
            <a:avLst/>
          </a:prstGeom>
          <a:noFill/>
          <a:ln w="12700" algn="ctr">
            <a:solidFill>
              <a:srgbClr val="7F7F7F"/>
            </a:solidFill>
            <a:prstDash val="dash"/>
            <a:round/>
            <a:headEnd/>
            <a:tailEnd/>
          </a:ln>
        </p:spPr>
      </p:cxnSp>
      <p:sp>
        <p:nvSpPr>
          <p:cNvPr id="18" name="Прямоугольник 17">
            <a:extLst/>
          </p:cNvPr>
          <p:cNvSpPr/>
          <p:nvPr/>
        </p:nvSpPr>
        <p:spPr>
          <a:xfrm>
            <a:off x="1368879" y="4724400"/>
            <a:ext cx="9016092" cy="457200"/>
          </a:xfrm>
          <a:prstGeom prst="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sz="1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пролеченных пациентов в 2024 году уменьшилось на 9,8</a:t>
            </a:r>
            <a:r>
              <a:rPr lang="ru-RU" sz="1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%, что связано с увеличением КЗГ.</a:t>
            </a:r>
          </a:p>
        </p:txBody>
      </p:sp>
      <p:sp>
        <p:nvSpPr>
          <p:cNvPr id="20" name="Прямоугольник 19">
            <a:extLst/>
          </p:cNvPr>
          <p:cNvSpPr/>
          <p:nvPr/>
        </p:nvSpPr>
        <p:spPr>
          <a:xfrm>
            <a:off x="2699656" y="5444783"/>
            <a:ext cx="8980715" cy="1162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условиях дневного стационара  309 пациентов получили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инфузию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ГИБП  (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ритуксимаб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в/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кап), из них 14 первичные, 295 повторные, преимущественно с диагнозом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Ревматоидный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артрит и системная красная волчанка.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1628" y="6008302"/>
            <a:ext cx="618532" cy="671868"/>
          </a:xfrm>
          <a:prstGeom prst="rect">
            <a:avLst/>
          </a:prstGeom>
        </p:spPr>
      </p:pic>
      <p:sp>
        <p:nvSpPr>
          <p:cNvPr id="22" name="TextBox 31"/>
          <p:cNvSpPr txBox="1">
            <a:spLocks noChangeArrowheads="1"/>
          </p:cNvSpPr>
          <p:nvPr/>
        </p:nvSpPr>
        <p:spPr bwMode="auto">
          <a:xfrm>
            <a:off x="1454217" y="6222788"/>
            <a:ext cx="973298" cy="46166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anose="020B0604020202020204" pitchFamily="34" charset="0"/>
              </a:rPr>
              <a:t> 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anose="020B0604020202020204" pitchFamily="34" charset="0"/>
              </a:rPr>
              <a:t>464</a:t>
            </a:r>
            <a:r>
              <a:rPr lang="ru-RU" sz="1800" b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endParaRPr lang="kk-KZ" sz="1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/>
          </p:cNvPr>
          <p:cNvSpPr txBox="1"/>
          <p:nvPr/>
        </p:nvSpPr>
        <p:spPr>
          <a:xfrm>
            <a:off x="413657" y="5453743"/>
            <a:ext cx="22098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Проведено инфузии ГИБП за 2024 год</a:t>
            </a:r>
            <a:endParaRPr lang="x-none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1" y="-2255"/>
            <a:ext cx="12193057" cy="49991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 ПОМОЩЬ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0"/>
          <p:cNvSpPr txBox="1"/>
          <p:nvPr/>
        </p:nvSpPr>
        <p:spPr>
          <a:xfrm>
            <a:off x="11507281" y="-9278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19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81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6727" y="1130186"/>
            <a:ext cx="11277600" cy="13629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xmlns="" id="{A7C76607-71B7-4DEF-8C0B-1B759BFC2887}"/>
              </a:ext>
            </a:extLst>
          </p:cNvPr>
          <p:cNvSpPr/>
          <p:nvPr/>
        </p:nvSpPr>
        <p:spPr>
          <a:xfrm>
            <a:off x="9513807" y="5576675"/>
            <a:ext cx="2074295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xmlns="" id="{BAA78B46-77CF-4133-B544-C467E0C2B635}"/>
              </a:ext>
            </a:extLst>
          </p:cNvPr>
          <p:cNvSpPr/>
          <p:nvPr/>
        </p:nvSpPr>
        <p:spPr>
          <a:xfrm>
            <a:off x="10958294" y="4856418"/>
            <a:ext cx="2074295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45">
            <a:extLst>
              <a:ext uri="{FF2B5EF4-FFF2-40B4-BE49-F238E27FC236}">
                <a16:creationId xmlns:a16="http://schemas.microsoft.com/office/drawing/2014/main" xmlns="" id="{BE9D42EC-313F-4A06-9442-83A7AB7182C4}"/>
              </a:ext>
            </a:extLst>
          </p:cNvPr>
          <p:cNvSpPr>
            <a:spLocks/>
          </p:cNvSpPr>
          <p:nvPr/>
        </p:nvSpPr>
        <p:spPr bwMode="auto">
          <a:xfrm>
            <a:off x="710809" y="4098870"/>
            <a:ext cx="1070739" cy="2759135"/>
          </a:xfrm>
          <a:custGeom>
            <a:avLst/>
            <a:gdLst>
              <a:gd name="connsiteX0" fmla="*/ 750586 w 937659"/>
              <a:gd name="connsiteY0" fmla="*/ 81 h 2416211"/>
              <a:gd name="connsiteX1" fmla="*/ 853188 w 937659"/>
              <a:gd name="connsiteY1" fmla="*/ 134184 h 2416211"/>
              <a:gd name="connsiteX2" fmla="*/ 847846 w 937659"/>
              <a:gd name="connsiteY2" fmla="*/ 299665 h 2416211"/>
              <a:gd name="connsiteX3" fmla="*/ 847846 w 937659"/>
              <a:gd name="connsiteY3" fmla="*/ 427779 h 2416211"/>
              <a:gd name="connsiteX4" fmla="*/ 837164 w 937659"/>
              <a:gd name="connsiteY4" fmla="*/ 758739 h 2416211"/>
              <a:gd name="connsiteX5" fmla="*/ 845176 w 937659"/>
              <a:gd name="connsiteY5" fmla="*/ 934896 h 2416211"/>
              <a:gd name="connsiteX6" fmla="*/ 906602 w 937659"/>
              <a:gd name="connsiteY6" fmla="*/ 1068347 h 2416211"/>
              <a:gd name="connsiteX7" fmla="*/ 877224 w 937659"/>
              <a:gd name="connsiteY7" fmla="*/ 1340589 h 2416211"/>
              <a:gd name="connsiteX8" fmla="*/ 724995 w 937659"/>
              <a:gd name="connsiteY8" fmla="*/ 1551443 h 2416211"/>
              <a:gd name="connsiteX9" fmla="*/ 687605 w 937659"/>
              <a:gd name="connsiteY9" fmla="*/ 1991834 h 2416211"/>
              <a:gd name="connsiteX10" fmla="*/ 703629 w 937659"/>
              <a:gd name="connsiteY10" fmla="*/ 2416211 h 2416211"/>
              <a:gd name="connsiteX11" fmla="*/ 102725 w 937659"/>
              <a:gd name="connsiteY11" fmla="*/ 2416211 h 2416211"/>
              <a:gd name="connsiteX12" fmla="*/ 108067 w 937659"/>
              <a:gd name="connsiteY12" fmla="*/ 2266745 h 2416211"/>
              <a:gd name="connsiteX13" fmla="*/ 89372 w 937659"/>
              <a:gd name="connsiteY13" fmla="*/ 1602155 h 2416211"/>
              <a:gd name="connsiteX14" fmla="*/ 9251 w 937659"/>
              <a:gd name="connsiteY14" fmla="*/ 1311230 h 2416211"/>
              <a:gd name="connsiteX15" fmla="*/ 9251 w 937659"/>
              <a:gd name="connsiteY15" fmla="*/ 1022974 h 2416211"/>
              <a:gd name="connsiteX16" fmla="*/ 97384 w 937659"/>
              <a:gd name="connsiteY16" fmla="*/ 870839 h 2416211"/>
              <a:gd name="connsiteX17" fmla="*/ 217565 w 937659"/>
              <a:gd name="connsiteY17" fmla="*/ 822796 h 2416211"/>
              <a:gd name="connsiteX18" fmla="*/ 431220 w 937659"/>
              <a:gd name="connsiteY18" fmla="*/ 750732 h 2416211"/>
              <a:gd name="connsiteX19" fmla="*/ 652886 w 937659"/>
              <a:gd name="connsiteY19" fmla="*/ 643971 h 2416211"/>
              <a:gd name="connsiteX20" fmla="*/ 668911 w 937659"/>
              <a:gd name="connsiteY20" fmla="*/ 270305 h 2416211"/>
              <a:gd name="connsiteX21" fmla="*/ 719654 w 937659"/>
              <a:gd name="connsiteY21" fmla="*/ 6071 h 2416211"/>
              <a:gd name="connsiteX22" fmla="*/ 750586 w 937659"/>
              <a:gd name="connsiteY22" fmla="*/ 81 h 241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37659" h="2416211">
                <a:moveTo>
                  <a:pt x="750586" y="81"/>
                </a:moveTo>
                <a:cubicBezTo>
                  <a:pt x="817843" y="-2729"/>
                  <a:pt x="850851" y="68793"/>
                  <a:pt x="853188" y="134184"/>
                </a:cubicBezTo>
                <a:cubicBezTo>
                  <a:pt x="855859" y="187565"/>
                  <a:pt x="847846" y="243615"/>
                  <a:pt x="847846" y="299665"/>
                </a:cubicBezTo>
                <a:cubicBezTo>
                  <a:pt x="845176" y="339700"/>
                  <a:pt x="850517" y="385074"/>
                  <a:pt x="847846" y="427779"/>
                </a:cubicBezTo>
                <a:cubicBezTo>
                  <a:pt x="839834" y="539878"/>
                  <a:pt x="839834" y="646640"/>
                  <a:pt x="837164" y="758739"/>
                </a:cubicBezTo>
                <a:cubicBezTo>
                  <a:pt x="834493" y="817458"/>
                  <a:pt x="845176" y="876177"/>
                  <a:pt x="845176" y="934896"/>
                </a:cubicBezTo>
                <a:cubicBezTo>
                  <a:pt x="845176" y="998952"/>
                  <a:pt x="869212" y="1017636"/>
                  <a:pt x="906602" y="1068347"/>
                </a:cubicBezTo>
                <a:cubicBezTo>
                  <a:pt x="978710" y="1175109"/>
                  <a:pt x="906602" y="1241835"/>
                  <a:pt x="877224" y="1340589"/>
                </a:cubicBezTo>
                <a:cubicBezTo>
                  <a:pt x="847846" y="1428667"/>
                  <a:pt x="783750" y="1482048"/>
                  <a:pt x="724995" y="1551443"/>
                </a:cubicBezTo>
                <a:cubicBezTo>
                  <a:pt x="639533" y="1650198"/>
                  <a:pt x="684935" y="1871728"/>
                  <a:pt x="687605" y="1991834"/>
                </a:cubicBezTo>
                <a:cubicBezTo>
                  <a:pt x="692947" y="2127955"/>
                  <a:pt x="671581" y="2282759"/>
                  <a:pt x="703629" y="2416211"/>
                </a:cubicBezTo>
                <a:cubicBezTo>
                  <a:pt x="703629" y="2416211"/>
                  <a:pt x="703629" y="2416211"/>
                  <a:pt x="102725" y="2416211"/>
                </a:cubicBezTo>
                <a:cubicBezTo>
                  <a:pt x="102725" y="2365499"/>
                  <a:pt x="105396" y="2314788"/>
                  <a:pt x="108067" y="2266745"/>
                </a:cubicBezTo>
                <a:cubicBezTo>
                  <a:pt x="124091" y="2039877"/>
                  <a:pt x="198870" y="1815678"/>
                  <a:pt x="89372" y="1602155"/>
                </a:cubicBezTo>
                <a:cubicBezTo>
                  <a:pt x="46641" y="1522084"/>
                  <a:pt x="17263" y="1401977"/>
                  <a:pt x="9251" y="1311230"/>
                </a:cubicBezTo>
                <a:cubicBezTo>
                  <a:pt x="1239" y="1215144"/>
                  <a:pt x="-6773" y="1119059"/>
                  <a:pt x="9251" y="1022974"/>
                </a:cubicBezTo>
                <a:cubicBezTo>
                  <a:pt x="17263" y="956248"/>
                  <a:pt x="27946" y="902867"/>
                  <a:pt x="97384" y="870839"/>
                </a:cubicBezTo>
                <a:cubicBezTo>
                  <a:pt x="134773" y="852155"/>
                  <a:pt x="204211" y="862832"/>
                  <a:pt x="217565" y="822796"/>
                </a:cubicBezTo>
                <a:cubicBezTo>
                  <a:pt x="249613" y="726711"/>
                  <a:pt x="345758" y="724042"/>
                  <a:pt x="431220" y="750732"/>
                </a:cubicBezTo>
                <a:cubicBezTo>
                  <a:pt x="428549" y="651978"/>
                  <a:pt x="578107" y="598597"/>
                  <a:pt x="652886" y="643971"/>
                </a:cubicBezTo>
                <a:cubicBezTo>
                  <a:pt x="655557" y="518526"/>
                  <a:pt x="660899" y="395750"/>
                  <a:pt x="668911" y="270305"/>
                </a:cubicBezTo>
                <a:cubicBezTo>
                  <a:pt x="671581" y="198241"/>
                  <a:pt x="631521" y="35430"/>
                  <a:pt x="719654" y="6071"/>
                </a:cubicBezTo>
                <a:cubicBezTo>
                  <a:pt x="730670" y="2401"/>
                  <a:pt x="740978" y="483"/>
                  <a:pt x="750586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84B66420-2BB0-4B6E-8362-3696312DF89E}"/>
              </a:ext>
            </a:extLst>
          </p:cNvPr>
          <p:cNvSpPr txBox="1"/>
          <p:nvPr/>
        </p:nvSpPr>
        <p:spPr>
          <a:xfrm>
            <a:off x="963887" y="5174569"/>
            <a:ext cx="555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01</a:t>
            </a:r>
          </a:p>
        </p:txBody>
      </p:sp>
      <p:sp>
        <p:nvSpPr>
          <p:cNvPr id="79" name="Freeform 43">
            <a:extLst>
              <a:ext uri="{FF2B5EF4-FFF2-40B4-BE49-F238E27FC236}">
                <a16:creationId xmlns:a16="http://schemas.microsoft.com/office/drawing/2014/main" xmlns="" id="{7305F694-3307-41DF-8CA8-E6795B946A56}"/>
              </a:ext>
            </a:extLst>
          </p:cNvPr>
          <p:cNvSpPr>
            <a:spLocks/>
          </p:cNvSpPr>
          <p:nvPr/>
        </p:nvSpPr>
        <p:spPr bwMode="auto">
          <a:xfrm>
            <a:off x="3118331" y="4134602"/>
            <a:ext cx="1021567" cy="2759136"/>
          </a:xfrm>
          <a:custGeom>
            <a:avLst/>
            <a:gdLst>
              <a:gd name="connsiteX0" fmla="*/ 244999 w 918832"/>
              <a:gd name="connsiteY0" fmla="*/ 92 h 2481664"/>
              <a:gd name="connsiteX1" fmla="*/ 353303 w 918832"/>
              <a:gd name="connsiteY1" fmla="*/ 98180 h 2481664"/>
              <a:gd name="connsiteX2" fmla="*/ 452247 w 918832"/>
              <a:gd name="connsiteY2" fmla="*/ 474520 h 2481664"/>
              <a:gd name="connsiteX3" fmla="*/ 559213 w 918832"/>
              <a:gd name="connsiteY3" fmla="*/ 768118 h 2481664"/>
              <a:gd name="connsiteX4" fmla="*/ 671528 w 918832"/>
              <a:gd name="connsiteY4" fmla="*/ 511887 h 2481664"/>
              <a:gd name="connsiteX5" fmla="*/ 716989 w 918832"/>
              <a:gd name="connsiteY5" fmla="*/ 287684 h 2481664"/>
              <a:gd name="connsiteX6" fmla="*/ 746404 w 918832"/>
              <a:gd name="connsiteY6" fmla="*/ 132878 h 2481664"/>
              <a:gd name="connsiteX7" fmla="*/ 917551 w 918832"/>
              <a:gd name="connsiteY7" fmla="*/ 170245 h 2481664"/>
              <a:gd name="connsiteX8" fmla="*/ 888135 w 918832"/>
              <a:gd name="connsiteY8" fmla="*/ 381102 h 2481664"/>
              <a:gd name="connsiteX9" fmla="*/ 842674 w 918832"/>
              <a:gd name="connsiteY9" fmla="*/ 605304 h 2481664"/>
              <a:gd name="connsiteX10" fmla="*/ 823955 w 918832"/>
              <a:gd name="connsiteY10" fmla="*/ 781463 h 2481664"/>
              <a:gd name="connsiteX11" fmla="*/ 813258 w 918832"/>
              <a:gd name="connsiteY11" fmla="*/ 946946 h 2481664"/>
              <a:gd name="connsiteX12" fmla="*/ 842674 w 918832"/>
              <a:gd name="connsiteY12" fmla="*/ 1373998 h 2481664"/>
              <a:gd name="connsiteX13" fmla="*/ 807910 w 918832"/>
              <a:gd name="connsiteY13" fmla="*/ 1664927 h 2481664"/>
              <a:gd name="connsiteX14" fmla="*/ 791865 w 918832"/>
              <a:gd name="connsiteY14" fmla="*/ 2086641 h 2481664"/>
              <a:gd name="connsiteX15" fmla="*/ 805236 w 918832"/>
              <a:gd name="connsiteY15" fmla="*/ 2481664 h 2481664"/>
              <a:gd name="connsiteX16" fmla="*/ 211573 w 918832"/>
              <a:gd name="connsiteY16" fmla="*/ 2481664 h 2481664"/>
              <a:gd name="connsiteX17" fmla="*/ 232966 w 918832"/>
              <a:gd name="connsiteY17" fmla="*/ 1974540 h 2481664"/>
              <a:gd name="connsiteX18" fmla="*/ 112629 w 918832"/>
              <a:gd name="connsiteY18" fmla="*/ 1683611 h 2481664"/>
              <a:gd name="connsiteX19" fmla="*/ 32404 w 918832"/>
              <a:gd name="connsiteY19" fmla="*/ 1430049 h 2481664"/>
              <a:gd name="connsiteX20" fmla="*/ 8336 w 918832"/>
              <a:gd name="connsiteY20" fmla="*/ 1144458 h 2481664"/>
              <a:gd name="connsiteX21" fmla="*/ 160764 w 918832"/>
              <a:gd name="connsiteY21" fmla="*/ 1011004 h 2481664"/>
              <a:gd name="connsiteX22" fmla="*/ 160764 w 918832"/>
              <a:gd name="connsiteY22" fmla="*/ 829507 h 2481664"/>
              <a:gd name="connsiteX23" fmla="*/ 329236 w 918832"/>
              <a:gd name="connsiteY23" fmla="*/ 829507 h 2481664"/>
              <a:gd name="connsiteX24" fmla="*/ 249011 w 918832"/>
              <a:gd name="connsiteY24" fmla="*/ 466513 h 2481664"/>
              <a:gd name="connsiteX25" fmla="*/ 200876 w 918832"/>
              <a:gd name="connsiteY25" fmla="*/ 242310 h 2481664"/>
              <a:gd name="connsiteX26" fmla="*/ 168786 w 918832"/>
              <a:gd name="connsiteY26" fmla="*/ 98180 h 2481664"/>
              <a:gd name="connsiteX27" fmla="*/ 244999 w 918832"/>
              <a:gd name="connsiteY27" fmla="*/ 92 h 24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18832" h="2481664">
                <a:moveTo>
                  <a:pt x="244999" y="92"/>
                </a:moveTo>
                <a:cubicBezTo>
                  <a:pt x="288454" y="2094"/>
                  <a:pt x="337258" y="36792"/>
                  <a:pt x="353303" y="98180"/>
                </a:cubicBezTo>
                <a:cubicBezTo>
                  <a:pt x="385393" y="218289"/>
                  <a:pt x="436202" y="349073"/>
                  <a:pt x="452247" y="474520"/>
                </a:cubicBezTo>
                <a:cubicBezTo>
                  <a:pt x="460269" y="519894"/>
                  <a:pt x="516427" y="768118"/>
                  <a:pt x="559213" y="768118"/>
                </a:cubicBezTo>
                <a:cubicBezTo>
                  <a:pt x="628741" y="768118"/>
                  <a:pt x="655483" y="554592"/>
                  <a:pt x="671528" y="511887"/>
                </a:cubicBezTo>
                <a:cubicBezTo>
                  <a:pt x="695595" y="442491"/>
                  <a:pt x="711640" y="362419"/>
                  <a:pt x="716989" y="287684"/>
                </a:cubicBezTo>
                <a:cubicBezTo>
                  <a:pt x="722337" y="231634"/>
                  <a:pt x="727685" y="183591"/>
                  <a:pt x="746404" y="132878"/>
                </a:cubicBezTo>
                <a:cubicBezTo>
                  <a:pt x="794539" y="15439"/>
                  <a:pt x="904180" y="47468"/>
                  <a:pt x="917551" y="170245"/>
                </a:cubicBezTo>
                <a:cubicBezTo>
                  <a:pt x="925573" y="242310"/>
                  <a:pt x="893483" y="311706"/>
                  <a:pt x="888135" y="381102"/>
                </a:cubicBezTo>
                <a:cubicBezTo>
                  <a:pt x="882787" y="453167"/>
                  <a:pt x="866742" y="535908"/>
                  <a:pt x="842674" y="605304"/>
                </a:cubicBezTo>
                <a:cubicBezTo>
                  <a:pt x="821281" y="661355"/>
                  <a:pt x="837326" y="722744"/>
                  <a:pt x="823955" y="781463"/>
                </a:cubicBezTo>
                <a:cubicBezTo>
                  <a:pt x="810584" y="842852"/>
                  <a:pt x="797213" y="885557"/>
                  <a:pt x="813258" y="946946"/>
                </a:cubicBezTo>
                <a:cubicBezTo>
                  <a:pt x="850697" y="1088407"/>
                  <a:pt x="837326" y="1248551"/>
                  <a:pt x="842674" y="1373998"/>
                </a:cubicBezTo>
                <a:cubicBezTo>
                  <a:pt x="845348" y="1486099"/>
                  <a:pt x="834652" y="1555495"/>
                  <a:pt x="807910" y="1664927"/>
                </a:cubicBezTo>
                <a:cubicBezTo>
                  <a:pt x="770472" y="1803719"/>
                  <a:pt x="797213" y="1939842"/>
                  <a:pt x="791865" y="2086641"/>
                </a:cubicBezTo>
                <a:cubicBezTo>
                  <a:pt x="786517" y="2222764"/>
                  <a:pt x="786517" y="2348210"/>
                  <a:pt x="805236" y="2481664"/>
                </a:cubicBezTo>
                <a:cubicBezTo>
                  <a:pt x="805236" y="2481664"/>
                  <a:pt x="805236" y="2481664"/>
                  <a:pt x="211573" y="2481664"/>
                </a:cubicBezTo>
                <a:cubicBezTo>
                  <a:pt x="230292" y="2313512"/>
                  <a:pt x="232966" y="2134684"/>
                  <a:pt x="232966" y="1974540"/>
                </a:cubicBezTo>
                <a:cubicBezTo>
                  <a:pt x="235640" y="1849093"/>
                  <a:pt x="176808" y="1782367"/>
                  <a:pt x="112629" y="1683611"/>
                </a:cubicBezTo>
                <a:cubicBezTo>
                  <a:pt x="59145" y="1603538"/>
                  <a:pt x="48449" y="1520797"/>
                  <a:pt x="32404" y="1430049"/>
                </a:cubicBezTo>
                <a:cubicBezTo>
                  <a:pt x="11011" y="1331293"/>
                  <a:pt x="-13057" y="1245882"/>
                  <a:pt x="8336" y="1144458"/>
                </a:cubicBezTo>
                <a:cubicBezTo>
                  <a:pt x="29730" y="1053709"/>
                  <a:pt x="85887" y="1040364"/>
                  <a:pt x="160764" y="1011004"/>
                </a:cubicBezTo>
                <a:cubicBezTo>
                  <a:pt x="125999" y="954953"/>
                  <a:pt x="104606" y="882888"/>
                  <a:pt x="160764" y="829507"/>
                </a:cubicBezTo>
                <a:cubicBezTo>
                  <a:pt x="200876" y="792140"/>
                  <a:pt x="291797" y="797478"/>
                  <a:pt x="329236" y="829507"/>
                </a:cubicBezTo>
                <a:cubicBezTo>
                  <a:pt x="329236" y="706729"/>
                  <a:pt x="286449" y="583952"/>
                  <a:pt x="249011" y="466513"/>
                </a:cubicBezTo>
                <a:cubicBezTo>
                  <a:pt x="227617" y="394447"/>
                  <a:pt x="222269" y="314375"/>
                  <a:pt x="200876" y="242310"/>
                </a:cubicBezTo>
                <a:cubicBezTo>
                  <a:pt x="184831" y="188929"/>
                  <a:pt x="171460" y="154231"/>
                  <a:pt x="168786" y="98180"/>
                </a:cubicBezTo>
                <a:cubicBezTo>
                  <a:pt x="163437" y="28784"/>
                  <a:pt x="201544" y="-1910"/>
                  <a:pt x="244999" y="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B8A1DFAF-B5BC-423F-B276-FE6EC3758598}"/>
              </a:ext>
            </a:extLst>
          </p:cNvPr>
          <p:cNvSpPr txBox="1"/>
          <p:nvPr/>
        </p:nvSpPr>
        <p:spPr>
          <a:xfrm>
            <a:off x="3269487" y="5274843"/>
            <a:ext cx="625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02</a:t>
            </a:r>
          </a:p>
        </p:txBody>
      </p:sp>
      <p:sp>
        <p:nvSpPr>
          <p:cNvPr id="81" name="Freeform 42">
            <a:extLst>
              <a:ext uri="{FF2B5EF4-FFF2-40B4-BE49-F238E27FC236}">
                <a16:creationId xmlns:a16="http://schemas.microsoft.com/office/drawing/2014/main" xmlns="" id="{A936A666-DDA7-4F9E-B99A-4DF538BE50D1}"/>
              </a:ext>
            </a:extLst>
          </p:cNvPr>
          <p:cNvSpPr>
            <a:spLocks/>
          </p:cNvSpPr>
          <p:nvPr/>
        </p:nvSpPr>
        <p:spPr bwMode="auto">
          <a:xfrm>
            <a:off x="5301637" y="4105779"/>
            <a:ext cx="964075" cy="2759138"/>
          </a:xfrm>
          <a:custGeom>
            <a:avLst/>
            <a:gdLst>
              <a:gd name="connsiteX0" fmla="*/ 414308 w 871608"/>
              <a:gd name="connsiteY0" fmla="*/ 1490 h 2494504"/>
              <a:gd name="connsiteX1" fmla="*/ 509780 w 871608"/>
              <a:gd name="connsiteY1" fmla="*/ 58521 h 2494504"/>
              <a:gd name="connsiteX2" fmla="*/ 509780 w 871608"/>
              <a:gd name="connsiteY2" fmla="*/ 301318 h 2494504"/>
              <a:gd name="connsiteX3" fmla="*/ 536509 w 871608"/>
              <a:gd name="connsiteY3" fmla="*/ 557457 h 2494504"/>
              <a:gd name="connsiteX4" fmla="*/ 544527 w 871608"/>
              <a:gd name="connsiteY4" fmla="*/ 741556 h 2494504"/>
              <a:gd name="connsiteX5" fmla="*/ 608676 w 871608"/>
              <a:gd name="connsiteY5" fmla="*/ 552121 h 2494504"/>
              <a:gd name="connsiteX6" fmla="*/ 646097 w 871608"/>
              <a:gd name="connsiteY6" fmla="*/ 424051 h 2494504"/>
              <a:gd name="connsiteX7" fmla="*/ 664807 w 871608"/>
              <a:gd name="connsiteY7" fmla="*/ 317327 h 2494504"/>
              <a:gd name="connsiteX8" fmla="*/ 718264 w 871608"/>
              <a:gd name="connsiteY8" fmla="*/ 98542 h 2494504"/>
              <a:gd name="connsiteX9" fmla="*/ 867945 w 871608"/>
              <a:gd name="connsiteY9" fmla="*/ 133228 h 2494504"/>
              <a:gd name="connsiteX10" fmla="*/ 822506 w 871608"/>
              <a:gd name="connsiteY10" fmla="*/ 410711 h 2494504"/>
              <a:gd name="connsiteX11" fmla="*/ 782413 w 871608"/>
              <a:gd name="connsiteY11" fmla="*/ 666849 h 2494504"/>
              <a:gd name="connsiteX12" fmla="*/ 771722 w 871608"/>
              <a:gd name="connsiteY12" fmla="*/ 1139105 h 2494504"/>
              <a:gd name="connsiteX13" fmla="*/ 774394 w 871608"/>
              <a:gd name="connsiteY13" fmla="*/ 1445937 h 2494504"/>
              <a:gd name="connsiteX14" fmla="*/ 726283 w 871608"/>
              <a:gd name="connsiteY14" fmla="*/ 1579343 h 2494504"/>
              <a:gd name="connsiteX15" fmla="*/ 683517 w 871608"/>
              <a:gd name="connsiteY15" fmla="*/ 1656718 h 2494504"/>
              <a:gd name="connsiteX16" fmla="*/ 707573 w 871608"/>
              <a:gd name="connsiteY16" fmla="*/ 1958214 h 2494504"/>
              <a:gd name="connsiteX17" fmla="*/ 694208 w 871608"/>
              <a:gd name="connsiteY17" fmla="*/ 2203680 h 2494504"/>
              <a:gd name="connsiteX18" fmla="*/ 728956 w 871608"/>
              <a:gd name="connsiteY18" fmla="*/ 2494504 h 2494504"/>
              <a:gd name="connsiteX19" fmla="*/ 132905 w 871608"/>
              <a:gd name="connsiteY19" fmla="*/ 2494504 h 2494504"/>
              <a:gd name="connsiteX20" fmla="*/ 178344 w 871608"/>
              <a:gd name="connsiteY20" fmla="*/ 2072943 h 2494504"/>
              <a:gd name="connsiteX21" fmla="*/ 183689 w 871608"/>
              <a:gd name="connsiteY21" fmla="*/ 1776783 h 2494504"/>
              <a:gd name="connsiteX22" fmla="*/ 90139 w 871608"/>
              <a:gd name="connsiteY22" fmla="*/ 1563334 h 2494504"/>
              <a:gd name="connsiteX23" fmla="*/ 23317 w 871608"/>
              <a:gd name="connsiteY23" fmla="*/ 1141773 h 2494504"/>
              <a:gd name="connsiteX24" fmla="*/ 60737 w 871608"/>
              <a:gd name="connsiteY24" fmla="*/ 880298 h 2494504"/>
              <a:gd name="connsiteX25" fmla="*/ 140923 w 871608"/>
              <a:gd name="connsiteY25" fmla="*/ 824268 h 2494504"/>
              <a:gd name="connsiteX26" fmla="*/ 135578 w 871608"/>
              <a:gd name="connsiteY26" fmla="*/ 746893 h 2494504"/>
              <a:gd name="connsiteX27" fmla="*/ 76774 w 871608"/>
              <a:gd name="connsiteY27" fmla="*/ 482750 h 2494504"/>
              <a:gd name="connsiteX28" fmla="*/ 39354 w 871608"/>
              <a:gd name="connsiteY28" fmla="*/ 245288 h 2494504"/>
              <a:gd name="connsiteX29" fmla="*/ 116867 w 871608"/>
              <a:gd name="connsiteY29" fmla="*/ 103878 h 2494504"/>
              <a:gd name="connsiteX30" fmla="*/ 210418 w 871608"/>
              <a:gd name="connsiteY30" fmla="*/ 293314 h 2494504"/>
              <a:gd name="connsiteX31" fmla="*/ 320006 w 871608"/>
              <a:gd name="connsiteY31" fmla="*/ 768238 h 2494504"/>
              <a:gd name="connsiteX32" fmla="*/ 338716 w 871608"/>
              <a:gd name="connsiteY32" fmla="*/ 621492 h 2494504"/>
              <a:gd name="connsiteX33" fmla="*/ 349408 w 871608"/>
              <a:gd name="connsiteY33" fmla="*/ 434724 h 2494504"/>
              <a:gd name="connsiteX34" fmla="*/ 344062 w 871608"/>
              <a:gd name="connsiteY34" fmla="*/ 199930 h 2494504"/>
              <a:gd name="connsiteX35" fmla="*/ 378809 w 871608"/>
              <a:gd name="connsiteY35" fmla="*/ 21167 h 2494504"/>
              <a:gd name="connsiteX36" fmla="*/ 414308 w 871608"/>
              <a:gd name="connsiteY36" fmla="*/ 1490 h 249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1608" h="2494504">
                <a:moveTo>
                  <a:pt x="414308" y="1490"/>
                </a:moveTo>
                <a:cubicBezTo>
                  <a:pt x="453649" y="-6515"/>
                  <a:pt x="499757" y="18499"/>
                  <a:pt x="509780" y="58521"/>
                </a:cubicBezTo>
                <a:cubicBezTo>
                  <a:pt x="531163" y="133228"/>
                  <a:pt x="512453" y="226611"/>
                  <a:pt x="509780" y="301318"/>
                </a:cubicBezTo>
                <a:cubicBezTo>
                  <a:pt x="507107" y="389366"/>
                  <a:pt x="536509" y="472077"/>
                  <a:pt x="536509" y="557457"/>
                </a:cubicBezTo>
                <a:cubicBezTo>
                  <a:pt x="536509" y="616155"/>
                  <a:pt x="507107" y="688194"/>
                  <a:pt x="544527" y="741556"/>
                </a:cubicBezTo>
                <a:cubicBezTo>
                  <a:pt x="600658" y="717543"/>
                  <a:pt x="595312" y="605483"/>
                  <a:pt x="608676" y="552121"/>
                </a:cubicBezTo>
                <a:cubicBezTo>
                  <a:pt x="622041" y="506763"/>
                  <a:pt x="638078" y="469409"/>
                  <a:pt x="646097" y="424051"/>
                </a:cubicBezTo>
                <a:cubicBezTo>
                  <a:pt x="651442" y="392034"/>
                  <a:pt x="664807" y="352013"/>
                  <a:pt x="664807" y="317327"/>
                </a:cubicBezTo>
                <a:cubicBezTo>
                  <a:pt x="664807" y="250624"/>
                  <a:pt x="667480" y="151904"/>
                  <a:pt x="718264" y="98542"/>
                </a:cubicBezTo>
                <a:cubicBezTo>
                  <a:pt x="758357" y="55852"/>
                  <a:pt x="854581" y="69193"/>
                  <a:pt x="867945" y="133228"/>
                </a:cubicBezTo>
                <a:cubicBezTo>
                  <a:pt x="886655" y="223943"/>
                  <a:pt x="827852" y="322663"/>
                  <a:pt x="822506" y="410711"/>
                </a:cubicBezTo>
                <a:cubicBezTo>
                  <a:pt x="817160" y="501427"/>
                  <a:pt x="811815" y="581470"/>
                  <a:pt x="782413" y="666849"/>
                </a:cubicBezTo>
                <a:cubicBezTo>
                  <a:pt x="728956" y="821600"/>
                  <a:pt x="801123" y="981686"/>
                  <a:pt x="771722" y="1139105"/>
                </a:cubicBezTo>
                <a:cubicBezTo>
                  <a:pt x="753012" y="1243161"/>
                  <a:pt x="793105" y="1336545"/>
                  <a:pt x="774394" y="1445937"/>
                </a:cubicBezTo>
                <a:cubicBezTo>
                  <a:pt x="769049" y="1491295"/>
                  <a:pt x="744993" y="1533985"/>
                  <a:pt x="726283" y="1579343"/>
                </a:cubicBezTo>
                <a:cubicBezTo>
                  <a:pt x="715591" y="1606024"/>
                  <a:pt x="683517" y="1624701"/>
                  <a:pt x="683517" y="1656718"/>
                </a:cubicBezTo>
                <a:cubicBezTo>
                  <a:pt x="683517" y="1758106"/>
                  <a:pt x="710246" y="1856826"/>
                  <a:pt x="707573" y="1958214"/>
                </a:cubicBezTo>
                <a:cubicBezTo>
                  <a:pt x="707573" y="2040926"/>
                  <a:pt x="696881" y="2120969"/>
                  <a:pt x="694208" y="2203680"/>
                </a:cubicBezTo>
                <a:cubicBezTo>
                  <a:pt x="691535" y="2307736"/>
                  <a:pt x="704900" y="2403788"/>
                  <a:pt x="728956" y="2494504"/>
                </a:cubicBezTo>
                <a:cubicBezTo>
                  <a:pt x="728956" y="2494504"/>
                  <a:pt x="728956" y="2494504"/>
                  <a:pt x="132905" y="2494504"/>
                </a:cubicBezTo>
                <a:cubicBezTo>
                  <a:pt x="140923" y="2355762"/>
                  <a:pt x="148942" y="2209016"/>
                  <a:pt x="178344" y="2072943"/>
                </a:cubicBezTo>
                <a:cubicBezTo>
                  <a:pt x="199727" y="1976891"/>
                  <a:pt x="197054" y="1875503"/>
                  <a:pt x="183689" y="1776783"/>
                </a:cubicBezTo>
                <a:cubicBezTo>
                  <a:pt x="175671" y="1702076"/>
                  <a:pt x="114195" y="1635373"/>
                  <a:pt x="90139" y="1563334"/>
                </a:cubicBezTo>
                <a:cubicBezTo>
                  <a:pt x="44700" y="1416588"/>
                  <a:pt x="23317" y="1296523"/>
                  <a:pt x="23317" y="1141773"/>
                </a:cubicBezTo>
                <a:cubicBezTo>
                  <a:pt x="23317" y="1069734"/>
                  <a:pt x="-48851" y="965678"/>
                  <a:pt x="60737" y="880298"/>
                </a:cubicBezTo>
                <a:cubicBezTo>
                  <a:pt x="92812" y="853617"/>
                  <a:pt x="138250" y="869626"/>
                  <a:pt x="140923" y="824268"/>
                </a:cubicBezTo>
                <a:cubicBezTo>
                  <a:pt x="143596" y="800255"/>
                  <a:pt x="140923" y="770906"/>
                  <a:pt x="135578" y="746893"/>
                </a:cubicBezTo>
                <a:cubicBezTo>
                  <a:pt x="114195" y="658845"/>
                  <a:pt x="87466" y="573466"/>
                  <a:pt x="76774" y="482750"/>
                </a:cubicBezTo>
                <a:cubicBezTo>
                  <a:pt x="66083" y="405375"/>
                  <a:pt x="58064" y="319995"/>
                  <a:pt x="39354" y="245288"/>
                </a:cubicBezTo>
                <a:cubicBezTo>
                  <a:pt x="25990" y="194594"/>
                  <a:pt x="28663" y="74529"/>
                  <a:pt x="116867" y="103878"/>
                </a:cubicBezTo>
                <a:cubicBezTo>
                  <a:pt x="191708" y="127891"/>
                  <a:pt x="205072" y="229280"/>
                  <a:pt x="210418" y="293314"/>
                </a:cubicBezTo>
                <a:cubicBezTo>
                  <a:pt x="221110" y="453401"/>
                  <a:pt x="266548" y="616155"/>
                  <a:pt x="320006" y="768238"/>
                </a:cubicBezTo>
                <a:cubicBezTo>
                  <a:pt x="368118" y="733552"/>
                  <a:pt x="336043" y="669518"/>
                  <a:pt x="338716" y="621492"/>
                </a:cubicBezTo>
                <a:cubicBezTo>
                  <a:pt x="341389" y="560125"/>
                  <a:pt x="346735" y="498759"/>
                  <a:pt x="349408" y="434724"/>
                </a:cubicBezTo>
                <a:cubicBezTo>
                  <a:pt x="354753" y="354681"/>
                  <a:pt x="330697" y="279974"/>
                  <a:pt x="344062" y="199930"/>
                </a:cubicBezTo>
                <a:cubicBezTo>
                  <a:pt x="352080" y="143900"/>
                  <a:pt x="333370" y="63857"/>
                  <a:pt x="378809" y="21167"/>
                </a:cubicBezTo>
                <a:cubicBezTo>
                  <a:pt x="388832" y="10495"/>
                  <a:pt x="401194" y="4158"/>
                  <a:pt x="414308" y="14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27139064-F97F-4791-BF7F-6C5C86AF3B16}"/>
              </a:ext>
            </a:extLst>
          </p:cNvPr>
          <p:cNvSpPr txBox="1"/>
          <p:nvPr/>
        </p:nvSpPr>
        <p:spPr>
          <a:xfrm>
            <a:off x="5430117" y="5246023"/>
            <a:ext cx="60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03</a:t>
            </a:r>
          </a:p>
        </p:txBody>
      </p:sp>
      <p:sp>
        <p:nvSpPr>
          <p:cNvPr id="83" name="Freeform 35">
            <a:extLst>
              <a:ext uri="{FF2B5EF4-FFF2-40B4-BE49-F238E27FC236}">
                <a16:creationId xmlns:a16="http://schemas.microsoft.com/office/drawing/2014/main" xmlns="" id="{0D538FCB-3149-4054-A0B2-D78EE54E068C}"/>
              </a:ext>
            </a:extLst>
          </p:cNvPr>
          <p:cNvSpPr>
            <a:spLocks/>
          </p:cNvSpPr>
          <p:nvPr/>
        </p:nvSpPr>
        <p:spPr bwMode="auto">
          <a:xfrm>
            <a:off x="7300555" y="4107509"/>
            <a:ext cx="1301152" cy="2759136"/>
          </a:xfrm>
          <a:custGeom>
            <a:avLst/>
            <a:gdLst>
              <a:gd name="connsiteX0" fmla="*/ 789988 w 1372382"/>
              <a:gd name="connsiteY0" fmla="*/ 0 h 2910181"/>
              <a:gd name="connsiteX1" fmla="*/ 873851 w 1372382"/>
              <a:gd name="connsiteY1" fmla="*/ 428151 h 2910181"/>
              <a:gd name="connsiteX2" fmla="*/ 839684 w 1372382"/>
              <a:gd name="connsiteY2" fmla="*/ 741507 h 2910181"/>
              <a:gd name="connsiteX3" fmla="*/ 839684 w 1372382"/>
              <a:gd name="connsiteY3" fmla="*/ 905941 h 2910181"/>
              <a:gd name="connsiteX4" fmla="*/ 973243 w 1372382"/>
              <a:gd name="connsiteY4" fmla="*/ 757020 h 2910181"/>
              <a:gd name="connsiteX5" fmla="*/ 1091271 w 1372382"/>
              <a:gd name="connsiteY5" fmla="*/ 487099 h 2910181"/>
              <a:gd name="connsiteX6" fmla="*/ 1215512 w 1372382"/>
              <a:gd name="connsiteY6" fmla="*/ 198563 h 2910181"/>
              <a:gd name="connsiteX7" fmla="*/ 1342859 w 1372382"/>
              <a:gd name="connsiteY7" fmla="*/ 220280 h 2910181"/>
              <a:gd name="connsiteX8" fmla="*/ 1318011 w 1372382"/>
              <a:gd name="connsiteY8" fmla="*/ 493304 h 2910181"/>
              <a:gd name="connsiteX9" fmla="*/ 1234148 w 1372382"/>
              <a:gd name="connsiteY9" fmla="*/ 769430 h 2910181"/>
              <a:gd name="connsiteX10" fmla="*/ 1091271 w 1372382"/>
              <a:gd name="connsiteY10" fmla="*/ 1160350 h 2910181"/>
              <a:gd name="connsiteX11" fmla="*/ 1072635 w 1372382"/>
              <a:gd name="connsiteY11" fmla="*/ 1355809 h 2910181"/>
              <a:gd name="connsiteX12" fmla="*/ 1057105 w 1372382"/>
              <a:gd name="connsiteY12" fmla="*/ 1548167 h 2910181"/>
              <a:gd name="connsiteX13" fmla="*/ 1075741 w 1372382"/>
              <a:gd name="connsiteY13" fmla="*/ 1656756 h 2910181"/>
              <a:gd name="connsiteX14" fmla="*/ 954607 w 1372382"/>
              <a:gd name="connsiteY14" fmla="*/ 1932882 h 2910181"/>
              <a:gd name="connsiteX15" fmla="*/ 948395 w 1372382"/>
              <a:gd name="connsiteY15" fmla="*/ 2286571 h 2910181"/>
              <a:gd name="connsiteX16" fmla="*/ 954607 w 1372382"/>
              <a:gd name="connsiteY16" fmla="*/ 2708516 h 2910181"/>
              <a:gd name="connsiteX17" fmla="*/ 998091 w 1372382"/>
              <a:gd name="connsiteY17" fmla="*/ 2910181 h 2910181"/>
              <a:gd name="connsiteX18" fmla="*/ 327192 w 1372382"/>
              <a:gd name="connsiteY18" fmla="*/ 2910181 h 2910181"/>
              <a:gd name="connsiteX19" fmla="*/ 336510 w 1372382"/>
              <a:gd name="connsiteY19" fmla="*/ 2798490 h 2910181"/>
              <a:gd name="connsiteX20" fmla="*/ 324086 w 1372382"/>
              <a:gd name="connsiteY20" fmla="*/ 2553389 h 2910181"/>
              <a:gd name="connsiteX21" fmla="*/ 320980 w 1372382"/>
              <a:gd name="connsiteY21" fmla="*/ 2295879 h 2910181"/>
              <a:gd name="connsiteX22" fmla="*/ 224693 w 1372382"/>
              <a:gd name="connsiteY22" fmla="*/ 1886344 h 2910181"/>
              <a:gd name="connsiteX23" fmla="*/ 134619 w 1372382"/>
              <a:gd name="connsiteY23" fmla="*/ 1458193 h 2910181"/>
              <a:gd name="connsiteX24" fmla="*/ 109771 w 1372382"/>
              <a:gd name="connsiteY24" fmla="*/ 1005223 h 2910181"/>
              <a:gd name="connsiteX25" fmla="*/ 7272 w 1372382"/>
              <a:gd name="connsiteY25" fmla="*/ 632918 h 2910181"/>
              <a:gd name="connsiteX26" fmla="*/ 47651 w 1372382"/>
              <a:gd name="connsiteY26" fmla="*/ 449868 h 2910181"/>
              <a:gd name="connsiteX27" fmla="*/ 156361 w 1372382"/>
              <a:gd name="connsiteY27" fmla="*/ 502611 h 2910181"/>
              <a:gd name="connsiteX28" fmla="*/ 206057 w 1372382"/>
              <a:gd name="connsiteY28" fmla="*/ 667046 h 2910181"/>
              <a:gd name="connsiteX29" fmla="*/ 280602 w 1372382"/>
              <a:gd name="connsiteY29" fmla="*/ 918352 h 2910181"/>
              <a:gd name="connsiteX30" fmla="*/ 358252 w 1372382"/>
              <a:gd name="connsiteY30" fmla="*/ 989710 h 2910181"/>
              <a:gd name="connsiteX31" fmla="*/ 358252 w 1372382"/>
              <a:gd name="connsiteY31" fmla="*/ 850096 h 2910181"/>
              <a:gd name="connsiteX32" fmla="*/ 348934 w 1372382"/>
              <a:gd name="connsiteY32" fmla="*/ 617405 h 2910181"/>
              <a:gd name="connsiteX33" fmla="*/ 339616 w 1372382"/>
              <a:gd name="connsiteY33" fmla="*/ 347485 h 2910181"/>
              <a:gd name="connsiteX34" fmla="*/ 494917 w 1372382"/>
              <a:gd name="connsiteY34" fmla="*/ 80666 h 2910181"/>
              <a:gd name="connsiteX35" fmla="*/ 535295 w 1372382"/>
              <a:gd name="connsiteY35" fmla="*/ 508817 h 2910181"/>
              <a:gd name="connsiteX36" fmla="*/ 603627 w 1372382"/>
              <a:gd name="connsiteY36" fmla="*/ 918352 h 2910181"/>
              <a:gd name="connsiteX37" fmla="*/ 631581 w 1372382"/>
              <a:gd name="connsiteY37" fmla="*/ 670149 h 2910181"/>
              <a:gd name="connsiteX38" fmla="*/ 665748 w 1372382"/>
              <a:gd name="connsiteY38" fmla="*/ 356792 h 2910181"/>
              <a:gd name="connsiteX39" fmla="*/ 789988 w 1372382"/>
              <a:gd name="connsiteY39" fmla="*/ 0 h 291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372382" h="2910181">
                <a:moveTo>
                  <a:pt x="789988" y="0"/>
                </a:moveTo>
                <a:cubicBezTo>
                  <a:pt x="1019833" y="0"/>
                  <a:pt x="861427" y="313357"/>
                  <a:pt x="873851" y="428151"/>
                </a:cubicBezTo>
                <a:cubicBezTo>
                  <a:pt x="883169" y="539842"/>
                  <a:pt x="842790" y="632918"/>
                  <a:pt x="839684" y="741507"/>
                </a:cubicBezTo>
                <a:cubicBezTo>
                  <a:pt x="839684" y="791148"/>
                  <a:pt x="821048" y="868711"/>
                  <a:pt x="839684" y="905941"/>
                </a:cubicBezTo>
                <a:cubicBezTo>
                  <a:pt x="901805" y="995915"/>
                  <a:pt x="957713" y="791148"/>
                  <a:pt x="973243" y="757020"/>
                </a:cubicBezTo>
                <a:cubicBezTo>
                  <a:pt x="1010515" y="667046"/>
                  <a:pt x="1044681" y="577072"/>
                  <a:pt x="1091271" y="487099"/>
                </a:cubicBezTo>
                <a:cubicBezTo>
                  <a:pt x="1134756" y="400228"/>
                  <a:pt x="1131650" y="263716"/>
                  <a:pt x="1215512" y="198563"/>
                </a:cubicBezTo>
                <a:cubicBezTo>
                  <a:pt x="1262102" y="179947"/>
                  <a:pt x="1296268" y="179947"/>
                  <a:pt x="1342859" y="220280"/>
                </a:cubicBezTo>
                <a:cubicBezTo>
                  <a:pt x="1411191" y="291639"/>
                  <a:pt x="1342859" y="415740"/>
                  <a:pt x="1318011" y="493304"/>
                </a:cubicBezTo>
                <a:cubicBezTo>
                  <a:pt x="1290056" y="586380"/>
                  <a:pt x="1265208" y="676354"/>
                  <a:pt x="1234148" y="769430"/>
                </a:cubicBezTo>
                <a:cubicBezTo>
                  <a:pt x="1187558" y="896634"/>
                  <a:pt x="1147180" y="1036248"/>
                  <a:pt x="1091271" y="1160350"/>
                </a:cubicBezTo>
                <a:cubicBezTo>
                  <a:pt x="1085059" y="1172760"/>
                  <a:pt x="1072635" y="1318579"/>
                  <a:pt x="1072635" y="1355809"/>
                </a:cubicBezTo>
                <a:cubicBezTo>
                  <a:pt x="1069529" y="1420963"/>
                  <a:pt x="1075741" y="1486116"/>
                  <a:pt x="1057105" y="1548167"/>
                </a:cubicBezTo>
                <a:cubicBezTo>
                  <a:pt x="1047787" y="1582295"/>
                  <a:pt x="1075741" y="1619525"/>
                  <a:pt x="1075741" y="1656756"/>
                </a:cubicBezTo>
                <a:cubicBezTo>
                  <a:pt x="1081953" y="1759139"/>
                  <a:pt x="1007409" y="1849113"/>
                  <a:pt x="954607" y="1932882"/>
                </a:cubicBezTo>
                <a:cubicBezTo>
                  <a:pt x="932865" y="2041470"/>
                  <a:pt x="948395" y="2174880"/>
                  <a:pt x="948395" y="2286571"/>
                </a:cubicBezTo>
                <a:cubicBezTo>
                  <a:pt x="951501" y="2426185"/>
                  <a:pt x="957713" y="2568902"/>
                  <a:pt x="954607" y="2708516"/>
                </a:cubicBezTo>
                <a:cubicBezTo>
                  <a:pt x="954607" y="2779875"/>
                  <a:pt x="973243" y="2845028"/>
                  <a:pt x="998091" y="2910181"/>
                </a:cubicBezTo>
                <a:cubicBezTo>
                  <a:pt x="998091" y="2910181"/>
                  <a:pt x="998091" y="2910181"/>
                  <a:pt x="327192" y="2910181"/>
                </a:cubicBezTo>
                <a:cubicBezTo>
                  <a:pt x="330298" y="2872951"/>
                  <a:pt x="336510" y="2835720"/>
                  <a:pt x="336510" y="2798490"/>
                </a:cubicBezTo>
                <a:cubicBezTo>
                  <a:pt x="339616" y="2714721"/>
                  <a:pt x="324086" y="2634055"/>
                  <a:pt x="324086" y="2553389"/>
                </a:cubicBezTo>
                <a:cubicBezTo>
                  <a:pt x="317874" y="2469621"/>
                  <a:pt x="336510" y="2379647"/>
                  <a:pt x="320980" y="2295879"/>
                </a:cubicBezTo>
                <a:cubicBezTo>
                  <a:pt x="293026" y="2153162"/>
                  <a:pt x="274390" y="2025958"/>
                  <a:pt x="224693" y="1886344"/>
                </a:cubicBezTo>
                <a:cubicBezTo>
                  <a:pt x="178103" y="1743627"/>
                  <a:pt x="159467" y="1604013"/>
                  <a:pt x="134619" y="1458193"/>
                </a:cubicBezTo>
                <a:cubicBezTo>
                  <a:pt x="109771" y="1306169"/>
                  <a:pt x="156361" y="1157247"/>
                  <a:pt x="109771" y="1005223"/>
                </a:cubicBezTo>
                <a:cubicBezTo>
                  <a:pt x="69393" y="887326"/>
                  <a:pt x="29014" y="757020"/>
                  <a:pt x="7272" y="632918"/>
                </a:cubicBezTo>
                <a:cubicBezTo>
                  <a:pt x="1060" y="583277"/>
                  <a:pt x="-17576" y="468484"/>
                  <a:pt x="47651" y="449868"/>
                </a:cubicBezTo>
                <a:cubicBezTo>
                  <a:pt x="109771" y="431253"/>
                  <a:pt x="131513" y="465381"/>
                  <a:pt x="156361" y="502611"/>
                </a:cubicBezTo>
                <a:cubicBezTo>
                  <a:pt x="193633" y="564662"/>
                  <a:pt x="199845" y="598790"/>
                  <a:pt x="206057" y="667046"/>
                </a:cubicBezTo>
                <a:cubicBezTo>
                  <a:pt x="209163" y="750815"/>
                  <a:pt x="255754" y="840788"/>
                  <a:pt x="280602" y="918352"/>
                </a:cubicBezTo>
                <a:cubicBezTo>
                  <a:pt x="283708" y="933864"/>
                  <a:pt x="336510" y="1048658"/>
                  <a:pt x="358252" y="989710"/>
                </a:cubicBezTo>
                <a:cubicBezTo>
                  <a:pt x="379994" y="933864"/>
                  <a:pt x="367570" y="909044"/>
                  <a:pt x="358252" y="850096"/>
                </a:cubicBezTo>
                <a:cubicBezTo>
                  <a:pt x="342722" y="775635"/>
                  <a:pt x="364464" y="691866"/>
                  <a:pt x="348934" y="617405"/>
                </a:cubicBezTo>
                <a:cubicBezTo>
                  <a:pt x="330298" y="536739"/>
                  <a:pt x="333404" y="431253"/>
                  <a:pt x="339616" y="347485"/>
                </a:cubicBezTo>
                <a:cubicBezTo>
                  <a:pt x="342722" y="282331"/>
                  <a:pt x="311662" y="6205"/>
                  <a:pt x="494917" y="80666"/>
                </a:cubicBezTo>
                <a:cubicBezTo>
                  <a:pt x="538401" y="99281"/>
                  <a:pt x="538401" y="409535"/>
                  <a:pt x="535295" y="508817"/>
                </a:cubicBezTo>
                <a:cubicBezTo>
                  <a:pt x="535295" y="617405"/>
                  <a:pt x="541507" y="918352"/>
                  <a:pt x="603627" y="918352"/>
                </a:cubicBezTo>
                <a:cubicBezTo>
                  <a:pt x="625369" y="909044"/>
                  <a:pt x="622263" y="707379"/>
                  <a:pt x="631581" y="670149"/>
                </a:cubicBezTo>
                <a:cubicBezTo>
                  <a:pt x="653324" y="570867"/>
                  <a:pt x="656430" y="459176"/>
                  <a:pt x="665748" y="356792"/>
                </a:cubicBezTo>
                <a:cubicBezTo>
                  <a:pt x="678172" y="266819"/>
                  <a:pt x="668854" y="6205"/>
                  <a:pt x="7899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A060E6E2-A01B-42C7-B339-910033E17BFF}"/>
              </a:ext>
            </a:extLst>
          </p:cNvPr>
          <p:cNvSpPr txBox="1"/>
          <p:nvPr/>
        </p:nvSpPr>
        <p:spPr>
          <a:xfrm>
            <a:off x="7540775" y="5247750"/>
            <a:ext cx="628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04</a:t>
            </a:r>
          </a:p>
        </p:txBody>
      </p:sp>
      <p:sp>
        <p:nvSpPr>
          <p:cNvPr id="85" name="Freeform 34">
            <a:extLst>
              <a:ext uri="{FF2B5EF4-FFF2-40B4-BE49-F238E27FC236}">
                <a16:creationId xmlns:a16="http://schemas.microsoft.com/office/drawing/2014/main" xmlns="" id="{5CD22493-E7F4-494C-98AD-5ACCFA023EE4}"/>
              </a:ext>
            </a:extLst>
          </p:cNvPr>
          <p:cNvSpPr/>
          <p:nvPr/>
        </p:nvSpPr>
        <p:spPr>
          <a:xfrm>
            <a:off x="9334757" y="4090368"/>
            <a:ext cx="1819687" cy="2759135"/>
          </a:xfrm>
          <a:custGeom>
            <a:avLst/>
            <a:gdLst>
              <a:gd name="connsiteX0" fmla="*/ 1104288 w 1956481"/>
              <a:gd name="connsiteY0" fmla="*/ 2962913 h 2966553"/>
              <a:gd name="connsiteX1" fmla="*/ 1105127 w 1956481"/>
              <a:gd name="connsiteY1" fmla="*/ 2962913 h 2966553"/>
              <a:gd name="connsiteX2" fmla="*/ 1111788 w 1956481"/>
              <a:gd name="connsiteY2" fmla="*/ 2962913 h 2966553"/>
              <a:gd name="connsiteX3" fmla="*/ 1104288 w 1956481"/>
              <a:gd name="connsiteY3" fmla="*/ 2962913 h 2966553"/>
              <a:gd name="connsiteX4" fmla="*/ 1114501 w 1956481"/>
              <a:gd name="connsiteY4" fmla="*/ 2959366 h 2966553"/>
              <a:gd name="connsiteX5" fmla="*/ 1116919 w 1956481"/>
              <a:gd name="connsiteY5" fmla="*/ 2962913 h 2966553"/>
              <a:gd name="connsiteX6" fmla="*/ 1115445 w 1956481"/>
              <a:gd name="connsiteY6" fmla="*/ 2962913 h 2966553"/>
              <a:gd name="connsiteX7" fmla="*/ 1111788 w 1956481"/>
              <a:gd name="connsiteY7" fmla="*/ 2962913 h 2966553"/>
              <a:gd name="connsiteX8" fmla="*/ 1114501 w 1956481"/>
              <a:gd name="connsiteY8" fmla="*/ 2959366 h 2966553"/>
              <a:gd name="connsiteX9" fmla="*/ 711338 w 1956481"/>
              <a:gd name="connsiteY9" fmla="*/ 927 h 2966553"/>
              <a:gd name="connsiteX10" fmla="*/ 823243 w 1956481"/>
              <a:gd name="connsiteY10" fmla="*/ 81178 h 2966553"/>
              <a:gd name="connsiteX11" fmla="*/ 829559 w 1956481"/>
              <a:gd name="connsiteY11" fmla="*/ 254586 h 2966553"/>
              <a:gd name="connsiteX12" fmla="*/ 861137 w 1956481"/>
              <a:gd name="connsiteY12" fmla="*/ 673920 h 2966553"/>
              <a:gd name="connsiteX13" fmla="*/ 974818 w 1956481"/>
              <a:gd name="connsiteY13" fmla="*/ 897775 h 2966553"/>
              <a:gd name="connsiteX14" fmla="*/ 1031658 w 1956481"/>
              <a:gd name="connsiteY14" fmla="*/ 705449 h 2966553"/>
              <a:gd name="connsiteX15" fmla="*/ 1113761 w 1956481"/>
              <a:gd name="connsiteY15" fmla="*/ 481594 h 2966553"/>
              <a:gd name="connsiteX16" fmla="*/ 1353755 w 1956481"/>
              <a:gd name="connsiteY16" fmla="*/ 172611 h 2966553"/>
              <a:gd name="connsiteX17" fmla="*/ 1325334 w 1956481"/>
              <a:gd name="connsiteY17" fmla="*/ 541499 h 2966553"/>
              <a:gd name="connsiteX18" fmla="*/ 1192706 w 1956481"/>
              <a:gd name="connsiteY18" fmla="*/ 1064877 h 2966553"/>
              <a:gd name="connsiteX19" fmla="*/ 1205338 w 1956481"/>
              <a:gd name="connsiteY19" fmla="*/ 1260356 h 2966553"/>
              <a:gd name="connsiteX20" fmla="*/ 1268494 w 1956481"/>
              <a:gd name="connsiteY20" fmla="*/ 1414847 h 2966553"/>
              <a:gd name="connsiteX21" fmla="*/ 1641115 w 1956481"/>
              <a:gd name="connsiteY21" fmla="*/ 1285579 h 2966553"/>
              <a:gd name="connsiteX22" fmla="*/ 1953738 w 1956481"/>
              <a:gd name="connsiteY22" fmla="*/ 1254050 h 2966553"/>
              <a:gd name="connsiteX23" fmla="*/ 1795848 w 1956481"/>
              <a:gd name="connsiteY23" fmla="*/ 1455835 h 2966553"/>
              <a:gd name="connsiteX24" fmla="*/ 1590590 w 1956481"/>
              <a:gd name="connsiteY24" fmla="*/ 1645008 h 2966553"/>
              <a:gd name="connsiteX25" fmla="*/ 1053763 w 1956481"/>
              <a:gd name="connsiteY25" fmla="*/ 2102176 h 2966553"/>
              <a:gd name="connsiteX26" fmla="*/ 1012712 w 1956481"/>
              <a:gd name="connsiteY26" fmla="*/ 2499439 h 2966553"/>
              <a:gd name="connsiteX27" fmla="*/ 1104288 w 1956481"/>
              <a:gd name="connsiteY27" fmla="*/ 2962913 h 2966553"/>
              <a:gd name="connsiteX28" fmla="*/ 1077120 w 1956481"/>
              <a:gd name="connsiteY28" fmla="*/ 2962913 h 2966553"/>
              <a:gd name="connsiteX29" fmla="*/ 362203 w 1956481"/>
              <a:gd name="connsiteY29" fmla="*/ 2962913 h 2966553"/>
              <a:gd name="connsiteX30" fmla="*/ 412728 w 1956481"/>
              <a:gd name="connsiteY30" fmla="*/ 2382782 h 2966553"/>
              <a:gd name="connsiteX31" fmla="*/ 270627 w 1956481"/>
              <a:gd name="connsiteY31" fmla="*/ 1840486 h 2966553"/>
              <a:gd name="connsiteX32" fmla="*/ 147472 w 1956481"/>
              <a:gd name="connsiteY32" fmla="*/ 1168922 h 2966553"/>
              <a:gd name="connsiteX33" fmla="*/ 52738 w 1956481"/>
              <a:gd name="connsiteY33" fmla="*/ 859940 h 2966553"/>
              <a:gd name="connsiteX34" fmla="*/ 2213 w 1956481"/>
              <a:gd name="connsiteY34" fmla="*/ 617168 h 2966553"/>
              <a:gd name="connsiteX35" fmla="*/ 147472 w 1956481"/>
              <a:gd name="connsiteY35" fmla="*/ 560416 h 2966553"/>
              <a:gd name="connsiteX36" fmla="*/ 264311 w 1956481"/>
              <a:gd name="connsiteY36" fmla="*/ 878857 h 2966553"/>
              <a:gd name="connsiteX37" fmla="*/ 368519 w 1956481"/>
              <a:gd name="connsiteY37" fmla="*/ 1039654 h 2966553"/>
              <a:gd name="connsiteX38" fmla="*/ 362203 w 1956481"/>
              <a:gd name="connsiteY38" fmla="*/ 900927 h 2966553"/>
              <a:gd name="connsiteX39" fmla="*/ 340098 w 1956481"/>
              <a:gd name="connsiteY39" fmla="*/ 718060 h 2966553"/>
              <a:gd name="connsiteX40" fmla="*/ 336941 w 1956481"/>
              <a:gd name="connsiteY40" fmla="*/ 598251 h 2966553"/>
              <a:gd name="connsiteX41" fmla="*/ 311678 w 1956481"/>
              <a:gd name="connsiteY41" fmla="*/ 339714 h 2966553"/>
              <a:gd name="connsiteX42" fmla="*/ 321151 w 1956481"/>
              <a:gd name="connsiteY42" fmla="*/ 178917 h 2966553"/>
              <a:gd name="connsiteX43" fmla="*/ 447464 w 1956481"/>
              <a:gd name="connsiteY43" fmla="*/ 109554 h 2966553"/>
              <a:gd name="connsiteX44" fmla="*/ 501147 w 1956481"/>
              <a:gd name="connsiteY44" fmla="*/ 276657 h 2966553"/>
              <a:gd name="connsiteX45" fmla="*/ 523251 w 1956481"/>
              <a:gd name="connsiteY45" fmla="*/ 450065 h 2966553"/>
              <a:gd name="connsiteX46" fmla="*/ 551672 w 1956481"/>
              <a:gd name="connsiteY46" fmla="*/ 642391 h 2966553"/>
              <a:gd name="connsiteX47" fmla="*/ 643248 w 1956481"/>
              <a:gd name="connsiteY47" fmla="*/ 913539 h 2966553"/>
              <a:gd name="connsiteX48" fmla="*/ 633774 w 1956481"/>
              <a:gd name="connsiteY48" fmla="*/ 440607 h 2966553"/>
              <a:gd name="connsiteX49" fmla="*/ 668510 w 1956481"/>
              <a:gd name="connsiteY49" fmla="*/ 27579 h 2966553"/>
              <a:gd name="connsiteX50" fmla="*/ 711338 w 1956481"/>
              <a:gd name="connsiteY50" fmla="*/ 927 h 296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956481" h="2966553">
                <a:moveTo>
                  <a:pt x="1104288" y="2962913"/>
                </a:moveTo>
                <a:lnTo>
                  <a:pt x="1105127" y="2962913"/>
                </a:lnTo>
                <a:lnTo>
                  <a:pt x="1111788" y="2962913"/>
                </a:lnTo>
                <a:cubicBezTo>
                  <a:pt x="1109814" y="2966066"/>
                  <a:pt x="1107446" y="2969219"/>
                  <a:pt x="1104288" y="2962913"/>
                </a:cubicBezTo>
                <a:close/>
                <a:moveTo>
                  <a:pt x="1114501" y="2959366"/>
                </a:moveTo>
                <a:cubicBezTo>
                  <a:pt x="1115340" y="2958972"/>
                  <a:pt x="1116129" y="2959760"/>
                  <a:pt x="1116919" y="2962913"/>
                </a:cubicBezTo>
                <a:cubicBezTo>
                  <a:pt x="1116919" y="2962913"/>
                  <a:pt x="1116919" y="2962913"/>
                  <a:pt x="1115445" y="2962913"/>
                </a:cubicBezTo>
                <a:lnTo>
                  <a:pt x="1111788" y="2962913"/>
                </a:lnTo>
                <a:cubicBezTo>
                  <a:pt x="1112775" y="2961336"/>
                  <a:pt x="1113663" y="2959760"/>
                  <a:pt x="1114501" y="2959366"/>
                </a:cubicBezTo>
                <a:close/>
                <a:moveTo>
                  <a:pt x="711338" y="927"/>
                </a:moveTo>
                <a:cubicBezTo>
                  <a:pt x="757521" y="-6906"/>
                  <a:pt x="809033" y="36249"/>
                  <a:pt x="823243" y="81178"/>
                </a:cubicBezTo>
                <a:cubicBezTo>
                  <a:pt x="839032" y="134777"/>
                  <a:pt x="832716" y="197834"/>
                  <a:pt x="829559" y="254586"/>
                </a:cubicBezTo>
                <a:cubicBezTo>
                  <a:pt x="826401" y="393313"/>
                  <a:pt x="883241" y="535193"/>
                  <a:pt x="861137" y="673920"/>
                </a:cubicBezTo>
                <a:cubicBezTo>
                  <a:pt x="854821" y="718060"/>
                  <a:pt x="876926" y="1030196"/>
                  <a:pt x="974818" y="897775"/>
                </a:cubicBezTo>
                <a:cubicBezTo>
                  <a:pt x="1009554" y="847328"/>
                  <a:pt x="1009554" y="765353"/>
                  <a:pt x="1031658" y="705449"/>
                </a:cubicBezTo>
                <a:cubicBezTo>
                  <a:pt x="1060079" y="629779"/>
                  <a:pt x="1079026" y="554110"/>
                  <a:pt x="1113761" y="481594"/>
                </a:cubicBezTo>
                <a:cubicBezTo>
                  <a:pt x="1151655" y="396466"/>
                  <a:pt x="1202180" y="112707"/>
                  <a:pt x="1353755" y="172611"/>
                </a:cubicBezTo>
                <a:cubicBezTo>
                  <a:pt x="1457962" y="213599"/>
                  <a:pt x="1341124" y="468982"/>
                  <a:pt x="1325334" y="541499"/>
                </a:cubicBezTo>
                <a:cubicBezTo>
                  <a:pt x="1290599" y="718060"/>
                  <a:pt x="1224285" y="891469"/>
                  <a:pt x="1192706" y="1064877"/>
                </a:cubicBezTo>
                <a:cubicBezTo>
                  <a:pt x="1183233" y="1131088"/>
                  <a:pt x="1230600" y="1194145"/>
                  <a:pt x="1205338" y="1260356"/>
                </a:cubicBezTo>
                <a:cubicBezTo>
                  <a:pt x="1192706" y="1295038"/>
                  <a:pt x="1227442" y="1395930"/>
                  <a:pt x="1268494" y="1414847"/>
                </a:cubicBezTo>
                <a:cubicBezTo>
                  <a:pt x="1445331" y="1487364"/>
                  <a:pt x="1495856" y="1354942"/>
                  <a:pt x="1641115" y="1285579"/>
                </a:cubicBezTo>
                <a:cubicBezTo>
                  <a:pt x="1701114" y="1254050"/>
                  <a:pt x="1922160" y="1112170"/>
                  <a:pt x="1953738" y="1254050"/>
                </a:cubicBezTo>
                <a:cubicBezTo>
                  <a:pt x="1975843" y="1351790"/>
                  <a:pt x="1859004" y="1408541"/>
                  <a:pt x="1795848" y="1455835"/>
                </a:cubicBezTo>
                <a:cubicBezTo>
                  <a:pt x="1716903" y="1512587"/>
                  <a:pt x="1647431" y="1566186"/>
                  <a:pt x="1590590" y="1645008"/>
                </a:cubicBezTo>
                <a:cubicBezTo>
                  <a:pt x="1467436" y="1815263"/>
                  <a:pt x="1246389" y="1979213"/>
                  <a:pt x="1053763" y="2102176"/>
                </a:cubicBezTo>
                <a:cubicBezTo>
                  <a:pt x="971660" y="2152622"/>
                  <a:pt x="1009554" y="2408005"/>
                  <a:pt x="1012712" y="2499439"/>
                </a:cubicBezTo>
                <a:cubicBezTo>
                  <a:pt x="1015869" y="2638166"/>
                  <a:pt x="1056921" y="2830492"/>
                  <a:pt x="1104288" y="2962913"/>
                </a:cubicBezTo>
                <a:lnTo>
                  <a:pt x="1077120" y="2962913"/>
                </a:lnTo>
                <a:cubicBezTo>
                  <a:pt x="1010787" y="2962913"/>
                  <a:pt x="833901" y="2962913"/>
                  <a:pt x="362203" y="2962913"/>
                </a:cubicBezTo>
                <a:cubicBezTo>
                  <a:pt x="362203" y="2767434"/>
                  <a:pt x="396939" y="2568802"/>
                  <a:pt x="412728" y="2382782"/>
                </a:cubicBezTo>
                <a:cubicBezTo>
                  <a:pt x="428517" y="2184151"/>
                  <a:pt x="330625" y="2020201"/>
                  <a:pt x="270627" y="1840486"/>
                </a:cubicBezTo>
                <a:cubicBezTo>
                  <a:pt x="179050" y="1632396"/>
                  <a:pt x="147472" y="1392777"/>
                  <a:pt x="147472" y="1168922"/>
                </a:cubicBezTo>
                <a:cubicBezTo>
                  <a:pt x="147472" y="1064877"/>
                  <a:pt x="81158" y="957679"/>
                  <a:pt x="52738" y="859940"/>
                </a:cubicBezTo>
                <a:cubicBezTo>
                  <a:pt x="21160" y="803188"/>
                  <a:pt x="11686" y="680226"/>
                  <a:pt x="2213" y="617168"/>
                </a:cubicBezTo>
                <a:cubicBezTo>
                  <a:pt x="-16734" y="494206"/>
                  <a:pt x="90631" y="462677"/>
                  <a:pt x="147472" y="560416"/>
                </a:cubicBezTo>
                <a:cubicBezTo>
                  <a:pt x="204313" y="661308"/>
                  <a:pt x="213786" y="777965"/>
                  <a:pt x="264311" y="878857"/>
                </a:cubicBezTo>
                <a:cubicBezTo>
                  <a:pt x="289573" y="926150"/>
                  <a:pt x="305362" y="1055419"/>
                  <a:pt x="368519" y="1039654"/>
                </a:cubicBezTo>
                <a:cubicBezTo>
                  <a:pt x="419044" y="1036501"/>
                  <a:pt x="362203" y="929303"/>
                  <a:pt x="362203" y="900927"/>
                </a:cubicBezTo>
                <a:cubicBezTo>
                  <a:pt x="359045" y="837870"/>
                  <a:pt x="336941" y="784271"/>
                  <a:pt x="340098" y="718060"/>
                </a:cubicBezTo>
                <a:cubicBezTo>
                  <a:pt x="343256" y="677073"/>
                  <a:pt x="343256" y="636085"/>
                  <a:pt x="336941" y="598251"/>
                </a:cubicBezTo>
                <a:cubicBezTo>
                  <a:pt x="308520" y="522581"/>
                  <a:pt x="321151" y="418536"/>
                  <a:pt x="311678" y="339714"/>
                </a:cubicBezTo>
                <a:cubicBezTo>
                  <a:pt x="302205" y="286115"/>
                  <a:pt x="299047" y="229363"/>
                  <a:pt x="321151" y="178917"/>
                </a:cubicBezTo>
                <a:cubicBezTo>
                  <a:pt x="336941" y="134777"/>
                  <a:pt x="396939" y="87484"/>
                  <a:pt x="447464" y="109554"/>
                </a:cubicBezTo>
                <a:cubicBezTo>
                  <a:pt x="523251" y="137930"/>
                  <a:pt x="501147" y="213599"/>
                  <a:pt x="501147" y="276657"/>
                </a:cubicBezTo>
                <a:cubicBezTo>
                  <a:pt x="504304" y="339714"/>
                  <a:pt x="510620" y="390160"/>
                  <a:pt x="523251" y="450065"/>
                </a:cubicBezTo>
                <a:cubicBezTo>
                  <a:pt x="532725" y="500511"/>
                  <a:pt x="561145" y="591945"/>
                  <a:pt x="551672" y="642391"/>
                </a:cubicBezTo>
                <a:cubicBezTo>
                  <a:pt x="557987" y="686531"/>
                  <a:pt x="580092" y="995514"/>
                  <a:pt x="643248" y="913539"/>
                </a:cubicBezTo>
                <a:cubicBezTo>
                  <a:pt x="665353" y="812647"/>
                  <a:pt x="636932" y="604556"/>
                  <a:pt x="633774" y="440607"/>
                </a:cubicBezTo>
                <a:cubicBezTo>
                  <a:pt x="627459" y="314491"/>
                  <a:pt x="583250" y="134777"/>
                  <a:pt x="668510" y="27579"/>
                </a:cubicBezTo>
                <a:cubicBezTo>
                  <a:pt x="681141" y="11814"/>
                  <a:pt x="695944" y="3538"/>
                  <a:pt x="711338" y="9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50B944CE-B1C2-48ED-85F3-3A2DBE664BCF}"/>
              </a:ext>
            </a:extLst>
          </p:cNvPr>
          <p:cNvSpPr txBox="1"/>
          <p:nvPr/>
        </p:nvSpPr>
        <p:spPr>
          <a:xfrm>
            <a:off x="9697178" y="5230607"/>
            <a:ext cx="620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45218190-E07E-42CC-91D5-BE6844268294}"/>
              </a:ext>
            </a:extLst>
          </p:cNvPr>
          <p:cNvSpPr txBox="1"/>
          <p:nvPr/>
        </p:nvSpPr>
        <p:spPr>
          <a:xfrm>
            <a:off x="782945" y="3531496"/>
            <a:ext cx="1346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Остеоартроз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575F1B1E-1177-47AD-8A56-4A326CF21662}"/>
              </a:ext>
            </a:extLst>
          </p:cNvPr>
          <p:cNvSpPr txBox="1"/>
          <p:nvPr/>
        </p:nvSpPr>
        <p:spPr>
          <a:xfrm>
            <a:off x="5088295" y="3520111"/>
            <a:ext cx="2052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Реактивный артрит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2FB924E6-17E2-41D3-A15B-CFE02DDB8283}"/>
              </a:ext>
            </a:extLst>
          </p:cNvPr>
          <p:cNvSpPr txBox="1"/>
          <p:nvPr/>
        </p:nvSpPr>
        <p:spPr>
          <a:xfrm>
            <a:off x="2624325" y="3548931"/>
            <a:ext cx="2279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Ревматоидный артрит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AADC1C82-E4D9-4D0B-894D-4539E74A056B}"/>
              </a:ext>
            </a:extLst>
          </p:cNvPr>
          <p:cNvSpPr txBox="1"/>
          <p:nvPr/>
        </p:nvSpPr>
        <p:spPr>
          <a:xfrm>
            <a:off x="7776683" y="3521838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ХРБС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8198E10C-41F6-47C5-8465-222611603CFF}"/>
              </a:ext>
            </a:extLst>
          </p:cNvPr>
          <p:cNvSpPr txBox="1"/>
          <p:nvPr/>
        </p:nvSpPr>
        <p:spPr>
          <a:xfrm>
            <a:off x="8913095" y="3521374"/>
            <a:ext cx="2433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kk-KZ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Аллергическая пурпура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Rectangle: Rounded Corners 118">
            <a:extLst>
              <a:ext uri="{FF2B5EF4-FFF2-40B4-BE49-F238E27FC236}">
                <a16:creationId xmlns:a16="http://schemas.microsoft.com/office/drawing/2014/main" xmlns="" id="{8F44F545-039E-4F91-9490-FC296F1946E0}"/>
              </a:ext>
            </a:extLst>
          </p:cNvPr>
          <p:cNvSpPr/>
          <p:nvPr/>
        </p:nvSpPr>
        <p:spPr>
          <a:xfrm>
            <a:off x="766312" y="2700741"/>
            <a:ext cx="1206375" cy="62287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xmlns="" id="{19B77D16-DD66-4376-911E-6A141732AA42}"/>
              </a:ext>
            </a:extLst>
          </p:cNvPr>
          <p:cNvSpPr/>
          <p:nvPr/>
        </p:nvSpPr>
        <p:spPr>
          <a:xfrm>
            <a:off x="796317" y="2719443"/>
            <a:ext cx="113899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551 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Rectangle: Rounded Corners 123">
            <a:extLst>
              <a:ext uri="{FF2B5EF4-FFF2-40B4-BE49-F238E27FC236}">
                <a16:creationId xmlns:a16="http://schemas.microsoft.com/office/drawing/2014/main" xmlns="" id="{D6F70233-F5DA-4FC9-BCD2-31E8ABBB994E}"/>
              </a:ext>
            </a:extLst>
          </p:cNvPr>
          <p:cNvSpPr/>
          <p:nvPr/>
        </p:nvSpPr>
        <p:spPr>
          <a:xfrm>
            <a:off x="3118329" y="2710615"/>
            <a:ext cx="1213339" cy="6123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22D2D55C-B094-4F7A-9322-91A00568ED4F}"/>
              </a:ext>
            </a:extLst>
          </p:cNvPr>
          <p:cNvSpPr/>
          <p:nvPr/>
        </p:nvSpPr>
        <p:spPr>
          <a:xfrm>
            <a:off x="3148864" y="2719443"/>
            <a:ext cx="123071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129</a:t>
            </a:r>
            <a:endParaRPr lang="ru-RU" b="1" i="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Rectangle: Rounded Corners 128">
            <a:extLst>
              <a:ext uri="{FF2B5EF4-FFF2-40B4-BE49-F238E27FC236}">
                <a16:creationId xmlns:a16="http://schemas.microsoft.com/office/drawing/2014/main" xmlns="" id="{A88C21A3-4E6D-460A-901B-C47E66CFA21A}"/>
              </a:ext>
            </a:extLst>
          </p:cNvPr>
          <p:cNvSpPr/>
          <p:nvPr/>
        </p:nvSpPr>
        <p:spPr>
          <a:xfrm>
            <a:off x="5086192" y="2692325"/>
            <a:ext cx="1296201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xmlns="" id="{76FC7FC3-DED5-44D6-8456-DB2A5823CE03}"/>
              </a:ext>
            </a:extLst>
          </p:cNvPr>
          <p:cNvSpPr/>
          <p:nvPr/>
        </p:nvSpPr>
        <p:spPr>
          <a:xfrm>
            <a:off x="5163187" y="2787342"/>
            <a:ext cx="124098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196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Rectangle: Rounded Corners 133">
            <a:extLst>
              <a:ext uri="{FF2B5EF4-FFF2-40B4-BE49-F238E27FC236}">
                <a16:creationId xmlns:a16="http://schemas.microsoft.com/office/drawing/2014/main" xmlns="" id="{3D7220E2-EB7A-4EF3-BA9C-46CBE1346189}"/>
              </a:ext>
            </a:extLst>
          </p:cNvPr>
          <p:cNvSpPr/>
          <p:nvPr/>
        </p:nvSpPr>
        <p:spPr>
          <a:xfrm>
            <a:off x="7483879" y="2719907"/>
            <a:ext cx="1326519" cy="6123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0AEC5FCA-B996-4753-AE55-057C5A58A426}"/>
              </a:ext>
            </a:extLst>
          </p:cNvPr>
          <p:cNvSpPr/>
          <p:nvPr/>
        </p:nvSpPr>
        <p:spPr>
          <a:xfrm>
            <a:off x="7540775" y="2751027"/>
            <a:ext cx="1245852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Rectangle: Rounded Corners 118">
            <a:extLst>
              <a:ext uri="{FF2B5EF4-FFF2-40B4-BE49-F238E27FC236}">
                <a16:creationId xmlns:a16="http://schemas.microsoft.com/office/drawing/2014/main" xmlns="" id="{53BAA563-B858-4829-9DAB-F80F8C5A83ED}"/>
              </a:ext>
            </a:extLst>
          </p:cNvPr>
          <p:cNvSpPr/>
          <p:nvPr/>
        </p:nvSpPr>
        <p:spPr>
          <a:xfrm>
            <a:off x="9566821" y="2700736"/>
            <a:ext cx="1355559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0F11AAEB-A222-4C93-868B-480044C5AFDC}"/>
              </a:ext>
            </a:extLst>
          </p:cNvPr>
          <p:cNvSpPr/>
          <p:nvPr/>
        </p:nvSpPr>
        <p:spPr>
          <a:xfrm>
            <a:off x="9617615" y="2719443"/>
            <a:ext cx="1276167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b="1" i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3884" y="1238292"/>
            <a:ext cx="10624213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Clr>
                <a:srgbClr val="262626"/>
              </a:buClr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контингент пролеченных больных составили пациенты с костно-суставными заболеваниями. Из них,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остеоартроз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50,%, </a:t>
            </a:r>
            <a:r>
              <a:rPr lang="ru-RU" sz="1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ревматоидный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артрит-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29%,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реактивный артрит-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15%,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ХРБС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-5,9% и аллергическая пурпура-0,1%.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" y="-66053"/>
            <a:ext cx="12193057" cy="49991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07177" y="-39300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НОЗОЛОГИИ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10"/>
          <p:cNvSpPr txBox="1"/>
          <p:nvPr/>
        </p:nvSpPr>
        <p:spPr>
          <a:xfrm>
            <a:off x="11517914" y="-63798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20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14396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9637" y="3054144"/>
            <a:ext cx="11269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СТАЦИОНАРНЫЕ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РЕВМАТОЛОГИЧЕСКИЕ УСЛУГИ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79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>
            <a:off x="6670666" y="1121754"/>
            <a:ext cx="5350646" cy="53534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marL="285750" lvl="0" indent="-285750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госпитализированных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уменьшилось на 6 % (на 196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). Уменьшение связано с увеличением КЗГ, по некоторым диагнозам и  недостаточным финансированием ФСМС.</a:t>
            </a:r>
          </a:p>
          <a:p>
            <a:pPr marL="285750" lvl="0" indent="-285750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Показатель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работы койки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уменьшилась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 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384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319,6,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связано с уменьшением количества пациентов.</a:t>
            </a:r>
          </a:p>
          <a:p>
            <a:pPr marL="285750" lvl="0" indent="-285750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пребывание на койке составляет –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7,0, что на 0,4 меньше по сравнению с 2023 г. </a:t>
            </a:r>
          </a:p>
          <a:p>
            <a:pPr marL="285750" lvl="0" indent="-285750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Уменьшился оборот койки от 51,6 до 45,4,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данный показатель выше норматива – 35-38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Простой койки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составляет - 0,7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данный показатель не превышает городской норматив по стационарам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Летальных исходов за 2024 год было 1 случай, так же, как и в 2023 году.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Clr>
                <a:schemeClr val="dk1"/>
              </a:buClr>
              <a:buSzPts val="2000"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6105953" y="1715174"/>
            <a:ext cx="886300" cy="4270955"/>
            <a:chOff x="-504305" y="1830648"/>
            <a:chExt cx="1102713" cy="427095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4037030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16200000">
              <a:off x="-2391791" y="3718141"/>
              <a:ext cx="4270955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58558379"/>
              </p:ext>
            </p:extLst>
          </p:nvPr>
        </p:nvGraphicFramePr>
        <p:xfrm>
          <a:off x="263235" y="1121753"/>
          <a:ext cx="5805054" cy="531034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060185">
                  <a:extLst>
                    <a:ext uri="{9D8B030D-6E8A-4147-A177-3AD203B41FA5}">
                      <a16:colId xmlns:a16="http://schemas.microsoft.com/office/drawing/2014/main" xmlns="" val="399611924"/>
                    </a:ext>
                  </a:extLst>
                </a:gridCol>
                <a:gridCol w="2472355">
                  <a:extLst>
                    <a:ext uri="{9D8B030D-6E8A-4147-A177-3AD203B41FA5}">
                      <a16:colId xmlns:a16="http://schemas.microsoft.com/office/drawing/2014/main" xmlns="" val="1128330995"/>
                    </a:ext>
                  </a:extLst>
                </a:gridCol>
                <a:gridCol w="1136257">
                  <a:extLst>
                    <a:ext uri="{9D8B030D-6E8A-4147-A177-3AD203B41FA5}">
                      <a16:colId xmlns:a16="http://schemas.microsoft.com/office/drawing/2014/main" xmlns="" val="4100286648"/>
                    </a:ext>
                  </a:extLst>
                </a:gridCol>
                <a:gridCol w="1136257">
                  <a:extLst>
                    <a:ext uri="{9D8B030D-6E8A-4147-A177-3AD203B41FA5}">
                      <a16:colId xmlns:a16="http://schemas.microsoft.com/office/drawing/2014/main" xmlns="" val="4006368631"/>
                    </a:ext>
                  </a:extLst>
                </a:gridCol>
              </a:tblGrid>
              <a:tr h="464062">
                <a:tc rowSpan="2"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32138190"/>
                  </a:ext>
                </a:extLst>
              </a:tr>
              <a:tr h="498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15249862"/>
                  </a:ext>
                </a:extLst>
              </a:tr>
              <a:tr h="487603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Поступило больных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3198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5544044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Выписанных больных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3357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08145348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койко-дней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24973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22243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54288215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319,6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00805279"/>
                  </a:ext>
                </a:extLst>
              </a:tr>
              <a:tr h="67627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пребывание на койке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5586518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62065431"/>
                  </a:ext>
                </a:extLst>
              </a:tr>
              <a:tr h="71822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Простой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-0,7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9549083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Летальность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11252562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" y="-12888"/>
            <a:ext cx="12193057" cy="4999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7177" y="-39300"/>
            <a:ext cx="94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ДЕЯТЕЛЬНОСТИ СТАЦИОНАРА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0"/>
          <p:cNvSpPr txBox="1"/>
          <p:nvPr/>
        </p:nvSpPr>
        <p:spPr>
          <a:xfrm>
            <a:off x="11507281" y="0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22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8"/>
          <p:cNvSpPr/>
          <p:nvPr/>
        </p:nvSpPr>
        <p:spPr>
          <a:xfrm>
            <a:off x="1460863" y="711009"/>
            <a:ext cx="8958021" cy="713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количество пациентов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госпитализированных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ГРЦ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составляет - 3161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пациентов. </a:t>
            </a:r>
            <a:endParaRPr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92" name="Google Shape;392;p28"/>
          <p:cNvSpPr/>
          <p:nvPr/>
        </p:nvSpPr>
        <p:spPr>
          <a:xfrm>
            <a:off x="190648" y="1553694"/>
            <a:ext cx="5749227" cy="55217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 smtClean="0">
              <a:solidFill>
                <a:srgbClr val="1F3864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Соотношение </a:t>
            </a:r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мужчин и </a:t>
            </a:r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женщин</a:t>
            </a:r>
          </a:p>
          <a:p>
            <a:pPr lvl="0" algn="ctr"/>
            <a:endParaRPr sz="2000" b="1" dirty="0">
              <a:solidFill>
                <a:srgbClr val="1F3864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95" name="Google Shape;395;p28"/>
          <p:cNvSpPr/>
          <p:nvPr/>
        </p:nvSpPr>
        <p:spPr>
          <a:xfrm>
            <a:off x="6174943" y="1553694"/>
            <a:ext cx="5920389" cy="54621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Распределение по </a:t>
            </a:r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возрастному </a:t>
            </a:r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составу</a:t>
            </a:r>
            <a:endParaRPr lang="ru-RU" sz="2000" b="1" dirty="0">
              <a:solidFill>
                <a:srgbClr val="1F386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7" name="Google Shape;397;p28"/>
          <p:cNvGrpSpPr/>
          <p:nvPr/>
        </p:nvGrpSpPr>
        <p:grpSpPr>
          <a:xfrm>
            <a:off x="235195" y="2523975"/>
            <a:ext cx="5436262" cy="643768"/>
            <a:chOff x="235195" y="2461581"/>
            <a:chExt cx="5704680" cy="956322"/>
          </a:xfrm>
        </p:grpSpPr>
        <p:sp>
          <p:nvSpPr>
            <p:cNvPr id="398" name="Google Shape;398;p28"/>
            <p:cNvSpPr/>
            <p:nvPr/>
          </p:nvSpPr>
          <p:spPr>
            <a:xfrm>
              <a:off x="549146" y="2461581"/>
              <a:ext cx="5390729" cy="956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1600" i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пациенты </a:t>
              </a:r>
              <a:r>
                <a:rPr lang="ru-RU" sz="16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женского </a:t>
              </a:r>
              <a:r>
                <a:rPr lang="ru-RU" sz="1600" i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пола составляет – 2462 (77,9%) </a:t>
              </a:r>
              <a:r>
                <a:rPr lang="ru-RU" sz="16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женщин</a:t>
              </a:r>
              <a:r>
                <a:rPr lang="ru-RU" sz="20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endParaRPr lang="ru-RU" sz="2000" i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/>
              <a:r>
                <a:rPr lang="ru-RU" sz="1600" i="1" dirty="0" smtClean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количество </a:t>
              </a:r>
              <a:r>
                <a:rPr lang="ru-RU" sz="1600" i="1" dirty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обратившихся мужчин составляет – </a:t>
              </a:r>
              <a:r>
                <a:rPr lang="ru-RU" sz="1600" i="1" dirty="0" smtClean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699 (22,1%).</a:t>
              </a:r>
              <a:endParaRPr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246224" y="2981822"/>
              <a:ext cx="216000" cy="216000"/>
            </a:xfrm>
            <a:prstGeom prst="rect">
              <a:avLst/>
            </a:prstGeom>
            <a:solidFill>
              <a:srgbClr val="A8D08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235195" y="2512794"/>
              <a:ext cx="216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1235413255"/>
              </p:ext>
            </p:extLst>
          </p:nvPr>
        </p:nvGraphicFramePr>
        <p:xfrm>
          <a:off x="609345" y="3357341"/>
          <a:ext cx="4505096" cy="2368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="" xmlns:p14="http://schemas.microsoft.com/office/powerpoint/2010/main" val="3937869609"/>
              </p:ext>
            </p:extLst>
          </p:nvPr>
        </p:nvGraphicFramePr>
        <p:xfrm>
          <a:off x="6172200" y="2099909"/>
          <a:ext cx="5923132" cy="3723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/>
          </p:cNvPr>
          <p:cNvSpPr txBox="1"/>
          <p:nvPr/>
        </p:nvSpPr>
        <p:spPr>
          <a:xfrm>
            <a:off x="772885" y="6074658"/>
            <a:ext cx="11016343" cy="63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68580">
              <a:lnSpc>
                <a:spcPts val="1425"/>
              </a:lnSpc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всех пролеченных пациентов городских – 1820 (в 2023 г.-1471 ), иногородних - 1341 (в 2023 г.-1794). Согласно статистическим данным, большинство иногородних пациентов обращаются из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Жетысуской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областях.</a:t>
            </a:r>
            <a:endPara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>
              <a:lnSpc>
                <a:spcPts val="1425"/>
              </a:lnSpc>
              <a:defRPr/>
            </a:pPr>
            <a:endParaRPr lang="ru-RU" alt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22542"/>
          <p:cNvCxnSpPr>
            <a:cxnSpLocks/>
          </p:cNvCxnSpPr>
          <p:nvPr/>
        </p:nvCxnSpPr>
        <p:spPr bwMode="auto">
          <a:xfrm rot="10800000" flipV="1">
            <a:off x="250371" y="5856516"/>
            <a:ext cx="11615060" cy="10884"/>
          </a:xfrm>
          <a:prstGeom prst="line">
            <a:avLst/>
          </a:prstGeom>
          <a:noFill/>
          <a:ln w="12700" algn="ctr">
            <a:solidFill>
              <a:srgbClr val="7F7F7F"/>
            </a:solidFill>
            <a:prstDash val="dash"/>
            <a:round/>
            <a:headEnd/>
            <a:tailEnd/>
          </a:ln>
        </p:spPr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" y="8173"/>
            <a:ext cx="12193057" cy="4999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177" y="98724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ПАЦИЕНТОВ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23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8047"/>
            <a:ext cx="12191999" cy="857210"/>
          </a:xfrm>
        </p:spPr>
        <p:txBody>
          <a:bodyPr/>
          <a:lstStyle/>
          <a:p>
            <a:pPr marL="457200" algn="ctr">
              <a:lnSpc>
                <a:spcPct val="100000"/>
              </a:lnSpc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2024 году стационарную помощь получили 46 беременных женщин 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ревматологическими заболеваниями. 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5257" y="5694919"/>
            <a:ext cx="11355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беременных женщин, получивших стационарное  лечение превалируют следующие диагнозы: на первом месте – РА (17 женщин), на втором - СКВ (12),на третьем – Другие СЗ (4 пациентов), на четвёртом – АФС (2), 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пятом –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(1).</a:t>
            </a:r>
            <a:endParaRPr lang="ru-RU" sz="12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2285738408"/>
              </p:ext>
            </p:extLst>
          </p:nvPr>
        </p:nvGraphicFramePr>
        <p:xfrm>
          <a:off x="4393621" y="1919271"/>
          <a:ext cx="4739494" cy="2968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3154715480"/>
              </p:ext>
            </p:extLst>
          </p:nvPr>
        </p:nvGraphicFramePr>
        <p:xfrm>
          <a:off x="538381" y="1807788"/>
          <a:ext cx="3391361" cy="3166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Google Shape;407;p28"/>
          <p:cNvCxnSpPr/>
          <p:nvPr/>
        </p:nvCxnSpPr>
        <p:spPr>
          <a:xfrm rot="5400000">
            <a:off x="2833987" y="3468221"/>
            <a:ext cx="2939763" cy="802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2" name="TextBox 31"/>
          <p:cNvSpPr txBox="1">
            <a:spLocks noChangeArrowheads="1"/>
          </p:cNvSpPr>
          <p:nvPr/>
        </p:nvSpPr>
        <p:spPr bwMode="auto">
          <a:xfrm>
            <a:off x="1077685" y="5159829"/>
            <a:ext cx="2895599" cy="26161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100" b="1" dirty="0" smtClean="0">
                <a:solidFill>
                  <a:srgbClr val="002060"/>
                </a:solidFill>
              </a:rPr>
              <a:t>Количество беременных</a:t>
            </a:r>
            <a:endParaRPr lang="kk-KZ" altLang="ru-RU" sz="1100" b="1" dirty="0" smtClean="0">
              <a:solidFill>
                <a:srgbClr val="002060"/>
              </a:solidFill>
            </a:endParaRP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>
            <a:off x="5279571" y="5148943"/>
            <a:ext cx="2895599" cy="26161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100" b="1" dirty="0" smtClean="0">
                <a:solidFill>
                  <a:srgbClr val="002060"/>
                </a:solidFill>
              </a:rPr>
              <a:t>Структура нозологии </a:t>
            </a:r>
            <a:endParaRPr lang="kk-KZ" altLang="ru-RU" sz="1100" b="1" dirty="0" smtClean="0">
              <a:solidFill>
                <a:srgbClr val="002060"/>
              </a:solidFill>
            </a:endParaRPr>
          </a:p>
        </p:txBody>
      </p:sp>
      <p:sp>
        <p:nvSpPr>
          <p:cNvPr id="14" name="TextBox 31"/>
          <p:cNvSpPr txBox="1">
            <a:spLocks noChangeArrowheads="1"/>
          </p:cNvSpPr>
          <p:nvPr/>
        </p:nvSpPr>
        <p:spPr bwMode="auto">
          <a:xfrm>
            <a:off x="9514114" y="5116285"/>
            <a:ext cx="2503713" cy="26161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100" b="1" dirty="0" smtClean="0">
                <a:solidFill>
                  <a:srgbClr val="002060"/>
                </a:solidFill>
              </a:rPr>
              <a:t>Исход лечения</a:t>
            </a:r>
            <a:endParaRPr lang="kk-KZ" altLang="ru-RU" sz="11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="" xmlns:p14="http://schemas.microsoft.com/office/powerpoint/2010/main" val="207149712"/>
              </p:ext>
            </p:extLst>
          </p:nvPr>
        </p:nvGraphicFramePr>
        <p:xfrm>
          <a:off x="9122228" y="1926771"/>
          <a:ext cx="2888343" cy="286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8" y="-33973"/>
            <a:ext cx="12193057" cy="5230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5695" y="0"/>
            <a:ext cx="9747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нозологии беременных женщин на стационарном уровне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0"/>
          <p:cNvSpPr txBox="1"/>
          <p:nvPr/>
        </p:nvSpPr>
        <p:spPr>
          <a:xfrm>
            <a:off x="11453549" y="0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24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24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>
            <a:off x="129925" y="831772"/>
            <a:ext cx="11499580" cy="86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20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ВНЕШНЕЙ ЭКСПЕРТИЗЫ ФСМС Г.АЛМАТЫ 2024 г</a:t>
            </a:r>
            <a:endParaRPr lang="ru-RU" sz="1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" name="Google Shape;225;p19"/>
          <p:cNvSpPr/>
          <p:nvPr/>
        </p:nvSpPr>
        <p:spPr>
          <a:xfrm>
            <a:off x="798462" y="690975"/>
            <a:ext cx="10282826" cy="137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/>
            <a:r>
              <a:rPr lang="ru-RU" sz="1800" dirty="0">
                <a:solidFill>
                  <a:srgbClr val="2F5496"/>
                </a:solidFill>
              </a:rPr>
              <a:t>	</a:t>
            </a:r>
          </a:p>
        </p:txBody>
      </p:sp>
      <p:pic>
        <p:nvPicPr>
          <p:cNvPr id="228" name="Google Shape;2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462" y="831773"/>
            <a:ext cx="1005400" cy="799134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9"/>
          <p:cNvSpPr/>
          <p:nvPr/>
        </p:nvSpPr>
        <p:spPr>
          <a:xfrm>
            <a:off x="953038" y="770351"/>
            <a:ext cx="10524174" cy="7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0474359"/>
              </p:ext>
            </p:extLst>
          </p:nvPr>
        </p:nvGraphicFramePr>
        <p:xfrm>
          <a:off x="711808" y="1612317"/>
          <a:ext cx="10765404" cy="492932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588468">
                  <a:extLst>
                    <a:ext uri="{9D8B030D-6E8A-4147-A177-3AD203B41FA5}">
                      <a16:colId xmlns:a16="http://schemas.microsoft.com/office/drawing/2014/main" xmlns="" val="3159938028"/>
                    </a:ext>
                  </a:extLst>
                </a:gridCol>
                <a:gridCol w="3588468">
                  <a:extLst>
                    <a:ext uri="{9D8B030D-6E8A-4147-A177-3AD203B41FA5}">
                      <a16:colId xmlns:a16="http://schemas.microsoft.com/office/drawing/2014/main" xmlns="" val="1598621565"/>
                    </a:ext>
                  </a:extLst>
                </a:gridCol>
                <a:gridCol w="3588468">
                  <a:extLst>
                    <a:ext uri="{9D8B030D-6E8A-4147-A177-3AD203B41FA5}">
                      <a16:colId xmlns:a16="http://schemas.microsoft.com/office/drawing/2014/main" xmlns="" val="640381585"/>
                    </a:ext>
                  </a:extLst>
                </a:gridCol>
              </a:tblGrid>
              <a:tr h="309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Удержано за </a:t>
                      </a:r>
                      <a:r>
                        <a:rPr lang="ru-RU" sz="14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г.тенге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Удержано за 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тенге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1473718913"/>
                  </a:ext>
                </a:extLst>
              </a:tr>
              <a:tr h="379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3 108 484,21</a:t>
                      </a:r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522980978"/>
                  </a:ext>
                </a:extLst>
              </a:tr>
              <a:tr h="370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2 122 802,28</a:t>
                      </a:r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997098009"/>
                  </a:ext>
                </a:extLst>
              </a:tr>
              <a:tr h="21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802 071,28</a:t>
                      </a:r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633763099"/>
                  </a:ext>
                </a:extLst>
              </a:tr>
              <a:tr h="21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125954,92</a:t>
                      </a: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309110924"/>
                  </a:ext>
                </a:extLst>
              </a:tr>
              <a:tr h="309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644100258"/>
                  </a:ext>
                </a:extLst>
              </a:tr>
              <a:tr h="309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Июнь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2958613491"/>
                  </a:ext>
                </a:extLst>
              </a:tr>
              <a:tr h="21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Июль 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669786906"/>
                  </a:ext>
                </a:extLst>
              </a:tr>
              <a:tr h="21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Август 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244409618"/>
                  </a:ext>
                </a:extLst>
              </a:tr>
              <a:tr h="379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4044838027"/>
                  </a:ext>
                </a:extLst>
              </a:tr>
              <a:tr h="309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Октябрь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261</a:t>
                      </a:r>
                      <a:r>
                        <a:rPr lang="ru-RU" sz="1400" baseline="0" dirty="0" smtClean="0"/>
                        <a:t> 869,5</a:t>
                      </a: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561266741"/>
                  </a:ext>
                </a:extLst>
              </a:tr>
              <a:tr h="309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78 560,88</a:t>
                      </a: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1447115402"/>
                  </a:ext>
                </a:extLst>
              </a:tr>
              <a:tr h="2539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2708602303"/>
                  </a:ext>
                </a:extLst>
              </a:tr>
              <a:tr h="21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466 385,38</a:t>
                      </a:r>
                      <a:endParaRPr lang="ru-RU" sz="1400" dirty="0"/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6 033 357,77</a:t>
                      </a:r>
                      <a:endParaRPr lang="ru-RU" dirty="0"/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4063789003"/>
                  </a:ext>
                </a:extLst>
              </a:tr>
              <a:tr h="217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Удельный вес 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0,08%</a:t>
                      </a:r>
                      <a:endParaRPr lang="ru-RU" sz="1400" dirty="0"/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0,9%</a:t>
                      </a:r>
                      <a:endParaRPr lang="ru-RU" dirty="0"/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" y="-2460"/>
            <a:ext cx="12193057" cy="4999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10154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ПОДДЕРЖКИ ПАЦИЕНТОВ И ВНУТРЕННЕГО АУДИТА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25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"/>
          <p:cNvSpPr txBox="1">
            <a:spLocks noGrp="1"/>
          </p:cNvSpPr>
          <p:nvPr>
            <p:ph type="title"/>
          </p:nvPr>
        </p:nvSpPr>
        <p:spPr>
          <a:xfrm>
            <a:off x="31248" y="579833"/>
            <a:ext cx="11862337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</a:t>
            </a: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количества СМП дефектов по </a:t>
            </a:r>
            <a:r>
              <a:rPr lang="ru-RU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кодам за 2023-2024гг</a:t>
            </a: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40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0145601"/>
              </p:ext>
            </p:extLst>
          </p:nvPr>
        </p:nvGraphicFramePr>
        <p:xfrm>
          <a:off x="423081" y="1035169"/>
          <a:ext cx="11286698" cy="525644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440065">
                  <a:extLst>
                    <a:ext uri="{9D8B030D-6E8A-4147-A177-3AD203B41FA5}">
                      <a16:colId xmlns:a16="http://schemas.microsoft.com/office/drawing/2014/main" xmlns="" val="3554467265"/>
                    </a:ext>
                  </a:extLst>
                </a:gridCol>
                <a:gridCol w="6114111">
                  <a:extLst>
                    <a:ext uri="{9D8B030D-6E8A-4147-A177-3AD203B41FA5}">
                      <a16:colId xmlns:a16="http://schemas.microsoft.com/office/drawing/2014/main" xmlns="" val="3822561291"/>
                    </a:ext>
                  </a:extLst>
                </a:gridCol>
                <a:gridCol w="1897614">
                  <a:extLst>
                    <a:ext uri="{9D8B030D-6E8A-4147-A177-3AD203B41FA5}">
                      <a16:colId xmlns:a16="http://schemas.microsoft.com/office/drawing/2014/main" xmlns="" val="520830078"/>
                    </a:ext>
                  </a:extLst>
                </a:gridCol>
                <a:gridCol w="1834908">
                  <a:extLst>
                    <a:ext uri="{9D8B030D-6E8A-4147-A177-3AD203B41FA5}">
                      <a16:colId xmlns:a16="http://schemas.microsoft.com/office/drawing/2014/main" xmlns="" val="1235112009"/>
                    </a:ext>
                  </a:extLst>
                </a:gridCol>
              </a:tblGrid>
              <a:tr h="76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нарушений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2023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2024 год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5765389"/>
                  </a:ext>
                </a:extLst>
              </a:tr>
              <a:tr h="70669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3.0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Необоснованное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завышение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объема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оказанной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медицинской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помощи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/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услуг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669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3.3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Завышение уровня весового коэффициента КЗГ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dirty="0" smtClean="0"/>
                        <a:t>40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29007207"/>
                  </a:ext>
                </a:extLst>
              </a:tr>
              <a:tr h="6165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Неподтвержденный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случай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оказания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медицинской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помощи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(</a:t>
                      </a:r>
                      <a:r>
                        <a:rPr lang="en-US" sz="20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услуги</a:t>
                      </a:r>
                      <a:r>
                        <a:rPr lang="en-US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9973349"/>
                  </a:ext>
                </a:extLst>
              </a:tr>
              <a:tr h="122903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ru-RU" sz="20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Необоснованное отклонение лечебно – диагностических мероприятий, оказания услуг от стандартов, правил в области здравоохранения/ клинических протоколов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13950287"/>
                  </a:ext>
                </a:extLst>
              </a:tr>
              <a:tr h="614518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/>
                        <a:t>6.4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Несоблюдение стандартов оказания медицинской</a:t>
                      </a:r>
                      <a:r>
                        <a:rPr lang="kk-KZ" sz="200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помощи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</a:t>
                      </a:r>
                      <a:endParaRPr lang="ru-RU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1451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11.0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ВТМУ и по перечню медицинских услуг, не включенные в договор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9580"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057" cy="4999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0"/>
            <a:ext cx="10409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ПОДДЕРЖКИ ПАЦИЕНТОВ И ВНУТРЕННЕГО АУДИТА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11486627" y="26431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26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602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1005508" y="1145982"/>
            <a:ext cx="101771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513076835"/>
              </p:ext>
            </p:extLst>
          </p:nvPr>
        </p:nvGraphicFramePr>
        <p:xfrm>
          <a:off x="207177" y="1128415"/>
          <a:ext cx="9008461" cy="5144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0" name="Picture 6" descr="AIKEY ICC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3" t="906" r="78868" b="880"/>
          <a:stretch/>
        </p:blipFill>
        <p:spPr bwMode="auto">
          <a:xfrm>
            <a:off x="613110" y="1174897"/>
            <a:ext cx="1301690" cy="11133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31" y="3864228"/>
            <a:ext cx="1241339" cy="111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88" t="27447" r="7287" b="26051"/>
          <a:stretch/>
        </p:blipFill>
        <p:spPr bwMode="auto">
          <a:xfrm>
            <a:off x="4871557" y="1406488"/>
            <a:ext cx="130492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709" y="2638802"/>
            <a:ext cx="1128782" cy="102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509" y="4014889"/>
            <a:ext cx="1222517" cy="1003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40023" y="5017586"/>
            <a:ext cx="1390650" cy="1287680"/>
          </a:xfrm>
          <a:prstGeom prst="rect">
            <a:avLst/>
          </a:prstGeom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15" y="5218930"/>
            <a:ext cx="572866" cy="51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7177" y="98724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ОБРАЩЕНИЙ ЗА 2024 ГОД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27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9696" y="633387"/>
            <a:ext cx="5819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 обоснованных жалоб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было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5777" y="6197708"/>
            <a:ext cx="7646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обращений были отработаны по принципу «здесь и сейчас». </a:t>
            </a:r>
          </a:p>
        </p:txBody>
      </p:sp>
      <p:sp>
        <p:nvSpPr>
          <p:cNvPr id="25" name="Овал 24"/>
          <p:cNvSpPr/>
          <p:nvPr/>
        </p:nvSpPr>
        <p:spPr>
          <a:xfrm>
            <a:off x="9790747" y="1480594"/>
            <a:ext cx="1796462" cy="505736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744"/>
              </a:spcBef>
              <a:spcAft>
                <a:spcPts val="1489"/>
              </a:spcAft>
            </a:pPr>
            <a:endParaRPr lang="ru-RU" sz="173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10035709" y="1444612"/>
            <a:ext cx="1306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135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080564" y="2612618"/>
            <a:ext cx="2796003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62 –</a:t>
            </a:r>
            <a:r>
              <a:rPr lang="ru-RU" sz="2800" b="1" dirty="0" smtClean="0">
                <a:solidFill>
                  <a:srgbClr val="133D7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133D71"/>
                </a:solidFill>
                <a:latin typeface="Times New Roman" pitchFamily="18" charset="0"/>
                <a:cs typeface="Times New Roman" pitchFamily="18" charset="0"/>
              </a:rPr>
              <a:t>обращений информационного характера</a:t>
            </a:r>
            <a:endParaRPr lang="ru-RU" sz="1600" dirty="0">
              <a:solidFill>
                <a:srgbClr val="133D7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050375" y="3628966"/>
            <a:ext cx="2897314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обращений по длительности ожидания приема и госпитализаций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58">
            <a:extLst>
              <a:ext uri="{FF2B5EF4-FFF2-40B4-BE49-F238E27FC236}">
                <a16:creationId xmlns:lc="http://schemas.openxmlformats.org/drawingml/2006/lockedCanvas" xmlns="" xmlns:a16="http://schemas.microsoft.com/office/drawing/2014/main" id="{16A01A43-13C1-4C74-87FA-16F1089A1473}"/>
              </a:ext>
            </a:extLst>
          </p:cNvPr>
          <p:cNvSpPr txBox="1"/>
          <p:nvPr/>
        </p:nvSpPr>
        <p:spPr>
          <a:xfrm>
            <a:off x="9419685" y="1985488"/>
            <a:ext cx="25731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Общее количество обращений за 2024 год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067121" y="4602605"/>
            <a:ext cx="2826371" cy="15081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35 –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разные (несоблюдение проф.этики, оснащенность орг.техникой, благоустройство территории)</a:t>
            </a:r>
            <a:endParaRPr lang="ru-RU" sz="2800" dirty="0">
              <a:solidFill>
                <a:srgbClr val="133D7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480307" y="3122204"/>
            <a:ext cx="269421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>
              <a:solidFill>
                <a:srgbClr val="133D7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авая фигурная скобка 36"/>
          <p:cNvSpPr/>
          <p:nvPr/>
        </p:nvSpPr>
        <p:spPr>
          <a:xfrm>
            <a:off x="11727712" y="2612618"/>
            <a:ext cx="200293" cy="3490470"/>
          </a:xfrm>
          <a:prstGeom prst="rightBrace">
            <a:avLst>
              <a:gd name="adj1" fmla="val 43085"/>
              <a:gd name="adj2" fmla="val 50000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78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7007" y="2486885"/>
            <a:ext cx="1041054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Организационные мероприятия, проведенные</a:t>
            </a:r>
          </a:p>
          <a:p>
            <a:pPr indent="360680" algn="ctr"/>
            <a:r>
              <a:rPr lang="ru-RU" sz="3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 2024 год</a:t>
            </a:r>
          </a:p>
          <a:p>
            <a:pPr indent="360680" algn="ctr"/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0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7922"/>
            <a:ext cx="3100648" cy="2542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079240" y="753744"/>
            <a:ext cx="3112760" cy="36104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поддержке Акимата г.Алматы на базе Центра организован мастер класс  с участием специалистов  из ФГБНУ НИИР им. В.А. Насоновой профессор Т.М. Решетняк и к.м.н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Л.В.Кондратьева по теме «СКВ и ССД: диагностика,</a:t>
            </a:r>
            <a:b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лечение», «Системные васкулиты и их особенности»</a:t>
            </a:r>
            <a:endParaRPr lang="ru-RU" sz="1800" i="1" dirty="0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5611" y="3572540"/>
            <a:ext cx="3119972" cy="2828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179835" y="764771"/>
            <a:ext cx="2810476" cy="2501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3167152" y="753744"/>
            <a:ext cx="2857064" cy="256863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кафедрой «ревматологии» КазНМУ им.А.Д.Асфендиярова и ОО «Независимое общество ревматологов» была организована ежегодная </a:t>
            </a:r>
            <a:r>
              <a:rPr lang="ru-RU" sz="1400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ru-RU" sz="1400" i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ЗИМНЯЯ ШКОЛА РЕВМАТОЛОГОВ  КАЗАХСТАНА </a:t>
            </a:r>
            <a:r>
              <a:rPr lang="ru-RU" sz="1400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«МУЛЬТИДИСЦИПЛИНАРНЫЙ ПЕРСОНАЛИЗИРОВАННЫЙ МЕНЕДЖМЕНТ ПАЦИЕНТОВ С РЕВМАТИЧЕСКИМИ ЗАБОЛЕВАНИЯМИ»</a:t>
            </a:r>
            <a:endParaRPr lang="ru-RU" sz="1400" i="1" dirty="0"/>
          </a:p>
        </p:txBody>
      </p:sp>
      <p:sp>
        <p:nvSpPr>
          <p:cNvPr id="14" name="Заголовок 4"/>
          <p:cNvSpPr txBox="1">
            <a:spLocks/>
          </p:cNvSpPr>
          <p:nvPr/>
        </p:nvSpPr>
        <p:spPr>
          <a:xfrm>
            <a:off x="6220435" y="3320734"/>
            <a:ext cx="2769875" cy="33931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kk-KZ" sz="15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ежегодная </a:t>
            </a:r>
            <a:r>
              <a:rPr lang="ru-RU" sz="15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 ЛЕТНЯЯ ШКОЛА РЕВМАТОЛОГОВ КАЗАХСТАНА с международным участием на тему: «СОВРЕМЕННЫЕ ТЕНДЕНЦИИ В ТАКТИКЕ ВЕДЕНИЯ И ЛЕЧЕНИЯ ИММУНОВОСПОЛИТЕЛЬНЫХ РЕВМАТИЧЕСКИХ ЗАБОЛЕВАНИЙ» приуроченный к 135-летию профессора С.Д.Асфендиярова</a:t>
            </a:r>
            <a:endParaRPr lang="ru-RU" sz="1500" i="1" dirty="0">
              <a:solidFill>
                <a:srgbClr val="000000"/>
              </a:solidFill>
            </a:endParaRPr>
          </a:p>
        </p:txBody>
      </p:sp>
      <p:sp>
        <p:nvSpPr>
          <p:cNvPr id="17" name="AutoShape 4" descr="blob:https://web.whatsapp.com/3245f5a6-43a7-43eb-a25d-128055fb3e74"/>
          <p:cNvSpPr>
            <a:spLocks noChangeAspect="1" noChangeArrowheads="1"/>
          </p:cNvSpPr>
          <p:nvPr/>
        </p:nvSpPr>
        <p:spPr bwMode="auto">
          <a:xfrm>
            <a:off x="155574" y="-144463"/>
            <a:ext cx="1972483" cy="19724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Заголовок 4"/>
          <p:cNvSpPr txBox="1">
            <a:spLocks/>
          </p:cNvSpPr>
          <p:nvPr/>
        </p:nvSpPr>
        <p:spPr>
          <a:xfrm>
            <a:off x="0" y="3338367"/>
            <a:ext cx="2989108" cy="337554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 онлайн семинар «Дискуссионный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</a:t>
            </a: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EULAR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2024».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конгресса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 собрали экспертов из разных стран для обсуждения ключевых моментов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конгресса,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касающихся </a:t>
            </a:r>
            <a:r>
              <a:rPr lang="ru-RU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Системной красной волчанки. </a:t>
            </a:r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371"/>
          <a:stretch/>
        </p:blipFill>
        <p:spPr>
          <a:xfrm>
            <a:off x="9063394" y="4364182"/>
            <a:ext cx="3113981" cy="2349731"/>
          </a:xfrm>
          <a:prstGeom prst="rect">
            <a:avLst/>
          </a:prstGeom>
        </p:spPr>
      </p:pic>
      <p:sp>
        <p:nvSpPr>
          <p:cNvPr id="13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7433" y="97999"/>
            <a:ext cx="1029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НАУЧНО-ПРАКТИЧЕСКИХ КОНФЕРЕНЦИИ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29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990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0;p17"/>
          <p:cNvGrpSpPr/>
          <p:nvPr/>
        </p:nvGrpSpPr>
        <p:grpSpPr>
          <a:xfrm>
            <a:off x="327546" y="1480572"/>
            <a:ext cx="11297612" cy="4691021"/>
            <a:chOff x="0" y="1467509"/>
            <a:chExt cx="6115304" cy="4691021"/>
          </a:xfrm>
        </p:grpSpPr>
        <p:sp>
          <p:nvSpPr>
            <p:cNvPr id="171" name="Google Shape;171;p17"/>
            <p:cNvSpPr/>
            <p:nvPr/>
          </p:nvSpPr>
          <p:spPr>
            <a:xfrm>
              <a:off x="95861" y="1515954"/>
              <a:ext cx="864505" cy="4476883"/>
            </a:xfrm>
            <a:prstGeom prst="homePlate">
              <a:avLst>
                <a:gd name="adj" fmla="val 19505"/>
              </a:avLst>
            </a:prstGeom>
            <a:gradFill>
              <a:gsLst>
                <a:gs pos="0">
                  <a:srgbClr val="B3BBC0"/>
                </a:gs>
                <a:gs pos="50000">
                  <a:srgbClr val="CFD4D7"/>
                </a:gs>
                <a:gs pos="100000">
                  <a:srgbClr val="E7E9EA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7"/>
            <p:cNvSpPr txBox="1"/>
            <p:nvPr/>
          </p:nvSpPr>
          <p:spPr>
            <a:xfrm rot="16200000">
              <a:off x="-1583683" y="3051192"/>
              <a:ext cx="4476883" cy="13095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" name="Google Shape;173;p17"/>
            <p:cNvGrpSpPr/>
            <p:nvPr/>
          </p:nvGrpSpPr>
          <p:grpSpPr>
            <a:xfrm>
              <a:off x="1145013" y="4486966"/>
              <a:ext cx="4970291" cy="1671564"/>
              <a:chOff x="5941162" y="4148469"/>
              <a:chExt cx="5916492" cy="1389896"/>
            </a:xfrm>
          </p:grpSpPr>
          <p:sp>
            <p:nvSpPr>
              <p:cNvPr id="178" name="Google Shape;178;p17"/>
              <p:cNvSpPr/>
              <p:nvPr/>
            </p:nvSpPr>
            <p:spPr>
              <a:xfrm>
                <a:off x="5941162" y="4148469"/>
                <a:ext cx="5916492" cy="624144"/>
              </a:xfrm>
              <a:prstGeom prst="rect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spcFirstLastPara="1" wrap="square" lIns="288000" tIns="60950" rIns="144000" bIns="60950" anchor="ctr" anchorCtr="0">
                <a:noAutofit/>
              </a:bodyPr>
              <a:lstStyle/>
              <a:p>
                <a:pPr lvl="0" algn="ctr"/>
                <a:r>
                  <a:rPr lang="ru-RU" sz="2400" dirty="0" smtClean="0">
                    <a:solidFill>
                      <a:schemeClr val="tx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Международная конференция «Пациент в центре внимания: стимулы на пути к качеству и безопасности» </a:t>
                </a:r>
                <a:r>
                  <a:rPr lang="kk-KZ" sz="2400" dirty="0" smtClean="0">
                    <a:solidFill>
                      <a:schemeClr val="tx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г.Астана</a:t>
                </a:r>
                <a:r>
                  <a:rPr lang="ru-RU" sz="2400" dirty="0" smtClean="0">
                    <a:solidFill>
                      <a:schemeClr val="tx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ru-RU" sz="2400" dirty="0">
                  <a:solidFill>
                    <a:schemeClr val="tx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1" name="Google Shape;181;p17"/>
              <p:cNvSpPr/>
              <p:nvPr/>
            </p:nvSpPr>
            <p:spPr>
              <a:xfrm>
                <a:off x="5950000" y="4945936"/>
                <a:ext cx="5898816" cy="592429"/>
              </a:xfrm>
              <a:prstGeom prst="rect">
                <a:avLst/>
              </a:prstGeom>
              <a:solidFill>
                <a:srgbClr val="DDEAF6"/>
              </a:solidFill>
              <a:ln>
                <a:noFill/>
              </a:ln>
            </p:spPr>
            <p:txBody>
              <a:bodyPr spcFirstLastPara="1" wrap="square" lIns="288000" tIns="60950" rIns="144000" bIns="60950" anchor="ctr" anchorCtr="0">
                <a:noAutofit/>
              </a:bodyPr>
              <a:lstStyle/>
              <a:p>
                <a:pPr lvl="0" algn="ctr"/>
                <a:r>
                  <a:rPr lang="kk-KZ" sz="2400" dirty="0" smtClean="0">
                    <a:solidFill>
                      <a:schemeClr val="tx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Участие в Национальном форуме лабораторной медицины г.Астана.</a:t>
                </a:r>
                <a:endParaRPr lang="ru-RU" sz="2400" dirty="0">
                  <a:solidFill>
                    <a:schemeClr val="tx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3" name="Google Shape;183;p17"/>
            <p:cNvSpPr/>
            <p:nvPr/>
          </p:nvSpPr>
          <p:spPr>
            <a:xfrm rot="16200000">
              <a:off x="-1652076" y="3265944"/>
              <a:ext cx="4603532" cy="10941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/>
              <a:r>
                <a:rPr lang="ru-RU" sz="2400" b="1" dirty="0" smtClean="0">
                  <a:ln w="0"/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Участие сотрудников Центра в научно-практических конференциях, форумах</a:t>
              </a:r>
              <a:endParaRPr lang="ru-RU" sz="2400" b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Google Shape;178;p17"/>
          <p:cNvSpPr/>
          <p:nvPr/>
        </p:nvSpPr>
        <p:spPr>
          <a:xfrm>
            <a:off x="2429163" y="2555898"/>
            <a:ext cx="9182278" cy="741492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 lvl="0" algn="ctr"/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конференция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APLAR – 2024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7-м Конгрессе ревматологов Казахстана. г. Алматы.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178;p17"/>
          <p:cNvSpPr/>
          <p:nvPr/>
        </p:nvSpPr>
        <p:spPr>
          <a:xfrm>
            <a:off x="2429163" y="3493825"/>
            <a:ext cx="9182278" cy="809769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 lvl="0" algn="ctr"/>
            <a:r>
              <a:rPr lang="en-US" sz="24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kk-KZ" sz="24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международный конгрес ревматологов «Безграничная ревматология»</a:t>
            </a:r>
            <a:r>
              <a:rPr lang="ru-RU" sz="24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Кыргызстан, Иссык-Куль</a:t>
            </a:r>
            <a:r>
              <a:rPr lang="en-US" sz="24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Google Shape;178;p17"/>
          <p:cNvSpPr/>
          <p:nvPr/>
        </p:nvSpPr>
        <p:spPr>
          <a:xfrm>
            <a:off x="2431577" y="1529017"/>
            <a:ext cx="9182278" cy="840363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 algn="ctr"/>
            <a:r>
              <a:rPr lang="ru-RU" sz="2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«</a:t>
            </a:r>
            <a:r>
              <a:rPr lang="en-US" sz="2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Advances in the management of </a:t>
            </a:r>
            <a:r>
              <a:rPr lang="en-US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</a:t>
            </a:r>
            <a:r>
              <a:rPr lang="ru-RU" sz="2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Грузия, </a:t>
            </a:r>
            <a:r>
              <a:rPr lang="ru-RU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г.Тбилиси</a:t>
            </a:r>
            <a:r>
              <a:rPr lang="ru-RU" sz="24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6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07433" y="9799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30</a:t>
            </a:r>
            <a:endParaRPr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" y="900752"/>
            <a:ext cx="5704764" cy="24838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 в месяц проводится образовательная школа для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женщин с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ревматическими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заболеваниями. Данное мероприятие  проводится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высокоспециализированными врачами клиники. За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охвачено - </a:t>
            </a: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женщин.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73255" y="968991"/>
            <a:ext cx="6118746" cy="24020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Центра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пациентов с  ревматическими заболеваниями ежемесячно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школу артрита в гибридном формате (онлайн и </a:t>
            </a:r>
            <a:r>
              <a:rPr lang="ru-RU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офлайн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Обучают правильному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приему лекарственных препаратов,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питанию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доступной форме  предоставляется информация о ревматических заболеваниях нашим пациентам. За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 проведено 12 занятий и 2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 посетили школу. </a:t>
            </a:r>
            <a:endParaRPr 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G:\USER_20\Мои документы\Загрузки\WhatsApp Image 2024-01-22 at 5.56.13 P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6529"/>
            <a:ext cx="3766783" cy="1869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USER_20\Мои документы\Загрузки\WhatsApp Image 2024-01-24 at 3.37.51 P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36" y="5036024"/>
            <a:ext cx="1869744" cy="1821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USER_20\Мои документы\Загрузки\WhatsApp Image 2024-01-24 at 3.37.52 PM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979" y="3398293"/>
            <a:ext cx="2311021" cy="34597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USER_20\Мои документы\Загрузки\WhatsApp Image 2024-01-24 at 3.37.53 PM 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35" y="3439236"/>
            <a:ext cx="1910688" cy="1576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:\USER_20\Мои документы\Загрузки\WhatsApp Image 2024-01-24 at 3.30.18 PM (1)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028" b="16754"/>
          <a:stretch/>
        </p:blipFill>
        <p:spPr bwMode="auto">
          <a:xfrm>
            <a:off x="3766253" y="5230471"/>
            <a:ext cx="1897583" cy="16275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G:\USER_20\Мои документы\Загрузки\WhatsApp Image 2024-01-24 at 3.30.18 PM (2).jpe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629" b="23862"/>
          <a:stretch/>
        </p:blipFill>
        <p:spPr bwMode="auto">
          <a:xfrm>
            <a:off x="0" y="5254388"/>
            <a:ext cx="1910687" cy="1603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:\USER_20\Мои документы\Загрузки\WhatsApp Image 2024-01-24 at 3.30.18 PM (3)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007" b="28713"/>
          <a:stretch/>
        </p:blipFill>
        <p:spPr bwMode="auto">
          <a:xfrm>
            <a:off x="6291619" y="5022376"/>
            <a:ext cx="1719617" cy="18356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G:\USER_20\Мои документы\Загрузки\WhatsApp Image 2024-01-24 at 3.30.18 PM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82" y="3464014"/>
            <a:ext cx="1897055" cy="1858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G:\USER_20\Мои документы\Загрузки\WhatsApp Image 2024-01-24 at 3.44.26 PM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138" y="3439236"/>
            <a:ext cx="1777041" cy="1578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G:\USER_20\Мои документы\Загрузки\WhatsApp Image 2024-01-24 at 3.37.53 PM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39" y="5308979"/>
            <a:ext cx="1951630" cy="1549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07433" y="9799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БЕРЕМЕННЫХ И ШКОЛА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АРТРИТА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31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63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Lupus Kazakhst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Lupus Kazakhsta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Lupus Kazakhsta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90579" y="1082880"/>
            <a:ext cx="63895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700" b="1" dirty="0" smtClean="0">
                <a:latin typeface="Times New Roman" pitchFamily="18" charset="0"/>
                <a:cs typeface="Times New Roman" pitchFamily="18" charset="0"/>
              </a:rPr>
              <a:t>С 2024 года ГРЦ и Ассоциация пациентов с аутоиммунными заболеваниями 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Lupus Kazakhstan </a:t>
            </a:r>
            <a:r>
              <a:rPr lang="kk-KZ" sz="1700" b="1" dirty="0" smtClean="0">
                <a:latin typeface="Times New Roman" pitchFamily="18" charset="0"/>
                <a:cs typeface="Times New Roman" pitchFamily="18" charset="0"/>
              </a:rPr>
              <a:t>стартовал совместный проект для информирования населения  об аутоиммунных заболеваниях. В рамках сотрудничества организована встреча </a:t>
            </a: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пациентами с аутоиммунными </a:t>
            </a:r>
            <a:r>
              <a:rPr lang="kk-KZ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организованная </a:t>
            </a: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организацией «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Lupus Kazakhstan</a:t>
            </a:r>
            <a:r>
              <a:rPr lang="kk-KZ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приуроченная к Международному дню борьбы с Системной красной волчанкой. На встрече участники имели возможность узнать о деятельности центра в данном направлении, </a:t>
            </a:r>
            <a:endParaRPr lang="kk-KZ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заслушали </a:t>
            </a: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выступления ведущих специалистов центра врача-ревматолога Тримовой Г.Ш. И заведующей </a:t>
            </a:r>
            <a:r>
              <a:rPr lang="kk-KZ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клинико-диагностической лаборатории </a:t>
            </a:r>
            <a:r>
              <a:rPr lang="kk-K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Идрисовой Г.М.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G:\USER_20\Мои документы\Загрузки\WhatsApp Image 2024-01-24 at 10.54.37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540" y="5611092"/>
            <a:ext cx="2230078" cy="11045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G:\USER_20\Мои документы\Загрузки\WhatsApp Image 2024-01-24 at 10.58.46 A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350" y="4518837"/>
            <a:ext cx="1633432" cy="2196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:\USER_20\Мои документы\Загрузки\WhatsApp Image 2024-01-24 at 10.58.49 AM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58" t="31791" r="24552" b="9738"/>
          <a:stretch/>
        </p:blipFill>
        <p:spPr bwMode="auto">
          <a:xfrm>
            <a:off x="10670932" y="4529470"/>
            <a:ext cx="1464555" cy="2151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G:\USER_20\Мои документы\Загрузки\WhatsApp Image 2024-01-24 at 10.54.34 AM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0" y="4529470"/>
            <a:ext cx="2736551" cy="21861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:\USER_20\Мои документы\Загрузки\WhatsApp Image 2024-01-24 at 10.54.35 AM 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383" y="4540102"/>
            <a:ext cx="1909518" cy="2140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G:\USER_20\Мои документы\Загрузки\WhatsApp Image 2024-01-24 at 10.54.35 AM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79" y="4550735"/>
            <a:ext cx="2210640" cy="10290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G:\USER_20\Мои документы\Загрузки\WhatsApp Image 2024-01-24 at 10.54.37 AM (1)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665" y="4540102"/>
            <a:ext cx="1394503" cy="2143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274553" y="6329410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3251282" y="6358967"/>
            <a:ext cx="932156" cy="184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4863808" y="5225070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7269032" y="6327113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9317898" y="6333192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10730753" y="6329832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527"/>
          <a:stretch/>
        </p:blipFill>
        <p:spPr>
          <a:xfrm>
            <a:off x="6564943" y="1243339"/>
            <a:ext cx="5570543" cy="2754217"/>
          </a:xfrm>
          <a:prstGeom prst="rect">
            <a:avLst/>
          </a:prstGeom>
        </p:spPr>
      </p:pic>
      <p:sp>
        <p:nvSpPr>
          <p:cNvPr id="23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3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54" y="18806"/>
            <a:ext cx="12193057" cy="66167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27591" y="97999"/>
            <a:ext cx="10611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БЛАГОТВОРИТЕЛЬНЫМ ФОНДОМ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LUPUS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KAZAKHSTAN </a:t>
            </a:r>
          </a:p>
        </p:txBody>
      </p:sp>
      <p:sp>
        <p:nvSpPr>
          <p:cNvPr id="36" name="object 10"/>
          <p:cNvSpPr txBox="1"/>
          <p:nvPr/>
        </p:nvSpPr>
        <p:spPr>
          <a:xfrm>
            <a:off x="11467456" y="1603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32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62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10633" y="910706"/>
            <a:ext cx="114007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Центре были проведены акций «День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дверей» приуроченные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Дню Республики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Казахстан, ко Дню независимости Республики Казахстан,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и ко Дню памяти жертв политических репрессий.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утра до 17.00 часов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врачей-ревматологов проконсультировали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35, 12, 18, 20 больных соответственно. Некоторые пациенты уже давно знакомы с нашим Центром, 15 человек впервые оказались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консультации у наших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ревматологов, также им была проведена денситометрия и рентген диагностика суставов</a:t>
            </a:r>
            <a:r>
              <a:rPr lang="ru-RU" sz="1600" dirty="0" smtClean="0"/>
              <a:t>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Подводя итоги,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отметить, что по прежнему самыми распространенными ревматоидными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 среди населения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остаются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Остеоартроз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Ревматоидный артрит. Около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обратившихся сегодня за консультацией больных страдают именно этими недугами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G:\USER_20\Мои документы\Загрузки\WhatsApp Image 2024-01-24 at 3.47.36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63" y="3259973"/>
            <a:ext cx="3292855" cy="32849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075" name="Picture 3" descr="G:\USER_20\Мои документы\Загрузки\WhatsApp Image 2024-01-24 at 3.47.36 P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131" y="3140231"/>
            <a:ext cx="3500513" cy="32849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1" name="Объект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753" y="3037113"/>
            <a:ext cx="3210048" cy="32766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7433" y="9799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33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68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-404457" y="3133669"/>
            <a:ext cx="5086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День Независимости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Республики Казахстан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22015" y="6362436"/>
            <a:ext cx="3651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Празднование День медсестер –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12 мая 2024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81057"/>
            <a:ext cx="4110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Общегородской субботник – 2024год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3046" y="3109498"/>
            <a:ext cx="2863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Праздник ко Дню защиты детей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1660" y="6330585"/>
            <a:ext cx="4329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Радио Шалкар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«Буын ауруы несімен қауіпті?»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8915" y="587053"/>
            <a:ext cx="3461777" cy="25500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23" y="3588508"/>
            <a:ext cx="3757353" cy="27784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54" y="3604999"/>
            <a:ext cx="2945534" cy="27784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1" y="3604999"/>
            <a:ext cx="3320059" cy="28663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7" y="587054"/>
            <a:ext cx="2836930" cy="25412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23" y="587054"/>
            <a:ext cx="3757353" cy="250923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487736" y="3128261"/>
            <a:ext cx="2488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Празднование «Алтын күз»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7433" y="9799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И ТВОРЧЕСКИЕ МЕРОПРИЯТИЯ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34</a:t>
            </a:r>
            <a:endParaRPr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17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17"/>
          <p:cNvGrpSpPr/>
          <p:nvPr/>
        </p:nvGrpSpPr>
        <p:grpSpPr>
          <a:xfrm>
            <a:off x="207429" y="880766"/>
            <a:ext cx="1316446" cy="5288475"/>
            <a:chOff x="95851" y="2145139"/>
            <a:chExt cx="676105" cy="3216836"/>
          </a:xfrm>
        </p:grpSpPr>
        <p:sp>
          <p:nvSpPr>
            <p:cNvPr id="192" name="Google Shape;192;p17"/>
            <p:cNvSpPr/>
            <p:nvPr/>
          </p:nvSpPr>
          <p:spPr>
            <a:xfrm>
              <a:off x="95860" y="2145139"/>
              <a:ext cx="601873" cy="3127619"/>
            </a:xfrm>
            <a:prstGeom prst="homePlate">
              <a:avLst>
                <a:gd name="adj" fmla="val 30350"/>
              </a:avLst>
            </a:prstGeom>
            <a:solidFill>
              <a:srgbClr val="002060">
                <a:alpha val="8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Google Shape;193;p17"/>
            <p:cNvSpPr txBox="1"/>
            <p:nvPr/>
          </p:nvSpPr>
          <p:spPr>
            <a:xfrm rot="16200000">
              <a:off x="-1136764" y="3453254"/>
              <a:ext cx="3141336" cy="676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 rot="-5400000">
              <a:off x="-1188999" y="3533037"/>
              <a:ext cx="3174716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ПОСТАВЛЕННЫЕ ЗАДАЧИ </a:t>
              </a:r>
              <a:endParaRPr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Google Shape;190;p17"/>
          <p:cNvSpPr/>
          <p:nvPr/>
        </p:nvSpPr>
        <p:spPr>
          <a:xfrm>
            <a:off x="1899175" y="777673"/>
            <a:ext cx="700957" cy="101922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1</a:t>
            </a:r>
            <a:endParaRPr dirty="0"/>
          </a:p>
        </p:txBody>
      </p:sp>
      <p:sp>
        <p:nvSpPr>
          <p:cNvPr id="31" name="Google Shape;187;p17"/>
          <p:cNvSpPr/>
          <p:nvPr/>
        </p:nvSpPr>
        <p:spPr>
          <a:xfrm>
            <a:off x="2610075" y="782386"/>
            <a:ext cx="8862258" cy="102515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Недостаточное, ограниченное финансирование НАО ФСМС г.Алматы Центра, которое приводит к длительному ожиданию госпитализации пациентов.  Длительность ожидания на портале «Бюро госпитализации» превышает 90 дней.</a:t>
            </a:r>
            <a:endParaRPr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Google Shape;187;p17"/>
          <p:cNvSpPr/>
          <p:nvPr/>
        </p:nvSpPr>
        <p:spPr>
          <a:xfrm>
            <a:off x="2603773" y="1831085"/>
            <a:ext cx="8877027" cy="82488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Тарифы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(КЗГ)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ревматологии остаются низкими, что не покрывает затраты и приводит к недостаточному обеспечению пациентов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генно-инженерными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биологическими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препаратами на уровне стационара.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Google Shape;190;p17"/>
          <p:cNvSpPr/>
          <p:nvPr/>
        </p:nvSpPr>
        <p:spPr>
          <a:xfrm>
            <a:off x="1899175" y="1824778"/>
            <a:ext cx="700957" cy="824895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2</a:t>
            </a:r>
            <a:endParaRPr dirty="0"/>
          </a:p>
        </p:txBody>
      </p:sp>
      <p:sp>
        <p:nvSpPr>
          <p:cNvPr id="24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4" y="18806"/>
            <a:ext cx="12193057" cy="49991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07433" y="9799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ВОПРОСЫ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35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41" name="Google Shape;187;p17"/>
          <p:cNvSpPr/>
          <p:nvPr/>
        </p:nvSpPr>
        <p:spPr>
          <a:xfrm>
            <a:off x="2600577" y="3381187"/>
            <a:ext cx="8897207" cy="1594851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Необходимо заново пересмотреть протокол диагностики и лечения по МКБ коду"М 35.8- другие уточненные системные заболевания соединительной ткани", так как в 2021 году данный код заболевания передан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инфекцитнистам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 как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Коронавирусная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инфекция у детей. Раньше, ревматологи ставили данный код для расшифровки диагноза синдрома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Шарпа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или смешанного заболевания соединительной ткани.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Google Shape;190;p17"/>
          <p:cNvSpPr/>
          <p:nvPr/>
        </p:nvSpPr>
        <p:spPr>
          <a:xfrm>
            <a:off x="1900309" y="3381185"/>
            <a:ext cx="700957" cy="1616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4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35" name="Google Shape;190;p17"/>
          <p:cNvSpPr/>
          <p:nvPr/>
        </p:nvSpPr>
        <p:spPr>
          <a:xfrm>
            <a:off x="1906254" y="5003601"/>
            <a:ext cx="700957" cy="63091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5</a:t>
            </a:r>
            <a:endParaRPr dirty="0"/>
          </a:p>
        </p:txBody>
      </p:sp>
      <p:sp>
        <p:nvSpPr>
          <p:cNvPr id="43" name="Google Shape;187;p17"/>
          <p:cNvSpPr/>
          <p:nvPr/>
        </p:nvSpPr>
        <p:spPr>
          <a:xfrm>
            <a:off x="2606524" y="4986669"/>
            <a:ext cx="8887272" cy="641545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Необходимо рассмотреть и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утдвердить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тариф по КДУ для введения (инъекция и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инфузия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) ГИБП пациентам в амбулаторных условиях.</a:t>
            </a:r>
            <a:endParaRPr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Google Shape;187;p17"/>
          <p:cNvSpPr/>
          <p:nvPr/>
        </p:nvSpPr>
        <p:spPr>
          <a:xfrm>
            <a:off x="2592353" y="2666133"/>
            <a:ext cx="8897207" cy="704388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Реабилитация РЗ не входит в тарифы на медицинские услуги в рамках ГОБМП и ОСМС, оплата которых осуществляется по КЗГ. 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Google Shape;190;p17"/>
          <p:cNvSpPr/>
          <p:nvPr/>
        </p:nvSpPr>
        <p:spPr>
          <a:xfrm>
            <a:off x="1892085" y="2676760"/>
            <a:ext cx="700957" cy="69376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3</a:t>
            </a:r>
            <a:endParaRPr dirty="0"/>
          </a:p>
        </p:txBody>
      </p:sp>
      <p:sp>
        <p:nvSpPr>
          <p:cNvPr id="44" name="Google Shape;190;p17"/>
          <p:cNvSpPr/>
          <p:nvPr/>
        </p:nvSpPr>
        <p:spPr>
          <a:xfrm>
            <a:off x="1904689" y="5640586"/>
            <a:ext cx="700957" cy="46273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6</a:t>
            </a:r>
            <a:endParaRPr dirty="0"/>
          </a:p>
        </p:txBody>
      </p:sp>
      <p:sp>
        <p:nvSpPr>
          <p:cNvPr id="45" name="Google Shape;187;p17"/>
          <p:cNvSpPr/>
          <p:nvPr/>
        </p:nvSpPr>
        <p:spPr>
          <a:xfrm>
            <a:off x="2609288" y="5634667"/>
            <a:ext cx="8890809" cy="4686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Требуется замена лифта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Google Shape;190;p17"/>
          <p:cNvSpPr/>
          <p:nvPr/>
        </p:nvSpPr>
        <p:spPr>
          <a:xfrm>
            <a:off x="1897594" y="6116308"/>
            <a:ext cx="700957" cy="46273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7</a:t>
            </a:r>
            <a:endParaRPr dirty="0"/>
          </a:p>
        </p:txBody>
      </p:sp>
      <p:sp>
        <p:nvSpPr>
          <p:cNvPr id="47" name="Google Shape;187;p17"/>
          <p:cNvSpPr/>
          <p:nvPr/>
        </p:nvSpPr>
        <p:spPr>
          <a:xfrm>
            <a:off x="2602193" y="6121022"/>
            <a:ext cx="8887272" cy="4686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Требуется реконструкция вентиляционной системы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44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7"/>
          <p:cNvGrpSpPr/>
          <p:nvPr/>
        </p:nvGrpSpPr>
        <p:grpSpPr>
          <a:xfrm>
            <a:off x="392552" y="704685"/>
            <a:ext cx="10931123" cy="5368014"/>
            <a:chOff x="7143488" y="1595290"/>
            <a:chExt cx="5614043" cy="3551317"/>
          </a:xfrm>
        </p:grpSpPr>
        <p:sp>
          <p:nvSpPr>
            <p:cNvPr id="185" name="Google Shape;185;p17"/>
            <p:cNvSpPr/>
            <p:nvPr/>
          </p:nvSpPr>
          <p:spPr>
            <a:xfrm>
              <a:off x="8163209" y="2275043"/>
              <a:ext cx="4594322" cy="900995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8170326" y="1598727"/>
              <a:ext cx="4584285" cy="641765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endParaRPr lang="ru-RU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342900" lvl="0" indent="-342900">
                <a:lnSpc>
                  <a:spcPct val="90000"/>
                </a:lnSpc>
                <a:buFontTx/>
                <a:buChar char="-"/>
              </a:pPr>
              <a:endParaRPr sz="2000" dirty="0"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7819592" y="2275039"/>
              <a:ext cx="360000" cy="900998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2</a:t>
              </a:r>
              <a:endParaRPr sz="2400" b="1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7813025" y="1595290"/>
              <a:ext cx="360000" cy="652237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1</a:t>
              </a:r>
              <a:endParaRPr sz="2400" b="1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grpSp>
          <p:nvGrpSpPr>
            <p:cNvPr id="191" name="Google Shape;191;p17"/>
            <p:cNvGrpSpPr/>
            <p:nvPr/>
          </p:nvGrpSpPr>
          <p:grpSpPr>
            <a:xfrm>
              <a:off x="7143488" y="1647910"/>
              <a:ext cx="676105" cy="3498697"/>
              <a:chOff x="95851" y="2145139"/>
              <a:chExt cx="676105" cy="3216836"/>
            </a:xfrm>
          </p:grpSpPr>
          <p:sp>
            <p:nvSpPr>
              <p:cNvPr id="192" name="Google Shape;192;p17"/>
              <p:cNvSpPr/>
              <p:nvPr/>
            </p:nvSpPr>
            <p:spPr>
              <a:xfrm>
                <a:off x="95860" y="2145139"/>
                <a:ext cx="601873" cy="3127619"/>
              </a:xfrm>
              <a:prstGeom prst="homePlate">
                <a:avLst>
                  <a:gd name="adj" fmla="val 30350"/>
                </a:avLst>
              </a:prstGeom>
              <a:solidFill>
                <a:srgbClr val="002060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3" name="Google Shape;193;p17"/>
              <p:cNvSpPr txBox="1"/>
              <p:nvPr/>
            </p:nvSpPr>
            <p:spPr>
              <a:xfrm rot="16200000">
                <a:off x="-1136764" y="3453254"/>
                <a:ext cx="3141336" cy="6761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 rot="-5400000">
                <a:off x="-1188999" y="3533037"/>
                <a:ext cx="317471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0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  <a:sym typeface="Arial"/>
                  </a:rPr>
                  <a:t>ПОСТАВЛЕННЫЕ ЗАДАЧИ </a:t>
                </a:r>
                <a:endParaRPr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30" name="Google Shape;190;p17"/>
          <p:cNvSpPr/>
          <p:nvPr/>
        </p:nvSpPr>
        <p:spPr>
          <a:xfrm>
            <a:off x="1703497" y="4136065"/>
            <a:ext cx="700957" cy="87187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5</a:t>
            </a:r>
            <a:endParaRPr dirty="0"/>
          </a:p>
        </p:txBody>
      </p:sp>
      <p:sp>
        <p:nvSpPr>
          <p:cNvPr id="31" name="Google Shape;187;p17"/>
          <p:cNvSpPr/>
          <p:nvPr/>
        </p:nvSpPr>
        <p:spPr>
          <a:xfrm>
            <a:off x="2402958" y="4125433"/>
            <a:ext cx="8919968" cy="903767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Повышение профессионального уровня сотрудников Центра с привлечением зарубежных специалистов, согласно разработанного плана обучения.</a:t>
            </a:r>
          </a:p>
          <a:p>
            <a:pPr lvl="0">
              <a:lnSpc>
                <a:spcPct val="90000"/>
              </a:lnSpc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Google Shape;187;p17"/>
          <p:cNvSpPr/>
          <p:nvPr/>
        </p:nvSpPr>
        <p:spPr>
          <a:xfrm>
            <a:off x="2407798" y="5061098"/>
            <a:ext cx="8897207" cy="507952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Организация тренингов,  воркшопы, коучингов, для развития коммуникативных навыков сотрудников</a:t>
            </a:r>
          </a:p>
        </p:txBody>
      </p:sp>
      <p:sp>
        <p:nvSpPr>
          <p:cNvPr id="33" name="Google Shape;187;p17"/>
          <p:cNvSpPr/>
          <p:nvPr/>
        </p:nvSpPr>
        <p:spPr>
          <a:xfrm>
            <a:off x="2402543" y="5624622"/>
            <a:ext cx="8897207" cy="7017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Развивать хозрасчетные услуги, для создания дополнительных источников финансирования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Google Shape;190;p17"/>
          <p:cNvSpPr/>
          <p:nvPr/>
        </p:nvSpPr>
        <p:spPr>
          <a:xfrm>
            <a:off x="1706840" y="5061098"/>
            <a:ext cx="700957" cy="508614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6</a:t>
            </a:r>
            <a:endParaRPr dirty="0"/>
          </a:p>
        </p:txBody>
      </p:sp>
      <p:sp>
        <p:nvSpPr>
          <p:cNvPr id="35" name="Google Shape;190;p17"/>
          <p:cNvSpPr/>
          <p:nvPr/>
        </p:nvSpPr>
        <p:spPr>
          <a:xfrm>
            <a:off x="1703660" y="5624624"/>
            <a:ext cx="700957" cy="691116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7</a:t>
            </a:r>
            <a:endParaRPr dirty="0"/>
          </a:p>
        </p:txBody>
      </p:sp>
      <p:sp>
        <p:nvSpPr>
          <p:cNvPr id="24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" y="8173"/>
            <a:ext cx="12193057" cy="49991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07433" y="9799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 И ЗАДАЧИ НА  2025 ГОД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10"/>
          <p:cNvSpPr txBox="1"/>
          <p:nvPr/>
        </p:nvSpPr>
        <p:spPr>
          <a:xfrm>
            <a:off x="11507281" y="45237"/>
            <a:ext cx="52174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36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473841" y="805566"/>
            <a:ext cx="8711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Расширение консультативно-диагностического отделения:</a:t>
            </a:r>
            <a:endPara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975" indent="-180975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Открыть реабилитационные койки в дневном стационаре</a:t>
            </a:r>
          </a:p>
          <a:p>
            <a:pPr marL="342900" indent="-342900">
              <a:tabLst>
                <a:tab pos="180975" algn="l"/>
              </a:tabLst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Увеличить штатные единицы врачей-ревматологов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441945" y="1761656"/>
            <a:ext cx="8732874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Продолжение реконструкций зданий и сооружений: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Проведение капитального ремонта подвального помещения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Ремонт фасадной части здания</a:t>
            </a:r>
          </a:p>
          <a:p>
            <a:pPr lvl="0">
              <a:lnSpc>
                <a:spcPct val="90000"/>
              </a:lnSpc>
              <a:buFontTx/>
              <a:buChar char="-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Благоустройство территории </a:t>
            </a:r>
          </a:p>
          <a:p>
            <a:pPr lvl="0">
              <a:lnSpc>
                <a:spcPct val="90000"/>
              </a:lnSpc>
              <a:buFontTx/>
              <a:buChar char="-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Замена кровли</a:t>
            </a:r>
          </a:p>
          <a:p>
            <a:pPr lvl="0">
              <a:lnSpc>
                <a:spcPct val="90000"/>
              </a:lnSpc>
              <a:buFontTx/>
              <a:buChar char="-"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Google Shape;190;p17"/>
          <p:cNvSpPr/>
          <p:nvPr/>
        </p:nvSpPr>
        <p:spPr>
          <a:xfrm>
            <a:off x="1711326" y="3131006"/>
            <a:ext cx="700957" cy="46273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3</a:t>
            </a:r>
            <a:endParaRPr dirty="0"/>
          </a:p>
        </p:txBody>
      </p:sp>
      <p:sp>
        <p:nvSpPr>
          <p:cNvPr id="42" name="Google Shape;187;p17"/>
          <p:cNvSpPr/>
          <p:nvPr/>
        </p:nvSpPr>
        <p:spPr>
          <a:xfrm>
            <a:off x="2390329" y="3125087"/>
            <a:ext cx="8933345" cy="4686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Замена лифта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Google Shape;190;p17"/>
          <p:cNvSpPr/>
          <p:nvPr/>
        </p:nvSpPr>
        <p:spPr>
          <a:xfrm>
            <a:off x="1711326" y="3641385"/>
            <a:ext cx="700957" cy="46273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</a:rPr>
              <a:t>4</a:t>
            </a:r>
            <a:endParaRPr dirty="0"/>
          </a:p>
        </p:txBody>
      </p:sp>
      <p:sp>
        <p:nvSpPr>
          <p:cNvPr id="44" name="Google Shape;187;p17"/>
          <p:cNvSpPr/>
          <p:nvPr/>
        </p:nvSpPr>
        <p:spPr>
          <a:xfrm>
            <a:off x="2422226" y="3635466"/>
            <a:ext cx="8890809" cy="4686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Реконструкция вентиляционной системы</a:t>
            </a:r>
            <a:endParaRPr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953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272644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272644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2726447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287884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303124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8365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1" y="2889716"/>
            <a:ext cx="12193057" cy="139520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7433" y="2968909"/>
            <a:ext cx="9247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17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21920</TotalTime>
  <Words>3363</Words>
  <Application>Microsoft Office PowerPoint</Application>
  <PresentationFormat>Произвольный</PresentationFormat>
  <Paragraphs>614</Paragraphs>
  <Slides>37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8" baseType="lpstr">
      <vt:lpstr>Arial</vt:lpstr>
      <vt:lpstr>Times New Roman</vt:lpstr>
      <vt:lpstr>Century Gothic</vt:lpstr>
      <vt:lpstr>Libre Franklin</vt:lpstr>
      <vt:lpstr>Calibri</vt:lpstr>
      <vt:lpstr>Questrial</vt:lpstr>
      <vt:lpstr>Tahoma</vt:lpstr>
      <vt:lpstr>Wingdings</vt:lpstr>
      <vt:lpstr>Montserrat</vt:lpstr>
      <vt:lpstr>Noto Sans Symbols</vt:lpstr>
      <vt:lpstr>3_Тема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 В 2024 году стационарную помощь получили 46 беременных женщин  с ревматологическими заболеваниями.     </vt:lpstr>
      <vt:lpstr>Слайд 25</vt:lpstr>
      <vt:lpstr>Сравнительный анализ количества СМП дефектов по кодам за 2023-2024гг.   </vt:lpstr>
      <vt:lpstr>Слайд 27</vt:lpstr>
      <vt:lpstr>Слайд 28</vt:lpstr>
      <vt:lpstr>При поддержке Акимата г.Алматы на базе Центра организован мастер класс  с участием специалистов  из ФГБНУ НИИР им. В.А. Насоновой профессор Т.М. Решетняк и к.м.н. Л.В.Кондратьева по теме «СКВ и ССД: диагностика,  лечение», «Системные васкулиты и их особенности»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6</cp:lastModifiedBy>
  <cp:revision>1168</cp:revision>
  <dcterms:modified xsi:type="dcterms:W3CDTF">2025-04-04T07:27:03Z</dcterms:modified>
</cp:coreProperties>
</file>