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data5.xml" ContentType="application/vnd.openxmlformats-officedocument.drawingml.diagramData+xml"/>
  <Override PartName="/ppt/notesSlides/notesSlide20.xml" ContentType="application/vnd.openxmlformats-officedocument.presentationml.notesSlide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9"/>
  </p:notesMasterIdLst>
  <p:sldIdLst>
    <p:sldId id="256" r:id="rId2"/>
    <p:sldId id="275" r:id="rId3"/>
    <p:sldId id="372" r:id="rId4"/>
    <p:sldId id="373" r:id="rId5"/>
    <p:sldId id="374" r:id="rId6"/>
    <p:sldId id="380" r:id="rId7"/>
    <p:sldId id="375" r:id="rId8"/>
    <p:sldId id="357" r:id="rId9"/>
    <p:sldId id="278" r:id="rId10"/>
    <p:sldId id="378" r:id="rId11"/>
    <p:sldId id="259" r:id="rId12"/>
    <p:sldId id="338" r:id="rId13"/>
    <p:sldId id="351" r:id="rId14"/>
    <p:sldId id="379" r:id="rId15"/>
    <p:sldId id="292" r:id="rId16"/>
    <p:sldId id="359" r:id="rId17"/>
    <p:sldId id="358" r:id="rId18"/>
    <p:sldId id="353" r:id="rId19"/>
    <p:sldId id="296" r:id="rId20"/>
    <p:sldId id="257" r:id="rId21"/>
    <p:sldId id="270" r:id="rId22"/>
    <p:sldId id="365" r:id="rId23"/>
    <p:sldId id="366" r:id="rId24"/>
    <p:sldId id="355" r:id="rId25"/>
    <p:sldId id="356" r:id="rId26"/>
    <p:sldId id="377" r:id="rId27"/>
    <p:sldId id="310" r:id="rId28"/>
    <p:sldId id="367" r:id="rId29"/>
    <p:sldId id="339" r:id="rId30"/>
    <p:sldId id="361" r:id="rId31"/>
    <p:sldId id="326" r:id="rId32"/>
    <p:sldId id="360" r:id="rId33"/>
    <p:sldId id="368" r:id="rId34"/>
    <p:sldId id="369" r:id="rId35"/>
    <p:sldId id="370" r:id="rId36"/>
    <p:sldId id="371" r:id="rId37"/>
    <p:sldId id="309" r:id="rId38"/>
  </p:sldIdLst>
  <p:sldSz cx="12192000" cy="6858000"/>
  <p:notesSz cx="6761163" cy="9942513"/>
  <p:embeddedFontLst>
    <p:embeddedFont>
      <p:font typeface="Century Gothic" pitchFamily="34" charset="0"/>
      <p:regular r:id="rId40"/>
      <p:bold r:id="rId41"/>
      <p:italic r:id="rId42"/>
      <p:boldItalic r:id="rId43"/>
    </p:embeddedFont>
    <p:embeddedFont>
      <p:font typeface="Calibri" pitchFamily="34" charset="0"/>
      <p:regular r:id="rId44"/>
      <p:bold r:id="rId45"/>
      <p:italic r:id="rId46"/>
      <p:boldItalic r:id="rId47"/>
    </p:embeddedFont>
    <p:embeddedFont>
      <p:font typeface="Tahoma" pitchFamily="34" charset="0"/>
      <p:regular r:id="rId48"/>
      <p:bold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B20E97"/>
    <a:srgbClr val="CD63C0"/>
    <a:srgbClr val="65828B"/>
    <a:srgbClr val="FFFFFF"/>
    <a:srgbClr val="FF66CC"/>
    <a:srgbClr val="F2F7D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FDA0E0-5758-485C-A928-C9E2321A7517}">
  <a:tblStyle styleId="{36FDA0E0-5758-485C-A928-C9E2321A751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1B75C1A-5FA5-4549-88EC-46966DEE1F1B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681" autoAdjust="0"/>
    <p:restoredTop sz="87872" autoAdjust="0"/>
  </p:normalViewPr>
  <p:slideViewPr>
    <p:cSldViewPr snapToGrid="0">
      <p:cViewPr>
        <p:scale>
          <a:sx n="70" d="100"/>
          <a:sy n="70" d="100"/>
        </p:scale>
        <p:origin x="-2058" y="-7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40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view3D>
      <c:rAngAx val="1"/>
    </c:view3D>
    <c:plotArea>
      <c:layout>
        <c:manualLayout>
          <c:layoutTarget val="inner"/>
          <c:xMode val="edge"/>
          <c:yMode val="edge"/>
          <c:x val="0.23297133315328641"/>
          <c:y val="3.9027993435921809E-2"/>
          <c:w val="0.722851760529723"/>
          <c:h val="0.7762025343331812"/>
        </c:manualLayout>
      </c:layout>
      <c:bar3D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Женщины </c:v>
                </c:pt>
                <c:pt idx="2">
                  <c:v>Мужчины</c:v>
                </c:pt>
                <c:pt idx="3">
                  <c:v>Внешние совместители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179</c:v>
                </c:pt>
                <c:pt idx="1">
                  <c:v>152</c:v>
                </c:pt>
                <c:pt idx="2">
                  <c:v>27</c:v>
                </c:pt>
                <c:pt idx="3">
                  <c:v>21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>
                <a:alpha val="89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</c:v>
                </c:pt>
                <c:pt idx="1">
                  <c:v>Женщины </c:v>
                </c:pt>
                <c:pt idx="2">
                  <c:v>Мужчины</c:v>
                </c:pt>
                <c:pt idx="3">
                  <c:v>Внешние совместители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206</c:v>
                </c:pt>
                <c:pt idx="1">
                  <c:v>168</c:v>
                </c:pt>
                <c:pt idx="2">
                  <c:v>38</c:v>
                </c:pt>
                <c:pt idx="3">
                  <c:v>24</c:v>
                </c:pt>
              </c:numCache>
            </c:numRef>
          </c:val>
        </c:ser>
        <c:dLbls>
          <c:showVal val="1"/>
        </c:dLbls>
        <c:gapWidth val="75"/>
        <c:shape val="cylinder"/>
        <c:axId val="154551040"/>
        <c:axId val="154552576"/>
        <c:axId val="0"/>
      </c:bar3DChart>
      <c:catAx>
        <c:axId val="154551040"/>
        <c:scaling>
          <c:orientation val="minMax"/>
        </c:scaling>
        <c:axPos val="l"/>
        <c:numFmt formatCode="General" sourceLinked="0"/>
        <c:majorTickMark val="none"/>
        <c:tickLblPos val="nextTo"/>
        <c:crossAx val="154552576"/>
        <c:crosses val="autoZero"/>
        <c:auto val="1"/>
        <c:lblAlgn val="ctr"/>
        <c:lblOffset val="100"/>
      </c:catAx>
      <c:valAx>
        <c:axId val="154552576"/>
        <c:scaling>
          <c:orientation val="minMax"/>
        </c:scaling>
        <c:axPos val="b"/>
        <c:numFmt formatCode="General" sourceLinked="1"/>
        <c:majorTickMark val="none"/>
        <c:tickLblPos val="nextTo"/>
        <c:crossAx val="15455104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1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view3D>
      <c:rotX val="0"/>
      <c:rotY val="0"/>
      <c:perspective val="30"/>
    </c:view3D>
    <c:plotArea>
      <c:layout>
        <c:manualLayout>
          <c:layoutTarget val="inner"/>
          <c:xMode val="edge"/>
          <c:yMode val="edge"/>
          <c:x val="0.14513139122048771"/>
          <c:y val="0.12631066550555839"/>
          <c:w val="0.84033488703014925"/>
          <c:h val="0.87368933449444286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dPt>
            <c:idx val="2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dPt>
            <c:idx val="3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b="1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100%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b="1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95,6%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b="1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96,6%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b="1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97,7%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txPr>
              <a:bodyPr/>
              <a:lstStyle/>
              <a:p>
                <a:pPr>
                  <a:defRPr sz="14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Прочие</c:v>
                </c:pt>
                <c:pt idx="1">
                  <c:v>ММП</c:v>
                </c:pt>
                <c:pt idx="2">
                  <c:v>СМП</c:v>
                </c:pt>
                <c:pt idx="3">
                  <c:v>Врачи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70.400000000000006</c:v>
                </c:pt>
                <c:pt idx="1">
                  <c:v>87.3</c:v>
                </c:pt>
                <c:pt idx="2">
                  <c:v>91.6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FF00">
                <a:alpha val="73000"/>
              </a:srgbClr>
            </a:solidFill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b="1" smtClean="0">
                        <a:latin typeface="Times New Roman" pitchFamily="18" charset="0"/>
                        <a:cs typeface="Times New Roman" pitchFamily="18" charset="0"/>
                      </a:rPr>
                      <a:t>70,4%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200" b="1" smtClean="0">
                        <a:latin typeface="Times New Roman" pitchFamily="18" charset="0"/>
                        <a:cs typeface="Times New Roman" pitchFamily="18" charset="0"/>
                      </a:rPr>
                      <a:t>87,3%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200" b="1" smtClean="0">
                        <a:latin typeface="Times New Roman" pitchFamily="18" charset="0"/>
                        <a:cs typeface="Times New Roman" pitchFamily="18" charset="0"/>
                      </a:rPr>
                      <a:t>91,6%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200" b="1" smtClean="0">
                        <a:latin typeface="Times New Roman" pitchFamily="18" charset="0"/>
                        <a:cs typeface="Times New Roman" pitchFamily="18" charset="0"/>
                      </a:rPr>
                      <a:t>100%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Прочие</c:v>
                </c:pt>
                <c:pt idx="1">
                  <c:v>ММП</c:v>
                </c:pt>
                <c:pt idx="2">
                  <c:v>СМП</c:v>
                </c:pt>
                <c:pt idx="3">
                  <c:v>Врачи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92.8</c:v>
                </c:pt>
                <c:pt idx="1">
                  <c:v>90</c:v>
                </c:pt>
                <c:pt idx="2">
                  <c:v>98</c:v>
                </c:pt>
                <c:pt idx="3">
                  <c:v>92.2</c:v>
                </c:pt>
              </c:numCache>
            </c:numRef>
          </c:val>
        </c:ser>
        <c:dLbls>
          <c:showVal val="1"/>
        </c:dLbls>
        <c:gapWidth val="95"/>
        <c:gapDepth val="95"/>
        <c:shape val="box"/>
        <c:axId val="155091328"/>
        <c:axId val="155092864"/>
        <c:axId val="0"/>
      </c:bar3DChart>
      <c:catAx>
        <c:axId val="15509132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092864"/>
        <c:crosses val="autoZero"/>
        <c:auto val="1"/>
        <c:lblAlgn val="ctr"/>
        <c:lblOffset val="100"/>
      </c:catAx>
      <c:valAx>
        <c:axId val="155092864"/>
        <c:scaling>
          <c:orientation val="minMax"/>
        </c:scaling>
        <c:delete val="1"/>
        <c:axPos val="l"/>
        <c:numFmt formatCode="0%" sourceLinked="1"/>
        <c:tickLblPos val="nextTo"/>
        <c:crossAx val="15509132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8.7872908251919554E-2"/>
          <c:y val="0.37476177154813295"/>
          <c:w val="8.1104157303422728E-2"/>
          <c:h val="0.14531781282117481"/>
        </c:manualLayout>
      </c:layout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layout/>
      <c:txPr>
        <a:bodyPr/>
        <a:lstStyle/>
        <a:p>
          <a:pPr>
            <a:defRPr sz="1400">
              <a:solidFill>
                <a:schemeClr val="tx1">
                  <a:lumMod val="75000"/>
                </a:schemeClr>
              </a:solidFill>
            </a:defRPr>
          </a:pPr>
          <a:endParaRPr lang="ru-RU"/>
        </a:p>
      </c:txPr>
    </c:title>
    <c:view3D>
      <c:perspective val="30"/>
    </c:view3D>
    <c:plotArea>
      <c:layout>
        <c:manualLayout>
          <c:layoutTarget val="inner"/>
          <c:xMode val="edge"/>
          <c:yMode val="edge"/>
          <c:x val="8.9239113314264693E-2"/>
          <c:y val="0.12412603134984862"/>
          <c:w val="0.88779462593115077"/>
          <c:h val="0.78939654471637943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пролеченных пациентов</c:v>
                </c:pt>
              </c:strCache>
            </c:strRef>
          </c:tx>
          <c:dPt>
            <c:idx val="0"/>
            <c:spPr>
              <a:solidFill>
                <a:schemeClr val="tx1">
                  <a:lumMod val="60000"/>
                  <a:lumOff val="40000"/>
                  <a:alpha val="76000"/>
                </a:schemeClr>
              </a:solidFill>
            </c:spPr>
          </c:dPt>
          <c:dPt>
            <c:idx val="1"/>
            <c:spPr>
              <a:solidFill>
                <a:srgbClr val="FFFF00">
                  <a:alpha val="81000"/>
                </a:srgb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1096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1046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1094</c:v>
                </c:pt>
                <c:pt idx="1">
                  <c:v>1046</c:v>
                </c:pt>
              </c:numCache>
            </c:numRef>
          </c:val>
        </c:ser>
        <c:shape val="box"/>
        <c:axId val="180057600"/>
        <c:axId val="180056064"/>
        <c:axId val="0"/>
      </c:bar3DChart>
      <c:valAx>
        <c:axId val="180056064"/>
        <c:scaling>
          <c:orientation val="minMax"/>
        </c:scaling>
        <c:axPos val="l"/>
        <c:majorGridlines/>
        <c:numFmt formatCode="General" sourceLinked="1"/>
        <c:tickLblPos val="nextTo"/>
        <c:crossAx val="180057600"/>
        <c:crosses val="autoZero"/>
        <c:crossBetween val="between"/>
      </c:valAx>
      <c:catAx>
        <c:axId val="180057600"/>
        <c:scaling>
          <c:orientation val="minMax"/>
        </c:scaling>
        <c:axPos val="b"/>
        <c:numFmt formatCode="General" sourceLinked="1"/>
        <c:tickLblPos val="nextTo"/>
        <c:crossAx val="180056064"/>
        <c:crosses val="autoZero"/>
        <c:auto val="1"/>
        <c:lblAlgn val="ctr"/>
        <c:lblOffset val="100"/>
      </c:catAx>
    </c:plotArea>
    <c:plotVisOnly val="1"/>
    <c:dispBlanksAs val="gap"/>
  </c:chart>
  <c:txPr>
    <a:bodyPr/>
    <a:lstStyle/>
    <a:p>
      <a:pPr>
        <a:defRPr sz="1100">
          <a:solidFill>
            <a:srgbClr val="000000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layout/>
    </c:title>
    <c:view3D>
      <c:perspective val="30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Выполнение плана </c:v>
                </c:pt>
              </c:strCache>
            </c:strRef>
          </c:tx>
          <c:dPt>
            <c:idx val="0"/>
            <c:spPr>
              <a:solidFill>
                <a:schemeClr val="tx1">
                  <a:lumMod val="60000"/>
                  <a:lumOff val="40000"/>
                  <a:alpha val="76000"/>
                </a:schemeClr>
              </a:solidFill>
            </c:spPr>
          </c:dPt>
          <c:dPt>
            <c:idx val="1"/>
            <c:spPr>
              <a:solidFill>
                <a:srgbClr val="FFFF00">
                  <a:alpha val="81000"/>
                </a:srgb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100,1%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110%</a:t>
                    </a:r>
                    <a:endParaRPr lang="en-US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2022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100.1</c:v>
                </c:pt>
                <c:pt idx="1">
                  <c:v>110</c:v>
                </c:pt>
              </c:numCache>
            </c:numRef>
          </c:val>
        </c:ser>
        <c:gapWidth val="75"/>
        <c:shape val="box"/>
        <c:axId val="181018624"/>
        <c:axId val="180943104"/>
        <c:axId val="0"/>
      </c:bar3DChart>
      <c:valAx>
        <c:axId val="1809431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181018624"/>
        <c:crosses val="autoZero"/>
        <c:crossBetween val="between"/>
      </c:valAx>
      <c:catAx>
        <c:axId val="181018624"/>
        <c:scaling>
          <c:orientation val="minMax"/>
        </c:scaling>
        <c:axPos val="b"/>
        <c:numFmt formatCode="General" sourceLinked="1"/>
        <c:majorTickMark val="none"/>
        <c:tickLblPos val="nextTo"/>
        <c:crossAx val="180943104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100">
          <a:solidFill>
            <a:srgbClr val="000000"/>
          </a:solidFill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6537844964325505E-2"/>
          <c:y val="4.6610708262990845E-2"/>
          <c:w val="0.93780837053924193"/>
          <c:h val="0.52279420158575662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 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по АПП</c:v>
                </c:pt>
                <c:pt idx="1">
                  <c:v>по ХРО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4036</c:v>
                </c:pt>
                <c:pt idx="1">
                  <c:v>2545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FFFF00">
                <a:alpha val="65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по АПП</c:v>
                </c:pt>
                <c:pt idx="1">
                  <c:v>по ХРО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9646</c:v>
                </c:pt>
                <c:pt idx="1">
                  <c:v>2317</c:v>
                </c:pt>
              </c:numCache>
            </c:numRef>
          </c:val>
        </c:ser>
        <c:dLbls>
          <c:showVal val="1"/>
        </c:dLbls>
        <c:overlap val="-25"/>
        <c:axId val="184721792"/>
        <c:axId val="184723328"/>
      </c:barChart>
      <c:catAx>
        <c:axId val="184721792"/>
        <c:scaling>
          <c:orientation val="minMax"/>
        </c:scaling>
        <c:axPos val="b"/>
        <c:numFmt formatCode="General" sourceLinked="0"/>
        <c:majorTickMark val="none"/>
        <c:tickLblPos val="nextTo"/>
        <c:crossAx val="184723328"/>
        <c:crosses val="autoZero"/>
        <c:auto val="1"/>
        <c:lblAlgn val="ctr"/>
        <c:lblOffset val="100"/>
      </c:catAx>
      <c:valAx>
        <c:axId val="184723328"/>
        <c:scaling>
          <c:orientation val="minMax"/>
        </c:scaling>
        <c:delete val="1"/>
        <c:axPos val="l"/>
        <c:numFmt formatCode="General" sourceLinked="1"/>
        <c:tickLblPos val="nextTo"/>
        <c:crossAx val="18472179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207442250152809"/>
          <c:y val="0.78382911031150015"/>
          <c:w val="0.58997930156918965"/>
          <c:h val="0.15269284349311871"/>
        </c:manualLayout>
      </c:layout>
    </c:legend>
    <c:plotVisOnly val="1"/>
    <c:dispBlanksAs val="gap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9.0552046630739177E-3"/>
          <c:y val="9.3523957165230542E-2"/>
          <c:w val="0.93359516580412449"/>
          <c:h val="0.5947274011434046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FFFF00">
                <a:alpha val="63000"/>
              </a:srgbClr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451</c:v>
                </c:pt>
              </c:numCache>
            </c:numRef>
          </c:val>
        </c:ser>
        <c:dLbls>
          <c:showVal val="1"/>
        </c:dLbls>
        <c:overlap val="-25"/>
        <c:axId val="184564352"/>
        <c:axId val="184574336"/>
      </c:barChart>
      <c:catAx>
        <c:axId val="184564352"/>
        <c:scaling>
          <c:orientation val="minMax"/>
        </c:scaling>
        <c:axPos val="b"/>
        <c:numFmt formatCode="General" sourceLinked="1"/>
        <c:majorTickMark val="none"/>
        <c:tickLblPos val="nextTo"/>
        <c:crossAx val="184574336"/>
        <c:crosses val="autoZero"/>
        <c:auto val="1"/>
        <c:lblAlgn val="ctr"/>
        <c:lblOffset val="100"/>
      </c:catAx>
      <c:valAx>
        <c:axId val="184574336"/>
        <c:scaling>
          <c:orientation val="minMax"/>
        </c:scaling>
        <c:delete val="1"/>
        <c:axPos val="l"/>
        <c:numFmt formatCode="General" sourceLinked="1"/>
        <c:tickLblPos val="nextTo"/>
        <c:crossAx val="184564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4835586241317639"/>
          <c:y val="0.75238915132050666"/>
          <c:w val="0.64783857493419661"/>
          <c:h val="0.15023888971075738"/>
        </c:manualLayout>
      </c:layout>
    </c:legend>
    <c:plotVisOnly val="1"/>
    <c:dispBlanksAs val="gap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Рентген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3458</c:v>
                </c:pt>
                <c:pt idx="1">
                  <c:v>3814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82-4685-A9E0-04D152B52F01}"/>
            </c:ext>
          </c:extLst>
        </c:ser>
        <c:gapWidth val="75"/>
        <c:overlap val="-25"/>
        <c:axId val="184581120"/>
        <c:axId val="180994816"/>
      </c:barChart>
      <c:catAx>
        <c:axId val="18458112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80994816"/>
        <c:crosses val="autoZero"/>
        <c:auto val="1"/>
        <c:lblAlgn val="ctr"/>
        <c:lblOffset val="100"/>
      </c:catAx>
      <c:valAx>
        <c:axId val="180994816"/>
        <c:scaling>
          <c:orientation val="minMax"/>
        </c:scaling>
        <c:axPos val="b"/>
        <c:majorGridlines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845811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title>
      <c:layout/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ЭКГ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3340</c:v>
                </c:pt>
                <c:pt idx="1">
                  <c:v>3307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82-4685-A9E0-04D152B52F01}"/>
            </c:ext>
          </c:extLst>
        </c:ser>
        <c:gapWidth val="75"/>
        <c:overlap val="-25"/>
        <c:axId val="184759040"/>
        <c:axId val="184760576"/>
      </c:barChart>
      <c:catAx>
        <c:axId val="18475904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84760576"/>
        <c:crosses val="autoZero"/>
        <c:auto val="1"/>
        <c:lblAlgn val="ctr"/>
        <c:lblOffset val="100"/>
      </c:catAx>
      <c:valAx>
        <c:axId val="184760576"/>
        <c:scaling>
          <c:orientation val="minMax"/>
        </c:scaling>
        <c:axPos val="b"/>
        <c:majorGridlines/>
        <c:numFmt formatCode="General" sourceLinked="1"/>
        <c:maj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847590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sng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4.2389287192427426E-2"/>
          <c:y val="0.26093245794440895"/>
          <c:w val="0.93782904545110768"/>
          <c:h val="0.6251721851434298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Денситометрия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2903</c:v>
                </c:pt>
                <c:pt idx="1">
                  <c:v>3730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321-4AE7-A38F-42529884B1F7}"/>
            </c:ext>
          </c:extLst>
        </c:ser>
        <c:dLbls>
          <c:showVal val="1"/>
        </c:dLbls>
        <c:gapWidth val="65"/>
        <c:axId val="184801152"/>
        <c:axId val="184802688"/>
      </c:barChart>
      <c:catAx>
        <c:axId val="1848011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802688"/>
        <c:crosses val="autoZero"/>
        <c:auto val="1"/>
        <c:lblAlgn val="ctr"/>
        <c:lblOffset val="100"/>
      </c:catAx>
      <c:valAx>
        <c:axId val="18480268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84801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sng" strike="noStrike" kern="1200" baseline="0">
              <a:solidFill>
                <a:schemeClr val="tx1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УЗИ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dLbls>
            <c:dLbl>
              <c:idx val="0"/>
              <c:layout>
                <c:manualLayout>
                  <c:x val="2.6179937254440401E-17"/>
                  <c:y val="8.702734258587718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3424</c:v>
                </c:pt>
                <c:pt idx="1">
                  <c:v>4672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176-40D1-B672-8D9B910D9388}"/>
            </c:ext>
          </c:extLst>
        </c:ser>
        <c:dLbls>
          <c:showVal val="1"/>
        </c:dLbls>
        <c:gapWidth val="65"/>
        <c:axId val="184876416"/>
        <c:axId val="184878208"/>
      </c:barChart>
      <c:catAx>
        <c:axId val="184876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878208"/>
        <c:crosses val="autoZero"/>
        <c:auto val="1"/>
        <c:lblAlgn val="ctr"/>
        <c:lblOffset val="100"/>
      </c:catAx>
      <c:valAx>
        <c:axId val="18487820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184876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беременные женщены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год</c:v>
                </c:pt>
                <c:pt idx="1">
                  <c:v>2022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1265</c:v>
                </c:pt>
                <c:pt idx="1">
                  <c:v>1615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58-47A8-8E8F-58F65FEB3C24}"/>
            </c:ext>
          </c:extLst>
        </c:ser>
        <c:gapWidth val="219"/>
        <c:overlap val="-27"/>
        <c:axId val="185096832"/>
        <c:axId val="185106816"/>
      </c:barChart>
      <c:catAx>
        <c:axId val="1850968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5106816"/>
        <c:crosses val="autoZero"/>
        <c:auto val="1"/>
        <c:lblAlgn val="ctr"/>
        <c:lblOffset val="100"/>
      </c:catAx>
      <c:valAx>
        <c:axId val="1851068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509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F90-4C4C-824A-2C55B3F51509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90-4C4C-824A-2C55B3F515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766</c:v>
                </c:pt>
                <c:pt idx="1">
                  <c:v>2591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90-4C4C-824A-2C55B3F51509}"/>
            </c:ext>
          </c:extLst>
        </c:ser>
        <c:gapWidth val="182"/>
        <c:axId val="186331136"/>
        <c:axId val="186332672"/>
      </c:barChart>
      <c:catAx>
        <c:axId val="18633113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6332672"/>
        <c:crosses val="autoZero"/>
        <c:auto val="1"/>
        <c:lblAlgn val="ctr"/>
        <c:lblOffset val="100"/>
      </c:catAx>
      <c:valAx>
        <c:axId val="18633267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633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dPt>
            <c:idx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0F2-4D0C-BB18-036A4BFC3B18}"/>
              </c:ext>
            </c:extLst>
          </c:dPt>
          <c:dPt>
            <c:idx val="2"/>
            <c:spPr>
              <a:solidFill>
                <a:srgbClr val="92D05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F2-4D0C-BB18-036A4BFC3B18}"/>
              </c:ext>
            </c:extLst>
          </c:dPt>
          <c:dPt>
            <c:idx val="3"/>
            <c:spPr>
              <a:solidFill>
                <a:srgbClr val="7030A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F2-4D0C-BB18-036A4BFC3B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15-17 лет</c:v>
                </c:pt>
                <c:pt idx="1">
                  <c:v>18-59 лет</c:v>
                </c:pt>
                <c:pt idx="2">
                  <c:v>60-69 лет</c:v>
                </c:pt>
                <c:pt idx="3">
                  <c:v>старше 70 лет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1948</c:v>
                </c:pt>
                <c:pt idx="2">
                  <c:v>852</c:v>
                </c:pt>
                <c:pt idx="3">
                  <c:v>543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F2-4D0C-BB18-036A4BFC3B18}"/>
            </c:ext>
          </c:extLst>
        </c:ser>
        <c:gapWidth val="182"/>
        <c:axId val="185870208"/>
        <c:axId val="185871744"/>
      </c:barChart>
      <c:catAx>
        <c:axId val="18587020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5871744"/>
        <c:crosses val="autoZero"/>
        <c:auto val="1"/>
        <c:lblAlgn val="ctr"/>
        <c:lblOffset val="100"/>
      </c:catAx>
      <c:valAx>
        <c:axId val="18587174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587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0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1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70-4326-A87D-0FA8CC2D684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600" b="1" smtClean="0">
                        <a:latin typeface="Times New Roman" pitchFamily="18" charset="0"/>
                        <a:cs typeface="Times New Roman" pitchFamily="18" charset="0"/>
                      </a:rPr>
                      <a:t>Городские </a:t>
                    </a:r>
                    <a:r>
                      <a:rPr lang="ru-RU" sz="1600" b="1">
                        <a:latin typeface="Times New Roman" pitchFamily="18" charset="0"/>
                        <a:cs typeface="Times New Roman" pitchFamily="18" charset="0"/>
                      </a:rPr>
                      <a:t>45%</a:t>
                    </a:r>
                    <a:endParaRPr lang="ru-RU"/>
                  </a:p>
                </c:rich>
              </c:tx>
              <c:dLblPos val="inEnd"/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600" b="1" dirty="0" smtClean="0">
                        <a:latin typeface="Times New Roman" pitchFamily="18" charset="0"/>
                        <a:cs typeface="Times New Roman" pitchFamily="18" charset="0"/>
                      </a:rPr>
                      <a:t>Иногородние </a:t>
                    </a:r>
                    <a:r>
                      <a:rPr lang="ru-RU" sz="1600" b="1" dirty="0">
                        <a:latin typeface="Times New Roman" pitchFamily="18" charset="0"/>
                        <a:cs typeface="Times New Roman" pitchFamily="18" charset="0"/>
                      </a:rPr>
                      <a:t>55%</a:t>
                    </a:r>
                    <a:endParaRPr lang="ru-RU" dirty="0"/>
                  </a:p>
                </c:rich>
              </c:tx>
              <c:dLblPos val="inEnd"/>
              <c:showVal val="1"/>
              <c:showCatName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txPr>
              <a:bodyPr rot="0" vert="horz"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inEnd"/>
            <c:showVal val="1"/>
            <c:showCatName val="1"/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Городские</c:v>
                </c:pt>
                <c:pt idx="1">
                  <c:v>Иногородние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45</c:v>
                </c:pt>
                <c:pt idx="1">
                  <c:v>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A5-448C-A53E-55F03D787498}"/>
            </c:ext>
          </c:extLst>
        </c:ser>
        <c:dLbls>
          <c:showPercent val="1"/>
        </c:dLbls>
        <c:firstSliceAng val="0"/>
      </c:pieChart>
    </c:plotArea>
    <c:legend>
      <c:legendPos val="t"/>
      <c:layout/>
      <c:txPr>
        <a:bodyPr rot="0" vert="horz"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3830831692913424E-2"/>
          <c:y val="4.9441495482191462E-2"/>
          <c:w val="0.94616916830708653"/>
          <c:h val="0.7777780033355091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Другие СЗ</c:v>
                </c:pt>
                <c:pt idx="3">
                  <c:v>АФС</c:v>
                </c:pt>
                <c:pt idx="4">
                  <c:v>РеА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25</c:v>
                </c:pt>
                <c:pt idx="1">
                  <c:v>20</c:v>
                </c:pt>
                <c:pt idx="2">
                  <c:v>17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РА</c:v>
                </c:pt>
                <c:pt idx="1">
                  <c:v>СКВ</c:v>
                </c:pt>
                <c:pt idx="2">
                  <c:v>Другие СЗ</c:v>
                </c:pt>
                <c:pt idx="3">
                  <c:v>АФС</c:v>
                </c:pt>
                <c:pt idx="4">
                  <c:v>РеА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18</c:v>
                </c:pt>
                <c:pt idx="1">
                  <c:v>11</c:v>
                </c:pt>
                <c:pt idx="2">
                  <c:v>8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</c:ser>
        <c:dLbls>
          <c:showVal val="1"/>
        </c:dLbls>
        <c:gapWidth val="444"/>
        <c:overlap val="-90"/>
        <c:axId val="187726464"/>
        <c:axId val="187732352"/>
      </c:barChart>
      <c:catAx>
        <c:axId val="1877264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7732352"/>
        <c:crosses val="autoZero"/>
        <c:auto val="1"/>
        <c:lblAlgn val="ctr"/>
        <c:lblOffset val="100"/>
      </c:catAx>
      <c:valAx>
        <c:axId val="187732352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772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14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</c:v>
                </c:pt>
              </c:strCache>
            </c:strRef>
          </c:tx>
          <c:spPr>
            <a:solidFill>
              <a:srgbClr val="FFC000"/>
            </a:solidFill>
          </c:spPr>
          <c:dPt>
            <c:idx val="0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67</c:v>
                </c:pt>
                <c:pt idx="1">
                  <c:v>42</c:v>
                </c:pt>
              </c:numCache>
            </c:numRef>
          </c:val>
        </c:ser>
        <c:axId val="188358656"/>
        <c:axId val="188360192"/>
      </c:barChart>
      <c:catAx>
        <c:axId val="188358656"/>
        <c:scaling>
          <c:orientation val="minMax"/>
        </c:scaling>
        <c:axPos val="b"/>
        <c:numFmt formatCode="General" sourceLinked="1"/>
        <c:majorTickMark val="none"/>
        <c:tickLblPos val="nextTo"/>
        <c:crossAx val="188360192"/>
        <c:crosses val="autoZero"/>
        <c:auto val="1"/>
        <c:lblAlgn val="ctr"/>
        <c:lblOffset val="100"/>
      </c:catAx>
      <c:valAx>
        <c:axId val="18836019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883586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800" b="1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384555054434024E-2"/>
          <c:y val="6.0447878663632687E-2"/>
          <c:w val="0.91154899391801913"/>
          <c:h val="0.62032034655877344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 белки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4540</c:v>
                </c:pt>
                <c:pt idx="1">
                  <c:v>5108</c:v>
                </c:pt>
                <c:pt idx="2">
                  <c:v>39005</c:v>
                </c:pt>
                <c:pt idx="3">
                  <c:v>2235</c:v>
                </c:pt>
                <c:pt idx="4">
                  <c:v>9602</c:v>
                </c:pt>
                <c:pt idx="5">
                  <c:v>4319</c:v>
                </c:pt>
                <c:pt idx="6">
                  <c:v>186</c:v>
                </c:pt>
                <c:pt idx="7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dLbls>
            <c:dLbl>
              <c:idx val="2"/>
              <c:layout>
                <c:manualLayout>
                  <c:x val="2.5163401120960171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 белки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3644</c:v>
                </c:pt>
                <c:pt idx="1">
                  <c:v>4698</c:v>
                </c:pt>
                <c:pt idx="2">
                  <c:v>34109</c:v>
                </c:pt>
                <c:pt idx="3">
                  <c:v>2383</c:v>
                </c:pt>
                <c:pt idx="4">
                  <c:v>8132</c:v>
                </c:pt>
                <c:pt idx="5">
                  <c:v>4257</c:v>
                </c:pt>
                <c:pt idx="6">
                  <c:v>199</c:v>
                </c:pt>
                <c:pt idx="7">
                  <c:v>0</c:v>
                </c:pt>
              </c:numCache>
            </c:numRef>
          </c:val>
        </c:ser>
        <c:dLbls>
          <c:showVal val="1"/>
        </c:dLbls>
        <c:shape val="box"/>
        <c:axId val="188551936"/>
        <c:axId val="188553472"/>
        <c:axId val="188729536"/>
      </c:bar3DChart>
      <c:catAx>
        <c:axId val="188551936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8553472"/>
        <c:crosses val="autoZero"/>
        <c:auto val="1"/>
        <c:lblAlgn val="ctr"/>
        <c:lblOffset val="100"/>
      </c:catAx>
      <c:valAx>
        <c:axId val="18855347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8551936"/>
        <c:crosses val="autoZero"/>
        <c:crossBetween val="between"/>
      </c:valAx>
      <c:serAx>
        <c:axId val="188729536"/>
        <c:scaling>
          <c:orientation val="minMax"/>
        </c:scaling>
        <c:delete val="1"/>
        <c:axPos val="b"/>
        <c:majorTickMark val="none"/>
        <c:tickLblPos val="nextTo"/>
        <c:crossAx val="188553472"/>
        <c:crosses val="autoZero"/>
      </c:ser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sz="800"/>
      </a:pPr>
      <a:endParaRPr lang="ru-RU"/>
    </a:p>
  </c:tx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1773842370577943E-2"/>
          <c:y val="4.3099418975406194E-2"/>
          <c:w val="0.89657813515638851"/>
          <c:h val="0.8059933799045642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СРБ</c:v>
                </c:pt>
                <c:pt idx="1">
                  <c:v>РФ</c:v>
                </c:pt>
                <c:pt idx="2">
                  <c:v>АСЛО</c:v>
                </c:pt>
                <c:pt idx="3">
                  <c:v>ANCA</c:v>
                </c:pt>
                <c:pt idx="4">
                  <c:v>ANA</c:v>
                </c:pt>
                <c:pt idx="5">
                  <c:v>ДНК</c:v>
                </c:pt>
                <c:pt idx="6">
                  <c:v>АССР</c:v>
                </c:pt>
                <c:pt idx="7">
                  <c:v>НРИФ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29988</c:v>
                </c:pt>
                <c:pt idx="1">
                  <c:v>25295</c:v>
                </c:pt>
                <c:pt idx="2">
                  <c:v>19979</c:v>
                </c:pt>
                <c:pt idx="3">
                  <c:v>1458</c:v>
                </c:pt>
                <c:pt idx="4">
                  <c:v>3653</c:v>
                </c:pt>
                <c:pt idx="5">
                  <c:v>1760</c:v>
                </c:pt>
                <c:pt idx="6">
                  <c:v>7754</c:v>
                </c:pt>
                <c:pt idx="7">
                  <c:v>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56-4F3E-9FE8-D5FFBF53B32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СРБ</c:v>
                </c:pt>
                <c:pt idx="1">
                  <c:v>РФ</c:v>
                </c:pt>
                <c:pt idx="2">
                  <c:v>АСЛО</c:v>
                </c:pt>
                <c:pt idx="3">
                  <c:v>ANCA</c:v>
                </c:pt>
                <c:pt idx="4">
                  <c:v>ANA</c:v>
                </c:pt>
                <c:pt idx="5">
                  <c:v>ДНК</c:v>
                </c:pt>
                <c:pt idx="6">
                  <c:v>АССР</c:v>
                </c:pt>
                <c:pt idx="7">
                  <c:v>НРИФ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19615</c:v>
                </c:pt>
                <c:pt idx="1">
                  <c:v>18601</c:v>
                </c:pt>
                <c:pt idx="2">
                  <c:v>13931</c:v>
                </c:pt>
                <c:pt idx="3">
                  <c:v>908</c:v>
                </c:pt>
                <c:pt idx="4">
                  <c:v>2480</c:v>
                </c:pt>
                <c:pt idx="5">
                  <c:v>1070</c:v>
                </c:pt>
                <c:pt idx="6">
                  <c:v>6150</c:v>
                </c:pt>
                <c:pt idx="7">
                  <c:v>2478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556-4F3E-9FE8-D5FFBF53B329}"/>
            </c:ext>
          </c:extLst>
        </c:ser>
        <c:gapWidth val="219"/>
        <c:overlap val="-27"/>
        <c:axId val="188747776"/>
        <c:axId val="188749312"/>
      </c:barChart>
      <c:catAx>
        <c:axId val="1887477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8749312"/>
        <c:crosses val="autoZero"/>
        <c:auto val="1"/>
        <c:lblAlgn val="ctr"/>
        <c:lblOffset val="100"/>
      </c:catAx>
      <c:valAx>
        <c:axId val="1887493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8874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sz="7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 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650</c:v>
                </c:pt>
                <c:pt idx="1">
                  <c:v>996</c:v>
                </c:pt>
                <c:pt idx="2">
                  <c:v>4546</c:v>
                </c:pt>
                <c:pt idx="3">
                  <c:v>195</c:v>
                </c:pt>
                <c:pt idx="4">
                  <c:v>1992</c:v>
                </c:pt>
                <c:pt idx="5">
                  <c:v>3332</c:v>
                </c:pt>
                <c:pt idx="6">
                  <c:v>874</c:v>
                </c:pt>
                <c:pt idx="7">
                  <c:v>315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chemeClr val="accent4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Клинические</c:v>
                </c:pt>
                <c:pt idx="1">
                  <c:v>Гематология </c:v>
                </c:pt>
                <c:pt idx="2">
                  <c:v>Биохимические</c:v>
                </c:pt>
                <c:pt idx="3">
                  <c:v>Гемостаз</c:v>
                </c:pt>
                <c:pt idx="4">
                  <c:v>Специфические</c:v>
                </c:pt>
                <c:pt idx="5">
                  <c:v>Иммунологические</c:v>
                </c:pt>
                <c:pt idx="6">
                  <c:v>Инфекции+гепатиты</c:v>
                </c:pt>
                <c:pt idx="7">
                  <c:v>НРИФ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798</c:v>
                </c:pt>
                <c:pt idx="1">
                  <c:v>1286</c:v>
                </c:pt>
                <c:pt idx="2">
                  <c:v>7957</c:v>
                </c:pt>
                <c:pt idx="3">
                  <c:v>501</c:v>
                </c:pt>
                <c:pt idx="4">
                  <c:v>2342</c:v>
                </c:pt>
                <c:pt idx="5">
                  <c:v>2630</c:v>
                </c:pt>
                <c:pt idx="6">
                  <c:v>1595</c:v>
                </c:pt>
                <c:pt idx="7">
                  <c:v>539</c:v>
                </c:pt>
              </c:numCache>
            </c:numRef>
          </c:val>
        </c:ser>
        <c:dLbls>
          <c:showVal val="1"/>
        </c:dLbls>
        <c:gapWidth val="75"/>
        <c:axId val="188610816"/>
        <c:axId val="188817408"/>
      </c:barChart>
      <c:catAx>
        <c:axId val="188610816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 rot="-5400000" vert="horz"/>
          <a:lstStyle/>
          <a:p>
            <a:pPr>
              <a:defRPr/>
            </a:pPr>
            <a:endParaRPr lang="ru-RU"/>
          </a:p>
        </c:txPr>
        <c:crossAx val="188817408"/>
        <c:crosses val="autoZero"/>
        <c:auto val="1"/>
        <c:lblAlgn val="ctr"/>
        <c:lblOffset val="100"/>
      </c:catAx>
      <c:valAx>
        <c:axId val="188817408"/>
        <c:scaling>
          <c:orientation val="minMax"/>
        </c:scaling>
        <c:axPos val="l"/>
        <c:numFmt formatCode="General" sourceLinked="1"/>
        <c:majorTickMark val="none"/>
        <c:tickLblPos val="nextTo"/>
        <c:crossAx val="188610816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9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0E5D88-1AC2-4AF6-9EAD-FD4A3F51512A}" type="doc">
      <dgm:prSet loTypeId="urn:microsoft.com/office/officeart/2005/8/layout/arrow6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F7255B7-2873-4923-86AA-94DC285D91E3}">
      <dgm:prSet phldrT="[Текст]"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Система диагностическая ультразвуковая стационарная HS модели HS50</a:t>
          </a:r>
          <a:endParaRPr lang="en-US" sz="1200" b="1" dirty="0" smtClean="0">
            <a:solidFill>
              <a:schemeClr val="tx1"/>
            </a:solidFill>
          </a:endParaRPr>
        </a:p>
        <a:p>
          <a:pPr lvl="0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>
            <a:solidFill>
              <a:schemeClr val="tx1"/>
            </a:solidFill>
          </a:endParaRPr>
        </a:p>
      </dgm:t>
    </dgm:pt>
    <dgm:pt modelId="{18A1CCBA-A93D-44F5-984B-8DC6CD69F152}" type="parTrans" cxnId="{45F5B5BB-0CE4-43CB-886F-9CF356E21BD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2D34CD2A-BEB8-4573-84D9-4CAD2A1F452D}" type="sibTrans" cxnId="{45F5B5BB-0CE4-43CB-886F-9CF356E21BD4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44A195EB-BDD9-45CE-83A6-B06C7AFDCF2D}">
      <dgm:prSet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Цифровая диагностическая рентгенографическая  система в варианте GXR 52SD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ACBA90-E3A9-4240-AC13-D3FD759028BE}" type="parTrans" cxnId="{F3DB2D07-CACF-4095-9233-819D35BC583A}">
      <dgm:prSet/>
      <dgm:spPr/>
      <dgm:t>
        <a:bodyPr/>
        <a:lstStyle/>
        <a:p>
          <a:endParaRPr lang="ru-RU"/>
        </a:p>
      </dgm:t>
    </dgm:pt>
    <dgm:pt modelId="{F94D91ED-0F9E-4E93-A6C9-194901F7E7B8}" type="sibTrans" cxnId="{F3DB2D07-CACF-4095-9233-819D35BC583A}">
      <dgm:prSet/>
      <dgm:spPr/>
      <dgm:t>
        <a:bodyPr/>
        <a:lstStyle/>
        <a:p>
          <a:endParaRPr lang="ru-RU"/>
        </a:p>
      </dgm:t>
    </dgm:pt>
    <dgm:pt modelId="{728120D4-01CE-4619-B835-EB09359E3FD3}" type="pres">
      <dgm:prSet presAssocID="{400E5D88-1AC2-4AF6-9EAD-FD4A3F51512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DCA4CD-52CD-452C-B5A1-473182015060}" type="pres">
      <dgm:prSet presAssocID="{400E5D88-1AC2-4AF6-9EAD-FD4A3F51512A}" presName="ribbon" presStyleLbl="node1" presStyleIdx="0" presStyleCnt="1" custScaleX="112294"/>
      <dgm:spPr/>
    </dgm:pt>
    <dgm:pt modelId="{B0886DBA-EDBD-4FE2-BCBD-962117491FC8}" type="pres">
      <dgm:prSet presAssocID="{400E5D88-1AC2-4AF6-9EAD-FD4A3F51512A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E7209C-2D2F-4056-B54B-E7616CF11870}" type="pres">
      <dgm:prSet presAssocID="{400E5D88-1AC2-4AF6-9EAD-FD4A3F51512A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DB2D07-CACF-4095-9233-819D35BC583A}" srcId="{400E5D88-1AC2-4AF6-9EAD-FD4A3F51512A}" destId="{44A195EB-BDD9-45CE-83A6-B06C7AFDCF2D}" srcOrd="1" destOrd="0" parTransId="{79ACBA90-E3A9-4240-AC13-D3FD759028BE}" sibTransId="{F94D91ED-0F9E-4E93-A6C9-194901F7E7B8}"/>
    <dgm:cxn modelId="{45F5B5BB-0CE4-43CB-886F-9CF356E21BD4}" srcId="{400E5D88-1AC2-4AF6-9EAD-FD4A3F51512A}" destId="{6F7255B7-2873-4923-86AA-94DC285D91E3}" srcOrd="0" destOrd="0" parTransId="{18A1CCBA-A93D-44F5-984B-8DC6CD69F152}" sibTransId="{2D34CD2A-BEB8-4573-84D9-4CAD2A1F452D}"/>
    <dgm:cxn modelId="{8581A502-8165-450F-81D9-C486F597F958}" type="presOf" srcId="{6F7255B7-2873-4923-86AA-94DC285D91E3}" destId="{B0886DBA-EDBD-4FE2-BCBD-962117491FC8}" srcOrd="0" destOrd="0" presId="urn:microsoft.com/office/officeart/2005/8/layout/arrow6"/>
    <dgm:cxn modelId="{FEE88603-356F-4944-9980-DAC353383051}" type="presOf" srcId="{44A195EB-BDD9-45CE-83A6-B06C7AFDCF2D}" destId="{DCE7209C-2D2F-4056-B54B-E7616CF11870}" srcOrd="0" destOrd="0" presId="urn:microsoft.com/office/officeart/2005/8/layout/arrow6"/>
    <dgm:cxn modelId="{6A7D3C2E-9E6D-40DF-9D07-3446A342EEA3}" type="presOf" srcId="{400E5D88-1AC2-4AF6-9EAD-FD4A3F51512A}" destId="{728120D4-01CE-4619-B835-EB09359E3FD3}" srcOrd="0" destOrd="0" presId="urn:microsoft.com/office/officeart/2005/8/layout/arrow6"/>
    <dgm:cxn modelId="{C142666E-4820-4627-ACC9-F7C1FCA504E7}" type="presParOf" srcId="{728120D4-01CE-4619-B835-EB09359E3FD3}" destId="{3ADCA4CD-52CD-452C-B5A1-473182015060}" srcOrd="0" destOrd="0" presId="urn:microsoft.com/office/officeart/2005/8/layout/arrow6"/>
    <dgm:cxn modelId="{F37E8860-91A4-4CE5-AE82-5D2A7EFA391A}" type="presParOf" srcId="{728120D4-01CE-4619-B835-EB09359E3FD3}" destId="{B0886DBA-EDBD-4FE2-BCBD-962117491FC8}" srcOrd="1" destOrd="0" presId="urn:microsoft.com/office/officeart/2005/8/layout/arrow6"/>
    <dgm:cxn modelId="{AFAB719E-1E18-4F53-95C9-94C9EEFABF52}" type="presParOf" srcId="{728120D4-01CE-4619-B835-EB09359E3FD3}" destId="{DCE7209C-2D2F-4056-B54B-E7616CF11870}" srcOrd="2" destOrd="0" presId="urn:microsoft.com/office/officeart/2005/8/layout/arrow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1190D2-99B4-4E96-A675-1D8C71D535BD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35BFEEE-5894-4D53-A588-31F7676C0BC6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специалист – </a:t>
          </a:r>
          <a:r>
            <a:rPr lang="en-US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PhD</a:t>
          </a:r>
          <a:endParaRPr lang="ru-RU" sz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7A3B4B-F6A9-40D1-B046-C5B488557325}" type="parTrans" cxnId="{5B9B81B6-5477-4584-8F7C-69DB4F921840}">
      <dgm:prSet/>
      <dgm:spPr/>
      <dgm:t>
        <a:bodyPr/>
        <a:lstStyle/>
        <a:p>
          <a:endParaRPr lang="ru-RU" sz="1200">
            <a:solidFill>
              <a:srgbClr val="000000"/>
            </a:solidFill>
          </a:endParaRPr>
        </a:p>
      </dgm:t>
    </dgm:pt>
    <dgm:pt modelId="{B8AA8417-CB9D-43B6-BC1C-01B9649F8B80}" type="sibTrans" cxnId="{5B9B81B6-5477-4584-8F7C-69DB4F921840}">
      <dgm:prSet custT="1"/>
      <dgm:spPr/>
      <dgm:t>
        <a:bodyPr/>
        <a:lstStyle/>
        <a:p>
          <a:endParaRPr lang="ru-RU" sz="900">
            <a:solidFill>
              <a:srgbClr val="000000"/>
            </a:solidFill>
          </a:endParaRPr>
        </a:p>
      </dgm:t>
    </dgm:pt>
    <dgm:pt modelId="{590AB836-9C0C-4CFD-86AF-6AD57CE2B51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специалиста с ученой степенью к.м.н.</a:t>
          </a:r>
          <a:endParaRPr lang="ru-RU" sz="1200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solidFill>
              <a:srgbClr val="000000"/>
            </a:solidFill>
          </a:endParaRPr>
        </a:p>
      </dgm:t>
    </dgm:pt>
    <dgm:pt modelId="{F664A7E8-9566-4DDC-A272-0CEFE53CFDA2}" type="parTrans" cxnId="{4C9EBA0C-8552-4077-B7B5-FEABB0683DAD}">
      <dgm:prSet/>
      <dgm:spPr/>
      <dgm:t>
        <a:bodyPr/>
        <a:lstStyle/>
        <a:p>
          <a:endParaRPr lang="ru-RU" sz="1200">
            <a:solidFill>
              <a:srgbClr val="000000"/>
            </a:solidFill>
          </a:endParaRPr>
        </a:p>
      </dgm:t>
    </dgm:pt>
    <dgm:pt modelId="{B9292E4F-2AE5-423A-8ED9-5AE69BB37E37}" type="sibTrans" cxnId="{4C9EBA0C-8552-4077-B7B5-FEABB0683DAD}">
      <dgm:prSet custT="1"/>
      <dgm:spPr/>
      <dgm:t>
        <a:bodyPr/>
        <a:lstStyle/>
        <a:p>
          <a:endParaRPr lang="ru-RU" sz="900">
            <a:solidFill>
              <a:srgbClr val="000000"/>
            </a:solidFill>
          </a:endParaRPr>
        </a:p>
      </dgm:t>
    </dgm:pt>
    <dgm:pt modelId="{C52047DE-F551-44BC-B7BD-E83C8C9441A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магистра: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MBA</a:t>
          </a:r>
          <a:r>
            <a:rPr lang="kk-KZ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</a:t>
          </a:r>
          <a:endParaRPr lang="en-US" sz="1200" b="1" dirty="0" smtClean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Медицинских наук-3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Магистр здравоохранение-2</a:t>
          </a:r>
        </a:p>
        <a:p>
          <a:endParaRPr lang="ru-RU" sz="1200" dirty="0">
            <a:solidFill>
              <a:srgbClr val="000000"/>
            </a:solidFill>
          </a:endParaRPr>
        </a:p>
      </dgm:t>
    </dgm:pt>
    <dgm:pt modelId="{6878AACC-3C9E-4DB9-A954-42FC52F47321}" type="parTrans" cxnId="{718DCEC5-0F99-4EF1-BCE1-4EFEB3F682AA}">
      <dgm:prSet/>
      <dgm:spPr/>
      <dgm:t>
        <a:bodyPr/>
        <a:lstStyle/>
        <a:p>
          <a:endParaRPr lang="ru-RU" sz="1200">
            <a:solidFill>
              <a:srgbClr val="000000"/>
            </a:solidFill>
          </a:endParaRPr>
        </a:p>
      </dgm:t>
    </dgm:pt>
    <dgm:pt modelId="{01AF5799-C025-46E0-8E18-D6199549E896}" type="sibTrans" cxnId="{718DCEC5-0F99-4EF1-BCE1-4EFEB3F682AA}">
      <dgm:prSet custT="1"/>
      <dgm:spPr/>
      <dgm:t>
        <a:bodyPr/>
        <a:lstStyle/>
        <a:p>
          <a:endParaRPr lang="ru-RU" sz="900">
            <a:solidFill>
              <a:srgbClr val="000000"/>
            </a:solidFill>
          </a:endParaRPr>
        </a:p>
      </dgm:t>
    </dgm:pt>
    <dgm:pt modelId="{945F7833-D8A6-4E23-875B-E1CD1172506D}" type="pres">
      <dgm:prSet presAssocID="{471190D2-99B4-4E96-A675-1D8C71D535B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22F497-F1F5-46C0-8FD9-0C35F7E0CCFA}" type="pres">
      <dgm:prSet presAssocID="{D35BFEEE-5894-4D53-A588-31F7676C0BC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218A0C-8745-4096-9C0B-B516EDC516C1}" type="pres">
      <dgm:prSet presAssocID="{B8AA8417-CB9D-43B6-BC1C-01B9649F8B80}" presName="sibTrans" presStyleLbl="sibTrans2D1" presStyleIdx="0" presStyleCnt="2"/>
      <dgm:spPr/>
      <dgm:t>
        <a:bodyPr/>
        <a:lstStyle/>
        <a:p>
          <a:endParaRPr lang="ru-RU"/>
        </a:p>
      </dgm:t>
    </dgm:pt>
    <dgm:pt modelId="{6AF8631C-9685-4164-9308-867925E8993B}" type="pres">
      <dgm:prSet presAssocID="{B8AA8417-CB9D-43B6-BC1C-01B9649F8B80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E6925265-711A-48A1-AF1B-BDBB3A01F88F}" type="pres">
      <dgm:prSet presAssocID="{590AB836-9C0C-4CFD-86AF-6AD57CE2B51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23FF1-7483-46A0-BB5D-1C09589B7E51}" type="pres">
      <dgm:prSet presAssocID="{B9292E4F-2AE5-423A-8ED9-5AE69BB37E37}" presName="sibTrans" presStyleLbl="sibTrans2D1" presStyleIdx="1" presStyleCnt="2"/>
      <dgm:spPr/>
      <dgm:t>
        <a:bodyPr/>
        <a:lstStyle/>
        <a:p>
          <a:endParaRPr lang="ru-RU"/>
        </a:p>
      </dgm:t>
    </dgm:pt>
    <dgm:pt modelId="{C6250FFE-F06D-49FC-B2BE-345744D73007}" type="pres">
      <dgm:prSet presAssocID="{B9292E4F-2AE5-423A-8ED9-5AE69BB37E3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6FA54D05-81D0-455D-B210-2BF998441ED1}" type="pres">
      <dgm:prSet presAssocID="{C52047DE-F551-44BC-B7BD-E83C8C9441A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9B81B6-5477-4584-8F7C-69DB4F921840}" srcId="{471190D2-99B4-4E96-A675-1D8C71D535BD}" destId="{D35BFEEE-5894-4D53-A588-31F7676C0BC6}" srcOrd="0" destOrd="0" parTransId="{B57A3B4B-F6A9-40D1-B046-C5B488557325}" sibTransId="{B8AA8417-CB9D-43B6-BC1C-01B9649F8B80}"/>
    <dgm:cxn modelId="{C1C5EE24-DC1B-41D4-A78C-4B15F75066F9}" type="presOf" srcId="{D35BFEEE-5894-4D53-A588-31F7676C0BC6}" destId="{3D22F497-F1F5-46C0-8FD9-0C35F7E0CCFA}" srcOrd="0" destOrd="0" presId="urn:microsoft.com/office/officeart/2005/8/layout/process1"/>
    <dgm:cxn modelId="{718DCEC5-0F99-4EF1-BCE1-4EFEB3F682AA}" srcId="{471190D2-99B4-4E96-A675-1D8C71D535BD}" destId="{C52047DE-F551-44BC-B7BD-E83C8C9441A8}" srcOrd="2" destOrd="0" parTransId="{6878AACC-3C9E-4DB9-A954-42FC52F47321}" sibTransId="{01AF5799-C025-46E0-8E18-D6199549E896}"/>
    <dgm:cxn modelId="{0381BBE4-8B21-4622-8761-17ACAB20D330}" type="presOf" srcId="{471190D2-99B4-4E96-A675-1D8C71D535BD}" destId="{945F7833-D8A6-4E23-875B-E1CD1172506D}" srcOrd="0" destOrd="0" presId="urn:microsoft.com/office/officeart/2005/8/layout/process1"/>
    <dgm:cxn modelId="{C1B47DD8-2AD8-4531-8202-04DE7F492BC4}" type="presOf" srcId="{B9292E4F-2AE5-423A-8ED9-5AE69BB37E37}" destId="{C6250FFE-F06D-49FC-B2BE-345744D73007}" srcOrd="1" destOrd="0" presId="urn:microsoft.com/office/officeart/2005/8/layout/process1"/>
    <dgm:cxn modelId="{A1B8AA68-717E-42E3-9146-6953B9E3F6AD}" type="presOf" srcId="{590AB836-9C0C-4CFD-86AF-6AD57CE2B514}" destId="{E6925265-711A-48A1-AF1B-BDBB3A01F88F}" srcOrd="0" destOrd="0" presId="urn:microsoft.com/office/officeart/2005/8/layout/process1"/>
    <dgm:cxn modelId="{0A24DA95-0588-4875-8FF3-F3B389B34E59}" type="presOf" srcId="{B8AA8417-CB9D-43B6-BC1C-01B9649F8B80}" destId="{6AF8631C-9685-4164-9308-867925E8993B}" srcOrd="1" destOrd="0" presId="urn:microsoft.com/office/officeart/2005/8/layout/process1"/>
    <dgm:cxn modelId="{8552E9D3-EA66-4A6F-9E51-6B3F281022AC}" type="presOf" srcId="{C52047DE-F551-44BC-B7BD-E83C8C9441A8}" destId="{6FA54D05-81D0-455D-B210-2BF998441ED1}" srcOrd="0" destOrd="0" presId="urn:microsoft.com/office/officeart/2005/8/layout/process1"/>
    <dgm:cxn modelId="{4C9EBA0C-8552-4077-B7B5-FEABB0683DAD}" srcId="{471190D2-99B4-4E96-A675-1D8C71D535BD}" destId="{590AB836-9C0C-4CFD-86AF-6AD57CE2B514}" srcOrd="1" destOrd="0" parTransId="{F664A7E8-9566-4DDC-A272-0CEFE53CFDA2}" sibTransId="{B9292E4F-2AE5-423A-8ED9-5AE69BB37E37}"/>
    <dgm:cxn modelId="{0BFCC6F2-DAB5-4B77-BA3F-B9345C2CE879}" type="presOf" srcId="{B9292E4F-2AE5-423A-8ED9-5AE69BB37E37}" destId="{F7723FF1-7483-46A0-BB5D-1C09589B7E51}" srcOrd="0" destOrd="0" presId="urn:microsoft.com/office/officeart/2005/8/layout/process1"/>
    <dgm:cxn modelId="{305B7FC1-70AE-418B-B516-2002DE53742B}" type="presOf" srcId="{B8AA8417-CB9D-43B6-BC1C-01B9649F8B80}" destId="{B4218A0C-8745-4096-9C0B-B516EDC516C1}" srcOrd="0" destOrd="0" presId="urn:microsoft.com/office/officeart/2005/8/layout/process1"/>
    <dgm:cxn modelId="{1D7FD942-0205-4CB9-A887-763A9F13905B}" type="presParOf" srcId="{945F7833-D8A6-4E23-875B-E1CD1172506D}" destId="{3D22F497-F1F5-46C0-8FD9-0C35F7E0CCFA}" srcOrd="0" destOrd="0" presId="urn:microsoft.com/office/officeart/2005/8/layout/process1"/>
    <dgm:cxn modelId="{D12D1D70-328C-4986-99FB-EA0E8CA7F64A}" type="presParOf" srcId="{945F7833-D8A6-4E23-875B-E1CD1172506D}" destId="{B4218A0C-8745-4096-9C0B-B516EDC516C1}" srcOrd="1" destOrd="0" presId="urn:microsoft.com/office/officeart/2005/8/layout/process1"/>
    <dgm:cxn modelId="{27FC7D0B-4A5B-4B6D-8449-D5462567D451}" type="presParOf" srcId="{B4218A0C-8745-4096-9C0B-B516EDC516C1}" destId="{6AF8631C-9685-4164-9308-867925E8993B}" srcOrd="0" destOrd="0" presId="urn:microsoft.com/office/officeart/2005/8/layout/process1"/>
    <dgm:cxn modelId="{499656E0-BAF1-4F9A-A491-ABF6DDD2796C}" type="presParOf" srcId="{945F7833-D8A6-4E23-875B-E1CD1172506D}" destId="{E6925265-711A-48A1-AF1B-BDBB3A01F88F}" srcOrd="2" destOrd="0" presId="urn:microsoft.com/office/officeart/2005/8/layout/process1"/>
    <dgm:cxn modelId="{B0015814-E6D6-43B3-8269-5FB76E18FC71}" type="presParOf" srcId="{945F7833-D8A6-4E23-875B-E1CD1172506D}" destId="{F7723FF1-7483-46A0-BB5D-1C09589B7E51}" srcOrd="3" destOrd="0" presId="urn:microsoft.com/office/officeart/2005/8/layout/process1"/>
    <dgm:cxn modelId="{613362CB-1EDD-4AB1-A767-2D04FBDED235}" type="presParOf" srcId="{F7723FF1-7483-46A0-BB5D-1C09589B7E51}" destId="{C6250FFE-F06D-49FC-B2BE-345744D73007}" srcOrd="0" destOrd="0" presId="urn:microsoft.com/office/officeart/2005/8/layout/process1"/>
    <dgm:cxn modelId="{4AF80E09-E270-4EA5-81AE-ABDA1AA8EC49}" type="presParOf" srcId="{945F7833-D8A6-4E23-875B-E1CD1172506D}" destId="{6FA54D05-81D0-455D-B210-2BF998441ED1}" srcOrd="4" destOrd="0" presId="urn:microsoft.com/office/officeart/2005/8/layout/process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820FCA-FADB-416F-A529-3C29EBDFCDFB}" type="doc">
      <dgm:prSet loTypeId="urn:microsoft.com/office/officeart/2005/8/layout/hProcess10#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2248E0A1-E538-4549-9CCE-1E66BF95FBBE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050" b="1" dirty="0" smtClean="0">
            <a:solidFill>
              <a:schemeClr val="tx1">
                <a:lumMod val="50000"/>
              </a:schemeClr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Россия, Москва, НИИ ревматологии </a:t>
          </a:r>
          <a:r>
            <a:rPr lang="ru-RU" sz="1200" b="1" dirty="0" err="1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им.В.А.Насоновой</a:t>
          </a:r>
          <a:endParaRPr lang="kk-KZ" sz="1200" b="1" dirty="0" smtClean="0">
            <a:solidFill>
              <a:schemeClr val="tx1">
                <a:lumMod val="50000"/>
              </a:schemeClr>
            </a:solidFill>
            <a:effectLst/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«Актуальные вопросы в ревматологии и международные исследования в ревматологии», 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«Современные методы диагностики и лечения ревматических заболеваний» - 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9 врачей</a:t>
          </a:r>
          <a:endParaRPr lang="ru-RU" sz="1200" b="1" dirty="0" smtClean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050" b="1" dirty="0" smtClean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ctr"/>
          <a:endParaRPr lang="ru-RU" sz="1050" dirty="0">
            <a:solidFill>
              <a:schemeClr val="tx1">
                <a:lumMod val="50000"/>
              </a:schemeClr>
            </a:solidFill>
          </a:endParaRPr>
        </a:p>
      </dgm:t>
    </dgm:pt>
    <dgm:pt modelId="{37CD4FF9-9D03-484B-9AE7-B72F6B7ECA59}" type="parTrans" cxnId="{926278CA-28BF-44F1-BB85-F1957E277572}">
      <dgm:prSet/>
      <dgm:spPr/>
      <dgm:t>
        <a:bodyPr/>
        <a:lstStyle/>
        <a:p>
          <a:endParaRPr lang="ru-RU">
            <a:solidFill>
              <a:schemeClr val="tx1">
                <a:lumMod val="50000"/>
              </a:schemeClr>
            </a:solidFill>
          </a:endParaRPr>
        </a:p>
      </dgm:t>
    </dgm:pt>
    <dgm:pt modelId="{03E3B1D9-4375-4A52-BDB1-CFCDDB42804C}" type="sibTrans" cxnId="{926278CA-28BF-44F1-BB85-F1957E277572}">
      <dgm:prSet/>
      <dgm:spPr/>
      <dgm:t>
        <a:bodyPr/>
        <a:lstStyle/>
        <a:p>
          <a:endParaRPr lang="ru-RU">
            <a:solidFill>
              <a:schemeClr val="tx1">
                <a:lumMod val="50000"/>
              </a:schemeClr>
            </a:solidFill>
          </a:endParaRPr>
        </a:p>
      </dgm:t>
    </dgm:pt>
    <dgm:pt modelId="{CE0C4E51-508D-4E31-958B-0B6DC974B9D4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Израиль, Мед.центр Хадасса</a:t>
          </a:r>
          <a:endParaRPr lang="ru-RU" sz="1400" b="1" dirty="0" smtClean="0">
            <a:solidFill>
              <a:schemeClr val="tx1">
                <a:lumMod val="50000"/>
              </a:schemeClr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  <a:p>
          <a:pPr marL="0" lvl="0" indent="0" algn="ctr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ru-RU" sz="14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«</a:t>
          </a:r>
          <a:r>
            <a:rPr lang="kk-KZ" sz="14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Оперативный менеджмент современного госпиталя. Менеджмент качества. Госпитальный сервис» - 1 врач, 2 медсестры 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100" b="1" dirty="0" smtClean="0">
            <a:solidFill>
              <a:schemeClr val="tx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1100" dirty="0">
            <a:solidFill>
              <a:schemeClr val="tx1">
                <a:lumMod val="50000"/>
              </a:schemeClr>
            </a:solidFill>
          </a:endParaRPr>
        </a:p>
      </dgm:t>
    </dgm:pt>
    <dgm:pt modelId="{03589D13-658A-46DC-855D-A3B5AF52D819}" type="parTrans" cxnId="{7FF48D68-8AFD-4938-9028-F0DD6CED6E2B}">
      <dgm:prSet/>
      <dgm:spPr/>
      <dgm:t>
        <a:bodyPr/>
        <a:lstStyle/>
        <a:p>
          <a:endParaRPr lang="ru-RU">
            <a:solidFill>
              <a:schemeClr val="tx1">
                <a:lumMod val="50000"/>
              </a:schemeClr>
            </a:solidFill>
          </a:endParaRPr>
        </a:p>
      </dgm:t>
    </dgm:pt>
    <dgm:pt modelId="{02BCBA5E-4B62-49DB-B1E7-447EADF20692}" type="sibTrans" cxnId="{7FF48D68-8AFD-4938-9028-F0DD6CED6E2B}">
      <dgm:prSet/>
      <dgm:spPr/>
      <dgm:t>
        <a:bodyPr/>
        <a:lstStyle/>
        <a:p>
          <a:endParaRPr lang="ru-RU">
            <a:solidFill>
              <a:schemeClr val="tx1">
                <a:lumMod val="50000"/>
              </a:schemeClr>
            </a:solidFill>
          </a:endParaRPr>
        </a:p>
      </dgm:t>
    </dgm:pt>
    <dgm:pt modelId="{8ACA6567-DDE4-4E49-AE7B-C410CFC2CB13}" type="pres">
      <dgm:prSet presAssocID="{94820FCA-FADB-416F-A529-3C29EBDFCDF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0C6495-A488-473C-BD2F-3F949BC91ABB}" type="pres">
      <dgm:prSet presAssocID="{2248E0A1-E538-4549-9CCE-1E66BF95FBBE}" presName="composite" presStyleCnt="0"/>
      <dgm:spPr/>
    </dgm:pt>
    <dgm:pt modelId="{7D5F7559-CDA2-4F72-BF26-34E2279E782F}" type="pres">
      <dgm:prSet presAssocID="{2248E0A1-E538-4549-9CCE-1E66BF95FBBE}" presName="imagSh" presStyleLbl="bgImgPlace1" presStyleIdx="0" presStyleCnt="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E756C25-AC67-4332-ACEA-DDA29770BE20}" type="pres">
      <dgm:prSet presAssocID="{2248E0A1-E538-4549-9CCE-1E66BF95FBBE}" presName="txNode" presStyleLbl="node1" presStyleIdx="0" presStyleCnt="2" custScaleX="1163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D074FC-6097-4FB8-9011-6260C8DE25AB}" type="pres">
      <dgm:prSet presAssocID="{03E3B1D9-4375-4A52-BDB1-CFCDDB42804C}" presName="sibTrans" presStyleLbl="sibTrans2D1" presStyleIdx="0" presStyleCnt="1"/>
      <dgm:spPr/>
      <dgm:t>
        <a:bodyPr/>
        <a:lstStyle/>
        <a:p>
          <a:endParaRPr lang="ru-RU"/>
        </a:p>
      </dgm:t>
    </dgm:pt>
    <dgm:pt modelId="{8FE82A5E-8970-4538-9C3C-F46A1A9DE45B}" type="pres">
      <dgm:prSet presAssocID="{03E3B1D9-4375-4A52-BDB1-CFCDDB42804C}" presName="connTx" presStyleLbl="sibTrans2D1" presStyleIdx="0" presStyleCnt="1"/>
      <dgm:spPr/>
      <dgm:t>
        <a:bodyPr/>
        <a:lstStyle/>
        <a:p>
          <a:endParaRPr lang="ru-RU"/>
        </a:p>
      </dgm:t>
    </dgm:pt>
    <dgm:pt modelId="{6EC5D19F-D6DC-4FAF-AB60-DF8E40A5BA9F}" type="pres">
      <dgm:prSet presAssocID="{CE0C4E51-508D-4E31-958B-0B6DC974B9D4}" presName="composite" presStyleCnt="0"/>
      <dgm:spPr/>
    </dgm:pt>
    <dgm:pt modelId="{C88A3E64-20A9-4C04-AE81-D2C36A0B9DB0}" type="pres">
      <dgm:prSet presAssocID="{CE0C4E51-508D-4E31-958B-0B6DC974B9D4}" presName="imagSh" presStyleLbl="bgImgPlace1" presStyleIdx="1" presStyleCnt="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059CD5B-653E-4E0C-97B4-EADEC5282DE4}" type="pres">
      <dgm:prSet presAssocID="{CE0C4E51-508D-4E31-958B-0B6DC974B9D4}" presName="txNode" presStyleLbl="node1" presStyleIdx="1" presStyleCnt="2" custScaleX="1141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6278CA-28BF-44F1-BB85-F1957E277572}" srcId="{94820FCA-FADB-416F-A529-3C29EBDFCDFB}" destId="{2248E0A1-E538-4549-9CCE-1E66BF95FBBE}" srcOrd="0" destOrd="0" parTransId="{37CD4FF9-9D03-484B-9AE7-B72F6B7ECA59}" sibTransId="{03E3B1D9-4375-4A52-BDB1-CFCDDB42804C}"/>
    <dgm:cxn modelId="{1B8780E7-8C84-4B37-82ED-7B79AA1CD6C3}" type="presOf" srcId="{03E3B1D9-4375-4A52-BDB1-CFCDDB42804C}" destId="{8FE82A5E-8970-4538-9C3C-F46A1A9DE45B}" srcOrd="1" destOrd="0" presId="urn:microsoft.com/office/officeart/2005/8/layout/hProcess10#1"/>
    <dgm:cxn modelId="{7FF48D68-8AFD-4938-9028-F0DD6CED6E2B}" srcId="{94820FCA-FADB-416F-A529-3C29EBDFCDFB}" destId="{CE0C4E51-508D-4E31-958B-0B6DC974B9D4}" srcOrd="1" destOrd="0" parTransId="{03589D13-658A-46DC-855D-A3B5AF52D819}" sibTransId="{02BCBA5E-4B62-49DB-B1E7-447EADF20692}"/>
    <dgm:cxn modelId="{65DC0F72-D9DE-4BBC-BC2F-6DEBC928930A}" type="presOf" srcId="{2248E0A1-E538-4549-9CCE-1E66BF95FBBE}" destId="{6E756C25-AC67-4332-ACEA-DDA29770BE20}" srcOrd="0" destOrd="0" presId="urn:microsoft.com/office/officeart/2005/8/layout/hProcess10#1"/>
    <dgm:cxn modelId="{BEDE43E4-0EC4-4C98-A7A5-3B7BC49D1EE1}" type="presOf" srcId="{CE0C4E51-508D-4E31-958B-0B6DC974B9D4}" destId="{A059CD5B-653E-4E0C-97B4-EADEC5282DE4}" srcOrd="0" destOrd="0" presId="urn:microsoft.com/office/officeart/2005/8/layout/hProcess10#1"/>
    <dgm:cxn modelId="{90E81CE9-3B98-494B-8977-21AE15430CFF}" type="presOf" srcId="{03E3B1D9-4375-4A52-BDB1-CFCDDB42804C}" destId="{DED074FC-6097-4FB8-9011-6260C8DE25AB}" srcOrd="0" destOrd="0" presId="urn:microsoft.com/office/officeart/2005/8/layout/hProcess10#1"/>
    <dgm:cxn modelId="{35D70D6F-C75F-478D-8A5D-32C2DD39F644}" type="presOf" srcId="{94820FCA-FADB-416F-A529-3C29EBDFCDFB}" destId="{8ACA6567-DDE4-4E49-AE7B-C410CFC2CB13}" srcOrd="0" destOrd="0" presId="urn:microsoft.com/office/officeart/2005/8/layout/hProcess10#1"/>
    <dgm:cxn modelId="{535C2059-02EF-4369-836E-6391267EBC2C}" type="presParOf" srcId="{8ACA6567-DDE4-4E49-AE7B-C410CFC2CB13}" destId="{ED0C6495-A488-473C-BD2F-3F949BC91ABB}" srcOrd="0" destOrd="0" presId="urn:microsoft.com/office/officeart/2005/8/layout/hProcess10#1"/>
    <dgm:cxn modelId="{18FF2D46-323F-41A6-8981-F999ED7E9725}" type="presParOf" srcId="{ED0C6495-A488-473C-BD2F-3F949BC91ABB}" destId="{7D5F7559-CDA2-4F72-BF26-34E2279E782F}" srcOrd="0" destOrd="0" presId="urn:microsoft.com/office/officeart/2005/8/layout/hProcess10#1"/>
    <dgm:cxn modelId="{38309224-CDFE-47B0-A27A-A013772C9515}" type="presParOf" srcId="{ED0C6495-A488-473C-BD2F-3F949BC91ABB}" destId="{6E756C25-AC67-4332-ACEA-DDA29770BE20}" srcOrd="1" destOrd="0" presId="urn:microsoft.com/office/officeart/2005/8/layout/hProcess10#1"/>
    <dgm:cxn modelId="{29A89911-287B-4A2F-938F-D23D4ED21CC8}" type="presParOf" srcId="{8ACA6567-DDE4-4E49-AE7B-C410CFC2CB13}" destId="{DED074FC-6097-4FB8-9011-6260C8DE25AB}" srcOrd="1" destOrd="0" presId="urn:microsoft.com/office/officeart/2005/8/layout/hProcess10#1"/>
    <dgm:cxn modelId="{16CF6455-B9FF-46DE-9024-A36E71B96C46}" type="presParOf" srcId="{DED074FC-6097-4FB8-9011-6260C8DE25AB}" destId="{8FE82A5E-8970-4538-9C3C-F46A1A9DE45B}" srcOrd="0" destOrd="0" presId="urn:microsoft.com/office/officeart/2005/8/layout/hProcess10#1"/>
    <dgm:cxn modelId="{765055CB-9C72-493F-B74D-50E3228F9131}" type="presParOf" srcId="{8ACA6567-DDE4-4E49-AE7B-C410CFC2CB13}" destId="{6EC5D19F-D6DC-4FAF-AB60-DF8E40A5BA9F}" srcOrd="2" destOrd="0" presId="urn:microsoft.com/office/officeart/2005/8/layout/hProcess10#1"/>
    <dgm:cxn modelId="{641DC3DF-5201-454B-A73E-9E8C9EAB1CC0}" type="presParOf" srcId="{6EC5D19F-D6DC-4FAF-AB60-DF8E40A5BA9F}" destId="{C88A3E64-20A9-4C04-AE81-D2C36A0B9DB0}" srcOrd="0" destOrd="0" presId="urn:microsoft.com/office/officeart/2005/8/layout/hProcess10#1"/>
    <dgm:cxn modelId="{D9805E98-EFCB-4694-AA54-CBCD7DD251C0}" type="presParOf" srcId="{6EC5D19F-D6DC-4FAF-AB60-DF8E40A5BA9F}" destId="{A059CD5B-653E-4E0C-97B4-EADEC5282DE4}" srcOrd="1" destOrd="0" presId="urn:microsoft.com/office/officeart/2005/8/layout/hProcess10#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319332-06E9-47F7-97D9-B481D7C4CF71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144CD6-1CC8-46AF-A306-343D695A4FFF}">
      <dgm:prSet phldrT="[Текст]" custT="1"/>
      <dgm:spPr/>
      <dgm:t>
        <a:bodyPr/>
        <a:lstStyle/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Корпорация инновационного развития, ПК «Клиническая лабораторная диагностика» 60 часов</a:t>
          </a:r>
        </a:p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КМУ ВШОЗ, семинар-тренинг</a:t>
          </a:r>
          <a:endParaRPr lang="ru-RU" sz="1100" b="1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Инновационные технологии в лабораторной диагностике</a:t>
          </a:r>
        </a:p>
      </dgm:t>
    </dgm:pt>
    <dgm:pt modelId="{F2700578-D260-43A7-B4A1-015F866B8CDE}" type="parTrans" cxnId="{53818707-5A80-42D6-83D1-AB5C19BCF616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7FCA104-DC41-4CBA-A1EA-98F183A05E1F}" type="sibTrans" cxnId="{53818707-5A80-42D6-83D1-AB5C19BCF616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4AE2563-2A3D-4FAE-8BD4-6502A36293F8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Астана ЛК</a:t>
          </a:r>
        </a:p>
        <a:p>
          <a:r>
            <a:rPr lang="ru-RU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«</a:t>
          </a:r>
          <a:r>
            <a:rPr lang="en-US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HR</a:t>
          </a:r>
          <a:r>
            <a:rPr lang="ru-RU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-менеджмент. Современные технологии управления кадровыми ресурсами в здравоохранении» 24 часа</a:t>
          </a:r>
        </a:p>
        <a:p>
          <a:endParaRPr lang="ru-RU" sz="1100" b="1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1100" b="1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D509B79-CCE0-4223-BD72-826AAF63C9E6}" type="parTrans" cxnId="{6F70666B-7473-4926-AFCE-301120E106BF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B0FB85-B6BF-4CDF-87AA-D1C24973AA2C}" type="sibTrans" cxnId="{6F70666B-7473-4926-AFCE-301120E106BF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0CE9307-CFE2-4A4F-9249-8271FF37D129}">
      <dgm:prSet phldrT="[Текст]" custT="1"/>
      <dgm:spPr/>
      <dgm:t>
        <a:bodyPr/>
        <a:lstStyle/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Корпорация инновационного развития, ПК</a:t>
          </a:r>
          <a:endParaRPr lang="ru-RU" sz="1100" b="1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«Основные биобезопасности и биологической защиты»</a:t>
          </a:r>
          <a:endParaRPr lang="ru-RU" sz="1100" b="1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60 часов</a:t>
          </a:r>
        </a:p>
      </dgm:t>
    </dgm:pt>
    <dgm:pt modelId="{ADBABC1A-1A14-415C-B2E3-7531E08400BC}" type="sibTrans" cxnId="{A2D4B45A-840E-4A90-A771-0016EF80A50F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FC831A4-7C64-4279-9737-AAF34909E6E4}" type="parTrans" cxnId="{A2D4B45A-840E-4A90-A771-0016EF80A50F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6066345-AD22-4A98-98EC-013A7403E984}">
      <dgm:prSet custT="1"/>
      <dgm:spPr/>
      <dgm:t>
        <a:bodyPr/>
        <a:lstStyle/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КМУ ВШОЗ, ПК</a:t>
          </a:r>
          <a:endParaRPr lang="ru-RU" sz="1100" b="1" dirty="0" smtClean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11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rPr>
            <a:t>«Актуальные вопросы ревматологии» 120 часов</a:t>
          </a:r>
        </a:p>
      </dgm:t>
    </dgm:pt>
    <dgm:pt modelId="{833FE00E-BE39-48AB-A849-3D75D740BDA7}" type="sibTrans" cxnId="{38204742-3C30-4A86-A074-3BE5A69DFF7E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A9B926-9E23-4A92-837F-9F8819270E6B}" type="parTrans" cxnId="{38204742-3C30-4A86-A074-3BE5A69DFF7E}">
      <dgm:prSet/>
      <dgm:spPr/>
      <dgm:t>
        <a:bodyPr/>
        <a:lstStyle/>
        <a:p>
          <a:endParaRPr lang="ru-RU" sz="1100" b="1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AF53DA-4480-4CFB-B49D-9470E4F7DB7A}">
      <dgm:prSet custT="1"/>
      <dgm:spPr/>
      <dgm:t>
        <a:bodyPr/>
        <a:lstStyle/>
        <a:p>
          <a:r>
            <a:rPr lang="kk-KZ" sz="11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ourier New" panose="02070309020205020404" pitchFamily="49" charset="0"/>
            </a:rPr>
            <a:t>КМУ ВШОЗП, о</a:t>
          </a:r>
          <a:r>
            <a:rPr lang="kk-KZ" sz="1100" b="1" dirty="0" smtClean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kk-KZ" sz="11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Courier New" panose="02070309020205020404" pitchFamily="49" charset="0"/>
            </a:rPr>
            <a:t>оказанию неотложной медицинской помощи: (BLS)</a:t>
          </a:r>
          <a:r>
            <a:rPr lang="kk-KZ" sz="1100" b="1" dirty="0" smtClean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 Управление сестринской службой многопрофильных стационаров и стандарты операционных процедур (СОП) стационарных специалистов сестринского дела»</a:t>
          </a:r>
          <a:endParaRPr lang="ru-RU" sz="1100" dirty="0"/>
        </a:p>
      </dgm:t>
    </dgm:pt>
    <dgm:pt modelId="{FE765BE7-02FF-4409-B733-23FFDCFB806B}" type="parTrans" cxnId="{A35F0E20-384D-4A83-8426-49153123EBB0}">
      <dgm:prSet/>
      <dgm:spPr/>
      <dgm:t>
        <a:bodyPr/>
        <a:lstStyle/>
        <a:p>
          <a:endParaRPr lang="ru-RU" sz="1100"/>
        </a:p>
      </dgm:t>
    </dgm:pt>
    <dgm:pt modelId="{55AE2D45-FB1F-4A8C-9AA0-EE2CCF63E610}" type="sibTrans" cxnId="{A35F0E20-384D-4A83-8426-49153123EBB0}">
      <dgm:prSet/>
      <dgm:spPr/>
      <dgm:t>
        <a:bodyPr/>
        <a:lstStyle/>
        <a:p>
          <a:endParaRPr lang="ru-RU" sz="1100"/>
        </a:p>
      </dgm:t>
    </dgm:pt>
    <dgm:pt modelId="{9A91DA34-6174-4367-AB49-66D909388EE8}" type="pres">
      <dgm:prSet presAssocID="{23319332-06E9-47F7-97D9-B481D7C4CF7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0326AE0-FF22-4CE2-9188-EB5304C544B6}" type="pres">
      <dgm:prSet presAssocID="{6F144CD6-1CC8-46AF-A306-343D695A4FFF}" presName="root" presStyleCnt="0"/>
      <dgm:spPr/>
      <dgm:t>
        <a:bodyPr/>
        <a:lstStyle/>
        <a:p>
          <a:endParaRPr lang="ru-RU"/>
        </a:p>
      </dgm:t>
    </dgm:pt>
    <dgm:pt modelId="{F0D7609F-E14B-410C-A340-BCE2113BF92D}" type="pres">
      <dgm:prSet presAssocID="{6F144CD6-1CC8-46AF-A306-343D695A4FFF}" presName="rootComposite" presStyleCnt="0"/>
      <dgm:spPr/>
      <dgm:t>
        <a:bodyPr/>
        <a:lstStyle/>
        <a:p>
          <a:endParaRPr lang="ru-RU"/>
        </a:p>
      </dgm:t>
    </dgm:pt>
    <dgm:pt modelId="{A803EE76-D0DD-4035-992E-D65E65F718D8}" type="pres">
      <dgm:prSet presAssocID="{6F144CD6-1CC8-46AF-A306-343D695A4FFF}" presName="rootText" presStyleLbl="node1" presStyleIdx="0" presStyleCnt="5" custScaleX="118601" custScaleY="171371" custLinFactNeighborX="3453" custLinFactNeighborY="5521"/>
      <dgm:spPr/>
      <dgm:t>
        <a:bodyPr/>
        <a:lstStyle/>
        <a:p>
          <a:endParaRPr lang="ru-RU"/>
        </a:p>
      </dgm:t>
    </dgm:pt>
    <dgm:pt modelId="{2D3BAC14-3113-481B-9B40-CECE570CEAC1}" type="pres">
      <dgm:prSet presAssocID="{6F144CD6-1CC8-46AF-A306-343D695A4FFF}" presName="rootConnector" presStyleLbl="node1" presStyleIdx="0" presStyleCnt="5"/>
      <dgm:spPr/>
      <dgm:t>
        <a:bodyPr/>
        <a:lstStyle/>
        <a:p>
          <a:endParaRPr lang="ru-RU"/>
        </a:p>
      </dgm:t>
    </dgm:pt>
    <dgm:pt modelId="{344EDF49-6C8E-4888-8DF3-A54E74D543E7}" type="pres">
      <dgm:prSet presAssocID="{6F144CD6-1CC8-46AF-A306-343D695A4FFF}" presName="childShape" presStyleCnt="0"/>
      <dgm:spPr/>
      <dgm:t>
        <a:bodyPr/>
        <a:lstStyle/>
        <a:p>
          <a:endParaRPr lang="ru-RU"/>
        </a:p>
      </dgm:t>
    </dgm:pt>
    <dgm:pt modelId="{DEEC529E-C70F-4192-A2BE-9D4A5DB90ECB}" type="pres">
      <dgm:prSet presAssocID="{00CE9307-CFE2-4A4F-9249-8271FF37D129}" presName="root" presStyleCnt="0"/>
      <dgm:spPr/>
      <dgm:t>
        <a:bodyPr/>
        <a:lstStyle/>
        <a:p>
          <a:endParaRPr lang="ru-RU"/>
        </a:p>
      </dgm:t>
    </dgm:pt>
    <dgm:pt modelId="{16F20022-65BE-45D9-8D85-9418D6EB2574}" type="pres">
      <dgm:prSet presAssocID="{00CE9307-CFE2-4A4F-9249-8271FF37D129}" presName="rootComposite" presStyleCnt="0"/>
      <dgm:spPr/>
      <dgm:t>
        <a:bodyPr/>
        <a:lstStyle/>
        <a:p>
          <a:endParaRPr lang="ru-RU"/>
        </a:p>
      </dgm:t>
    </dgm:pt>
    <dgm:pt modelId="{C8F082FE-F07B-465E-8048-8537CB0EEA08}" type="pres">
      <dgm:prSet presAssocID="{00CE9307-CFE2-4A4F-9249-8271FF37D129}" presName="rootText" presStyleLbl="node1" presStyleIdx="1" presStyleCnt="5" custScaleX="91479" custScaleY="162783" custLinFactNeighborX="-1386" custLinFactNeighborY="8310"/>
      <dgm:spPr/>
      <dgm:t>
        <a:bodyPr/>
        <a:lstStyle/>
        <a:p>
          <a:endParaRPr lang="ru-RU"/>
        </a:p>
      </dgm:t>
    </dgm:pt>
    <dgm:pt modelId="{735F214E-5DFC-490D-A3D2-29586B4F91E0}" type="pres">
      <dgm:prSet presAssocID="{00CE9307-CFE2-4A4F-9249-8271FF37D129}" presName="rootConnector" presStyleLbl="node1" presStyleIdx="1" presStyleCnt="5"/>
      <dgm:spPr/>
      <dgm:t>
        <a:bodyPr/>
        <a:lstStyle/>
        <a:p>
          <a:endParaRPr lang="ru-RU"/>
        </a:p>
      </dgm:t>
    </dgm:pt>
    <dgm:pt modelId="{9F7F8DD0-C080-4C75-90FA-94132FFD771D}" type="pres">
      <dgm:prSet presAssocID="{00CE9307-CFE2-4A4F-9249-8271FF37D129}" presName="childShape" presStyleCnt="0"/>
      <dgm:spPr/>
      <dgm:t>
        <a:bodyPr/>
        <a:lstStyle/>
        <a:p>
          <a:endParaRPr lang="ru-RU"/>
        </a:p>
      </dgm:t>
    </dgm:pt>
    <dgm:pt modelId="{B1DDDB9E-28AF-49BB-AE76-8BFA22408CB3}" type="pres">
      <dgm:prSet presAssocID="{D6066345-AD22-4A98-98EC-013A7403E984}" presName="root" presStyleCnt="0"/>
      <dgm:spPr/>
      <dgm:t>
        <a:bodyPr/>
        <a:lstStyle/>
        <a:p>
          <a:endParaRPr lang="ru-RU"/>
        </a:p>
      </dgm:t>
    </dgm:pt>
    <dgm:pt modelId="{3EB721C5-0FE3-4F42-B66C-C8A2563F27D9}" type="pres">
      <dgm:prSet presAssocID="{D6066345-AD22-4A98-98EC-013A7403E984}" presName="rootComposite" presStyleCnt="0"/>
      <dgm:spPr/>
      <dgm:t>
        <a:bodyPr/>
        <a:lstStyle/>
        <a:p>
          <a:endParaRPr lang="ru-RU"/>
        </a:p>
      </dgm:t>
    </dgm:pt>
    <dgm:pt modelId="{7E40CACB-83DB-408A-A48D-E2697DC45014}" type="pres">
      <dgm:prSet presAssocID="{D6066345-AD22-4A98-98EC-013A7403E984}" presName="rootText" presStyleLbl="node1" presStyleIdx="2" presStyleCnt="5" custScaleX="91005" custScaleY="157791" custLinFactNeighborY="8310"/>
      <dgm:spPr/>
      <dgm:t>
        <a:bodyPr/>
        <a:lstStyle/>
        <a:p>
          <a:endParaRPr lang="ru-RU"/>
        </a:p>
      </dgm:t>
    </dgm:pt>
    <dgm:pt modelId="{5F9742D4-BF1D-4B66-A64C-BA78E66FE16B}" type="pres">
      <dgm:prSet presAssocID="{D6066345-AD22-4A98-98EC-013A7403E984}" presName="rootConnector" presStyleLbl="node1" presStyleIdx="2" presStyleCnt="5"/>
      <dgm:spPr/>
      <dgm:t>
        <a:bodyPr/>
        <a:lstStyle/>
        <a:p>
          <a:endParaRPr lang="ru-RU"/>
        </a:p>
      </dgm:t>
    </dgm:pt>
    <dgm:pt modelId="{AF8E997E-039A-4B13-BCC0-5F4BD326DB15}" type="pres">
      <dgm:prSet presAssocID="{D6066345-AD22-4A98-98EC-013A7403E984}" presName="childShape" presStyleCnt="0"/>
      <dgm:spPr/>
      <dgm:t>
        <a:bodyPr/>
        <a:lstStyle/>
        <a:p>
          <a:endParaRPr lang="ru-RU"/>
        </a:p>
      </dgm:t>
    </dgm:pt>
    <dgm:pt modelId="{7A1193BD-56B2-496E-B3AA-D7BBA67C1D27}" type="pres">
      <dgm:prSet presAssocID="{54AE2563-2A3D-4FAE-8BD4-6502A36293F8}" presName="root" presStyleCnt="0"/>
      <dgm:spPr/>
      <dgm:t>
        <a:bodyPr/>
        <a:lstStyle/>
        <a:p>
          <a:endParaRPr lang="ru-RU"/>
        </a:p>
      </dgm:t>
    </dgm:pt>
    <dgm:pt modelId="{E6368410-1D0F-44D9-A59D-B8210DF9A267}" type="pres">
      <dgm:prSet presAssocID="{54AE2563-2A3D-4FAE-8BD4-6502A36293F8}" presName="rootComposite" presStyleCnt="0"/>
      <dgm:spPr/>
      <dgm:t>
        <a:bodyPr/>
        <a:lstStyle/>
        <a:p>
          <a:endParaRPr lang="ru-RU"/>
        </a:p>
      </dgm:t>
    </dgm:pt>
    <dgm:pt modelId="{758CCAF8-4739-4913-B776-1AD2235D1FD7}" type="pres">
      <dgm:prSet presAssocID="{54AE2563-2A3D-4FAE-8BD4-6502A36293F8}" presName="rootText" presStyleLbl="node1" presStyleIdx="3" presStyleCnt="5" custScaleX="109030" custScaleY="164229" custLinFactNeighborY="8310"/>
      <dgm:spPr/>
      <dgm:t>
        <a:bodyPr/>
        <a:lstStyle/>
        <a:p>
          <a:endParaRPr lang="ru-RU"/>
        </a:p>
      </dgm:t>
    </dgm:pt>
    <dgm:pt modelId="{3252B9A7-4973-40CD-8469-BDB9A9F4B673}" type="pres">
      <dgm:prSet presAssocID="{54AE2563-2A3D-4FAE-8BD4-6502A36293F8}" presName="rootConnector" presStyleLbl="node1" presStyleIdx="3" presStyleCnt="5"/>
      <dgm:spPr/>
      <dgm:t>
        <a:bodyPr/>
        <a:lstStyle/>
        <a:p>
          <a:endParaRPr lang="ru-RU"/>
        </a:p>
      </dgm:t>
    </dgm:pt>
    <dgm:pt modelId="{199C2970-553E-4C98-B974-98F98C61ECA3}" type="pres">
      <dgm:prSet presAssocID="{54AE2563-2A3D-4FAE-8BD4-6502A36293F8}" presName="childShape" presStyleCnt="0"/>
      <dgm:spPr/>
      <dgm:t>
        <a:bodyPr/>
        <a:lstStyle/>
        <a:p>
          <a:endParaRPr lang="ru-RU"/>
        </a:p>
      </dgm:t>
    </dgm:pt>
    <dgm:pt modelId="{3585AB59-0800-48C5-9E8E-D59B7526012B}" type="pres">
      <dgm:prSet presAssocID="{3BAF53DA-4480-4CFB-B49D-9470E4F7DB7A}" presName="root" presStyleCnt="0"/>
      <dgm:spPr/>
    </dgm:pt>
    <dgm:pt modelId="{700D3CAA-3300-4067-B4B1-CDC98683DB2A}" type="pres">
      <dgm:prSet presAssocID="{3BAF53DA-4480-4CFB-B49D-9470E4F7DB7A}" presName="rootComposite" presStyleCnt="0"/>
      <dgm:spPr/>
    </dgm:pt>
    <dgm:pt modelId="{C37416E0-3F9D-4395-858E-15FF8EDDD8D7}" type="pres">
      <dgm:prSet presAssocID="{3BAF53DA-4480-4CFB-B49D-9470E4F7DB7A}" presName="rootText" presStyleLbl="node1" presStyleIdx="4" presStyleCnt="5" custScaleX="138400" custScaleY="164684" custLinFactNeighborY="10325"/>
      <dgm:spPr/>
      <dgm:t>
        <a:bodyPr/>
        <a:lstStyle/>
        <a:p>
          <a:endParaRPr lang="ru-RU"/>
        </a:p>
      </dgm:t>
    </dgm:pt>
    <dgm:pt modelId="{01EB4A0E-8733-471D-838D-62B699438A48}" type="pres">
      <dgm:prSet presAssocID="{3BAF53DA-4480-4CFB-B49D-9470E4F7DB7A}" presName="rootConnector" presStyleLbl="node1" presStyleIdx="4" presStyleCnt="5"/>
      <dgm:spPr/>
      <dgm:t>
        <a:bodyPr/>
        <a:lstStyle/>
        <a:p>
          <a:endParaRPr lang="ru-RU"/>
        </a:p>
      </dgm:t>
    </dgm:pt>
    <dgm:pt modelId="{6182FE1F-064A-4EA6-A528-71B56A27915B}" type="pres">
      <dgm:prSet presAssocID="{3BAF53DA-4480-4CFB-B49D-9470E4F7DB7A}" presName="childShape" presStyleCnt="0"/>
      <dgm:spPr/>
    </dgm:pt>
  </dgm:ptLst>
  <dgm:cxnLst>
    <dgm:cxn modelId="{A35F0E20-384D-4A83-8426-49153123EBB0}" srcId="{23319332-06E9-47F7-97D9-B481D7C4CF71}" destId="{3BAF53DA-4480-4CFB-B49D-9470E4F7DB7A}" srcOrd="4" destOrd="0" parTransId="{FE765BE7-02FF-4409-B733-23FFDCFB806B}" sibTransId="{55AE2D45-FB1F-4A8C-9AA0-EE2CCF63E610}"/>
    <dgm:cxn modelId="{9265F400-C66D-43BF-837C-BB5BA7DC3A68}" type="presOf" srcId="{54AE2563-2A3D-4FAE-8BD4-6502A36293F8}" destId="{758CCAF8-4739-4913-B776-1AD2235D1FD7}" srcOrd="0" destOrd="0" presId="urn:microsoft.com/office/officeart/2005/8/layout/hierarchy3"/>
    <dgm:cxn modelId="{55BDC381-2BC1-4D24-AA38-9545B30F743E}" type="presOf" srcId="{3BAF53DA-4480-4CFB-B49D-9470E4F7DB7A}" destId="{C37416E0-3F9D-4395-858E-15FF8EDDD8D7}" srcOrd="0" destOrd="0" presId="urn:microsoft.com/office/officeart/2005/8/layout/hierarchy3"/>
    <dgm:cxn modelId="{3F580B98-8E13-44B1-A57B-99F13635E100}" type="presOf" srcId="{00CE9307-CFE2-4A4F-9249-8271FF37D129}" destId="{C8F082FE-F07B-465E-8048-8537CB0EEA08}" srcOrd="0" destOrd="0" presId="urn:microsoft.com/office/officeart/2005/8/layout/hierarchy3"/>
    <dgm:cxn modelId="{99F563B0-5933-40D3-A807-BB07CBF4FC98}" type="presOf" srcId="{54AE2563-2A3D-4FAE-8BD4-6502A36293F8}" destId="{3252B9A7-4973-40CD-8469-BDB9A9F4B673}" srcOrd="1" destOrd="0" presId="urn:microsoft.com/office/officeart/2005/8/layout/hierarchy3"/>
    <dgm:cxn modelId="{38204742-3C30-4A86-A074-3BE5A69DFF7E}" srcId="{23319332-06E9-47F7-97D9-B481D7C4CF71}" destId="{D6066345-AD22-4A98-98EC-013A7403E984}" srcOrd="2" destOrd="0" parTransId="{B1A9B926-9E23-4A92-837F-9F8819270E6B}" sibTransId="{833FE00E-BE39-48AB-A849-3D75D740BDA7}"/>
    <dgm:cxn modelId="{95E2C505-2EFA-4E3B-8485-C8E66AD0D08B}" type="presOf" srcId="{6F144CD6-1CC8-46AF-A306-343D695A4FFF}" destId="{A803EE76-D0DD-4035-992E-D65E65F718D8}" srcOrd="0" destOrd="0" presId="urn:microsoft.com/office/officeart/2005/8/layout/hierarchy3"/>
    <dgm:cxn modelId="{BCD78BBE-8946-4546-8762-64155D2733E7}" type="presOf" srcId="{D6066345-AD22-4A98-98EC-013A7403E984}" destId="{5F9742D4-BF1D-4B66-A64C-BA78E66FE16B}" srcOrd="1" destOrd="0" presId="urn:microsoft.com/office/officeart/2005/8/layout/hierarchy3"/>
    <dgm:cxn modelId="{F0D14F1B-5244-40BA-8BE6-E9C473A87671}" type="presOf" srcId="{3BAF53DA-4480-4CFB-B49D-9470E4F7DB7A}" destId="{01EB4A0E-8733-471D-838D-62B699438A48}" srcOrd="1" destOrd="0" presId="urn:microsoft.com/office/officeart/2005/8/layout/hierarchy3"/>
    <dgm:cxn modelId="{6F70666B-7473-4926-AFCE-301120E106BF}" srcId="{23319332-06E9-47F7-97D9-B481D7C4CF71}" destId="{54AE2563-2A3D-4FAE-8BD4-6502A36293F8}" srcOrd="3" destOrd="0" parTransId="{AD509B79-CCE0-4223-BD72-826AAF63C9E6}" sibTransId="{37B0FB85-B6BF-4CDF-87AA-D1C24973AA2C}"/>
    <dgm:cxn modelId="{8E94212C-591E-45DC-9CEA-E5EC31E265DA}" type="presOf" srcId="{6F144CD6-1CC8-46AF-A306-343D695A4FFF}" destId="{2D3BAC14-3113-481B-9B40-CECE570CEAC1}" srcOrd="1" destOrd="0" presId="urn:microsoft.com/office/officeart/2005/8/layout/hierarchy3"/>
    <dgm:cxn modelId="{3CCD7949-2791-4B8C-B277-D17CD408EAA8}" type="presOf" srcId="{00CE9307-CFE2-4A4F-9249-8271FF37D129}" destId="{735F214E-5DFC-490D-A3D2-29586B4F91E0}" srcOrd="1" destOrd="0" presId="urn:microsoft.com/office/officeart/2005/8/layout/hierarchy3"/>
    <dgm:cxn modelId="{53818707-5A80-42D6-83D1-AB5C19BCF616}" srcId="{23319332-06E9-47F7-97D9-B481D7C4CF71}" destId="{6F144CD6-1CC8-46AF-A306-343D695A4FFF}" srcOrd="0" destOrd="0" parTransId="{F2700578-D260-43A7-B4A1-015F866B8CDE}" sibTransId="{97FCA104-DC41-4CBA-A1EA-98F183A05E1F}"/>
    <dgm:cxn modelId="{F0A30085-5464-4A63-907D-B76C01AF14E4}" type="presOf" srcId="{23319332-06E9-47F7-97D9-B481D7C4CF71}" destId="{9A91DA34-6174-4367-AB49-66D909388EE8}" srcOrd="0" destOrd="0" presId="urn:microsoft.com/office/officeart/2005/8/layout/hierarchy3"/>
    <dgm:cxn modelId="{0A0A3669-21C6-4747-8EBA-E1A67C2E5813}" type="presOf" srcId="{D6066345-AD22-4A98-98EC-013A7403E984}" destId="{7E40CACB-83DB-408A-A48D-E2697DC45014}" srcOrd="0" destOrd="0" presId="urn:microsoft.com/office/officeart/2005/8/layout/hierarchy3"/>
    <dgm:cxn modelId="{A2D4B45A-840E-4A90-A771-0016EF80A50F}" srcId="{23319332-06E9-47F7-97D9-B481D7C4CF71}" destId="{00CE9307-CFE2-4A4F-9249-8271FF37D129}" srcOrd="1" destOrd="0" parTransId="{9FC831A4-7C64-4279-9737-AAF34909E6E4}" sibTransId="{ADBABC1A-1A14-415C-B2E3-7531E08400BC}"/>
    <dgm:cxn modelId="{021EBBCB-C266-449F-A6EE-01659CCD3213}" type="presParOf" srcId="{9A91DA34-6174-4367-AB49-66D909388EE8}" destId="{40326AE0-FF22-4CE2-9188-EB5304C544B6}" srcOrd="0" destOrd="0" presId="urn:microsoft.com/office/officeart/2005/8/layout/hierarchy3"/>
    <dgm:cxn modelId="{F50A9162-18BC-435E-8A40-E03C9B52730C}" type="presParOf" srcId="{40326AE0-FF22-4CE2-9188-EB5304C544B6}" destId="{F0D7609F-E14B-410C-A340-BCE2113BF92D}" srcOrd="0" destOrd="0" presId="urn:microsoft.com/office/officeart/2005/8/layout/hierarchy3"/>
    <dgm:cxn modelId="{9CD2D2C8-ACAB-4635-99BB-255C5A0FE899}" type="presParOf" srcId="{F0D7609F-E14B-410C-A340-BCE2113BF92D}" destId="{A803EE76-D0DD-4035-992E-D65E65F718D8}" srcOrd="0" destOrd="0" presId="urn:microsoft.com/office/officeart/2005/8/layout/hierarchy3"/>
    <dgm:cxn modelId="{FC255860-787E-4A0E-904E-40ECD6E7C909}" type="presParOf" srcId="{F0D7609F-E14B-410C-A340-BCE2113BF92D}" destId="{2D3BAC14-3113-481B-9B40-CECE570CEAC1}" srcOrd="1" destOrd="0" presId="urn:microsoft.com/office/officeart/2005/8/layout/hierarchy3"/>
    <dgm:cxn modelId="{36E8A7C0-D12A-474D-AD0F-6E41A5E5D0F5}" type="presParOf" srcId="{40326AE0-FF22-4CE2-9188-EB5304C544B6}" destId="{344EDF49-6C8E-4888-8DF3-A54E74D543E7}" srcOrd="1" destOrd="0" presId="urn:microsoft.com/office/officeart/2005/8/layout/hierarchy3"/>
    <dgm:cxn modelId="{AD89ED29-18E7-43B1-9C31-9535D934C1A8}" type="presParOf" srcId="{9A91DA34-6174-4367-AB49-66D909388EE8}" destId="{DEEC529E-C70F-4192-A2BE-9D4A5DB90ECB}" srcOrd="1" destOrd="0" presId="urn:microsoft.com/office/officeart/2005/8/layout/hierarchy3"/>
    <dgm:cxn modelId="{CFAC4B0E-BBCC-4933-8C53-E6C90BD73C9B}" type="presParOf" srcId="{DEEC529E-C70F-4192-A2BE-9D4A5DB90ECB}" destId="{16F20022-65BE-45D9-8D85-9418D6EB2574}" srcOrd="0" destOrd="0" presId="urn:microsoft.com/office/officeart/2005/8/layout/hierarchy3"/>
    <dgm:cxn modelId="{524F090C-624E-4139-8256-67DDE6F81386}" type="presParOf" srcId="{16F20022-65BE-45D9-8D85-9418D6EB2574}" destId="{C8F082FE-F07B-465E-8048-8537CB0EEA08}" srcOrd="0" destOrd="0" presId="urn:microsoft.com/office/officeart/2005/8/layout/hierarchy3"/>
    <dgm:cxn modelId="{8944D26A-212A-4467-873B-44D5767123A6}" type="presParOf" srcId="{16F20022-65BE-45D9-8D85-9418D6EB2574}" destId="{735F214E-5DFC-490D-A3D2-29586B4F91E0}" srcOrd="1" destOrd="0" presId="urn:microsoft.com/office/officeart/2005/8/layout/hierarchy3"/>
    <dgm:cxn modelId="{166B2CBF-8062-4B29-AD6A-C04F297F6D56}" type="presParOf" srcId="{DEEC529E-C70F-4192-A2BE-9D4A5DB90ECB}" destId="{9F7F8DD0-C080-4C75-90FA-94132FFD771D}" srcOrd="1" destOrd="0" presId="urn:microsoft.com/office/officeart/2005/8/layout/hierarchy3"/>
    <dgm:cxn modelId="{40CEFD4F-440A-4CD3-AD2F-1C64403F3F3D}" type="presParOf" srcId="{9A91DA34-6174-4367-AB49-66D909388EE8}" destId="{B1DDDB9E-28AF-49BB-AE76-8BFA22408CB3}" srcOrd="2" destOrd="0" presId="urn:microsoft.com/office/officeart/2005/8/layout/hierarchy3"/>
    <dgm:cxn modelId="{9EDDC9E5-B841-401C-894C-C520226CDCB5}" type="presParOf" srcId="{B1DDDB9E-28AF-49BB-AE76-8BFA22408CB3}" destId="{3EB721C5-0FE3-4F42-B66C-C8A2563F27D9}" srcOrd="0" destOrd="0" presId="urn:microsoft.com/office/officeart/2005/8/layout/hierarchy3"/>
    <dgm:cxn modelId="{23D680A3-EB47-44B0-AFED-E887E54E866B}" type="presParOf" srcId="{3EB721C5-0FE3-4F42-B66C-C8A2563F27D9}" destId="{7E40CACB-83DB-408A-A48D-E2697DC45014}" srcOrd="0" destOrd="0" presId="urn:microsoft.com/office/officeart/2005/8/layout/hierarchy3"/>
    <dgm:cxn modelId="{059C0D1D-8198-43D4-8280-12DA36798455}" type="presParOf" srcId="{3EB721C5-0FE3-4F42-B66C-C8A2563F27D9}" destId="{5F9742D4-BF1D-4B66-A64C-BA78E66FE16B}" srcOrd="1" destOrd="0" presId="urn:microsoft.com/office/officeart/2005/8/layout/hierarchy3"/>
    <dgm:cxn modelId="{EC2AF35A-1DF7-4DE5-A018-4F8BCC66F4E7}" type="presParOf" srcId="{B1DDDB9E-28AF-49BB-AE76-8BFA22408CB3}" destId="{AF8E997E-039A-4B13-BCC0-5F4BD326DB15}" srcOrd="1" destOrd="0" presId="urn:microsoft.com/office/officeart/2005/8/layout/hierarchy3"/>
    <dgm:cxn modelId="{AA95F91C-A6B0-47DB-B5AC-54AA77DF1EA0}" type="presParOf" srcId="{9A91DA34-6174-4367-AB49-66D909388EE8}" destId="{7A1193BD-56B2-496E-B3AA-D7BBA67C1D27}" srcOrd="3" destOrd="0" presId="urn:microsoft.com/office/officeart/2005/8/layout/hierarchy3"/>
    <dgm:cxn modelId="{76D737D5-B4B8-4C5C-B830-F86109A3F7B6}" type="presParOf" srcId="{7A1193BD-56B2-496E-B3AA-D7BBA67C1D27}" destId="{E6368410-1D0F-44D9-A59D-B8210DF9A267}" srcOrd="0" destOrd="0" presId="urn:microsoft.com/office/officeart/2005/8/layout/hierarchy3"/>
    <dgm:cxn modelId="{F2B7B939-78DB-41A0-9797-65308F7B98F7}" type="presParOf" srcId="{E6368410-1D0F-44D9-A59D-B8210DF9A267}" destId="{758CCAF8-4739-4913-B776-1AD2235D1FD7}" srcOrd="0" destOrd="0" presId="urn:microsoft.com/office/officeart/2005/8/layout/hierarchy3"/>
    <dgm:cxn modelId="{0E9391B2-772C-4803-BCED-E38F533070E6}" type="presParOf" srcId="{E6368410-1D0F-44D9-A59D-B8210DF9A267}" destId="{3252B9A7-4973-40CD-8469-BDB9A9F4B673}" srcOrd="1" destOrd="0" presId="urn:microsoft.com/office/officeart/2005/8/layout/hierarchy3"/>
    <dgm:cxn modelId="{F83CAB8F-B0B7-43B5-AE54-06F7E87AC71E}" type="presParOf" srcId="{7A1193BD-56B2-496E-B3AA-D7BBA67C1D27}" destId="{199C2970-553E-4C98-B974-98F98C61ECA3}" srcOrd="1" destOrd="0" presId="urn:microsoft.com/office/officeart/2005/8/layout/hierarchy3"/>
    <dgm:cxn modelId="{A9237DDB-179E-458F-8D3E-9FEF0BD6D3C9}" type="presParOf" srcId="{9A91DA34-6174-4367-AB49-66D909388EE8}" destId="{3585AB59-0800-48C5-9E8E-D59B7526012B}" srcOrd="4" destOrd="0" presId="urn:microsoft.com/office/officeart/2005/8/layout/hierarchy3"/>
    <dgm:cxn modelId="{5C7D6315-40B3-4523-A30B-2594DAE09827}" type="presParOf" srcId="{3585AB59-0800-48C5-9E8E-D59B7526012B}" destId="{700D3CAA-3300-4067-B4B1-CDC98683DB2A}" srcOrd="0" destOrd="0" presId="urn:microsoft.com/office/officeart/2005/8/layout/hierarchy3"/>
    <dgm:cxn modelId="{0F863469-979E-4A25-96E0-FAAF3B7B8A7A}" type="presParOf" srcId="{700D3CAA-3300-4067-B4B1-CDC98683DB2A}" destId="{C37416E0-3F9D-4395-858E-15FF8EDDD8D7}" srcOrd="0" destOrd="0" presId="urn:microsoft.com/office/officeart/2005/8/layout/hierarchy3"/>
    <dgm:cxn modelId="{3AC1CD1A-CEE6-49E9-B669-6019C3E19469}" type="presParOf" srcId="{700D3CAA-3300-4067-B4B1-CDC98683DB2A}" destId="{01EB4A0E-8733-471D-838D-62B699438A48}" srcOrd="1" destOrd="0" presId="urn:microsoft.com/office/officeart/2005/8/layout/hierarchy3"/>
    <dgm:cxn modelId="{B0AF09DC-67FD-4A97-BCC0-6ED3F85F336C}" type="presParOf" srcId="{3585AB59-0800-48C5-9E8E-D59B7526012B}" destId="{6182FE1F-064A-4EA6-A528-71B56A27915B}" srcOrd="1" destOrd="0" presId="urn:microsoft.com/office/officeart/2005/8/layout/hierarchy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DD6B4B-9767-4ECB-A98F-91610F1E025B}" type="doc">
      <dgm:prSet loTypeId="urn:microsoft.com/office/officeart/2005/8/layout/hChevron3" loCatId="process" qsTypeId="urn:microsoft.com/office/officeart/2005/8/quickstyle/simple1" qsCatId="simple" csTypeId="urn:microsoft.com/office/officeart/2005/8/colors/colorful4" csCatId="colorful" phldr="1"/>
      <dgm:spPr/>
    </dgm:pt>
    <dgm:pt modelId="{AE39C240-DED7-4E3F-A4AF-E06E1BB2A492}">
      <dgm:prSet phldrT="[Текст]"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крови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F1B0ED-7B20-4650-8711-F83368B7FD66}" type="parTrans" cxnId="{FD71BFF6-74BC-49E1-8A57-852748A95C3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BED7DB-8A7D-47F0-A470-E8AF0FBB0B59}" type="sibTrans" cxnId="{FD71BFF6-74BC-49E1-8A57-852748A95C3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C4988-B443-4702-A911-1D1A17B20DCC}">
      <dgm:prSet phldrT="[Текст]"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мочи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87AA43-67B9-4503-8002-AB61D4685DC8}" type="parTrans" cxnId="{C30769AA-74AA-4933-B87B-F4C4E1631AD1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D8233F-06C6-4E4A-B63F-ED249244BBEA}" type="sibTrans" cxnId="{C30769AA-74AA-4933-B87B-F4C4E1631AD1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19B758-1A5E-4E50-9C58-078E22EF199F}">
      <dgm:prSet phldrT="[Текст]"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Иммуноферментные (иммунологические) исследования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D03CF1-B1A8-4C42-9FF4-AE69A492A1FE}" type="parTrans" cxnId="{92E03398-9E0C-4DAE-8DBA-AB3B987C6D10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87FC94-5023-4EA6-AD54-248635176ECD}" type="sibTrans" cxnId="{92E03398-9E0C-4DAE-8DBA-AB3B987C6D10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71AB93-EB5E-4A2B-91CC-752C7EDE3F19}">
      <dgm:prSet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Биохимический анализ крови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29B376-D59F-42E9-B9FD-EAEF1D3F5F99}" type="parTrans" cxnId="{443E8938-9B67-4C9E-8A9B-885B3E7741B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94FB73-451B-41CA-AF01-61C66DFBEF88}" type="sibTrans" cxnId="{443E8938-9B67-4C9E-8A9B-885B3E7741B7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27AF0D-96E9-4C88-B3F6-417483462406}">
      <dgm:prSet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Коагулограмма 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A05245-11BD-43D1-AA76-C784532CCE47}" type="parTrans" cxnId="{B5552995-9271-4A89-B9DA-0F733A67E9FF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3627A1-5C3B-45C9-B3E2-1E031344A3F1}" type="sibTrans" cxnId="{B5552995-9271-4A89-B9DA-0F733A67E9FF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230DC7-13B3-468E-8335-34A643CA4281}">
      <dgm:prSet custT="1"/>
      <dgm:spPr/>
      <dgm:t>
        <a:bodyPr/>
        <a:lstStyle/>
        <a:p>
          <a:r>
            <a:rPr lang="kk-KZ" sz="105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Непрямой иммунофлюорцентный анализ (нРИФ)</a:t>
          </a:r>
          <a:endParaRPr lang="ru-RU" sz="105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FF5A75-3D5E-40E0-8B0A-D5A079041D01}" type="parTrans" cxnId="{EB4934CA-13AD-4D75-BD3F-314BA12A4056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DE6E95-843B-48ED-AA4D-7D61AFA59D45}" type="sibTrans" cxnId="{EB4934CA-13AD-4D75-BD3F-314BA12A4056}">
      <dgm:prSet/>
      <dgm:spPr/>
      <dgm:t>
        <a:bodyPr/>
        <a:lstStyle/>
        <a:p>
          <a:endParaRPr lang="ru-RU" sz="24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A3413C-FA8A-473D-86C8-6E2F04774247}" type="pres">
      <dgm:prSet presAssocID="{B7DD6B4B-9767-4ECB-A98F-91610F1E025B}" presName="Name0" presStyleCnt="0">
        <dgm:presLayoutVars>
          <dgm:dir/>
          <dgm:resizeHandles val="exact"/>
        </dgm:presLayoutVars>
      </dgm:prSet>
      <dgm:spPr/>
    </dgm:pt>
    <dgm:pt modelId="{E2D36AC5-94FF-4A57-AC53-5F59B090BCC2}" type="pres">
      <dgm:prSet presAssocID="{AE39C240-DED7-4E3F-A4AF-E06E1BB2A492}" presName="parTxOnly" presStyleLbl="node1" presStyleIdx="0" presStyleCnt="6" custScaleX="86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20F209-BF01-498E-9EE3-1A74231C0EAE}" type="pres">
      <dgm:prSet presAssocID="{77BED7DB-8A7D-47F0-A470-E8AF0FBB0B59}" presName="parSpace" presStyleCnt="0"/>
      <dgm:spPr/>
    </dgm:pt>
    <dgm:pt modelId="{709F6CC4-9FDF-48A8-B856-A50059AC1BD9}" type="pres">
      <dgm:prSet presAssocID="{6F5C4988-B443-4702-A911-1D1A17B20DCC}" presName="parTxOnly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24C536-C31A-41BE-841D-8F3A16D25E47}" type="pres">
      <dgm:prSet presAssocID="{1CD8233F-06C6-4E4A-B63F-ED249244BBEA}" presName="parSpace" presStyleCnt="0"/>
      <dgm:spPr/>
    </dgm:pt>
    <dgm:pt modelId="{BC02A593-0C5D-4490-B46D-EEDC30C913D4}" type="pres">
      <dgm:prSet presAssocID="{9371AB93-EB5E-4A2B-91CC-752C7EDE3F19}" presName="parTxOnly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B5289E-CAE1-4476-B7B3-52D80EE3DE8E}" type="pres">
      <dgm:prSet presAssocID="{F894FB73-451B-41CA-AF01-61C66DFBEF88}" presName="parSpace" presStyleCnt="0"/>
      <dgm:spPr/>
    </dgm:pt>
    <dgm:pt modelId="{7686ABEB-4306-4D1E-8C81-3F6AAB715DCB}" type="pres">
      <dgm:prSet presAssocID="{9627AF0D-96E9-4C88-B3F6-417483462406}" presName="parTxOnly" presStyleLbl="node1" presStyleIdx="3" presStyleCnt="6" custScaleX="80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BC2AE8-BEA2-4582-8361-2A48A6EA41EE}" type="pres">
      <dgm:prSet presAssocID="{443627A1-5C3B-45C9-B3E2-1E031344A3F1}" presName="parSpace" presStyleCnt="0"/>
      <dgm:spPr/>
    </dgm:pt>
    <dgm:pt modelId="{26871807-9E4B-4C85-878B-D215EC6D618E}" type="pres">
      <dgm:prSet presAssocID="{6F19B758-1A5E-4E50-9C58-078E22EF199F}" presName="parTxOnly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07E766-2FF2-4626-AC09-4485F9BE9349}" type="pres">
      <dgm:prSet presAssocID="{0A87FC94-5023-4EA6-AD54-248635176ECD}" presName="parSpace" presStyleCnt="0"/>
      <dgm:spPr/>
    </dgm:pt>
    <dgm:pt modelId="{58C842BF-8168-4B01-B6F9-D2B4B36B7227}" type="pres">
      <dgm:prSet presAssocID="{5A230DC7-13B3-468E-8335-34A643CA4281}" presName="parTxOnly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FF34E7-C81D-43C0-9296-28DF4E49E6EB}" type="presOf" srcId="{6F19B758-1A5E-4E50-9C58-078E22EF199F}" destId="{26871807-9E4B-4C85-878B-D215EC6D618E}" srcOrd="0" destOrd="0" presId="urn:microsoft.com/office/officeart/2005/8/layout/hChevron3"/>
    <dgm:cxn modelId="{EB4934CA-13AD-4D75-BD3F-314BA12A4056}" srcId="{B7DD6B4B-9767-4ECB-A98F-91610F1E025B}" destId="{5A230DC7-13B3-468E-8335-34A643CA4281}" srcOrd="5" destOrd="0" parTransId="{C1FF5A75-3D5E-40E0-8B0A-D5A079041D01}" sibTransId="{85DE6E95-843B-48ED-AA4D-7D61AFA59D45}"/>
    <dgm:cxn modelId="{BCC5DD6B-B105-40C7-99D6-DABB0C91936D}" type="presOf" srcId="{6F5C4988-B443-4702-A911-1D1A17B20DCC}" destId="{709F6CC4-9FDF-48A8-B856-A50059AC1BD9}" srcOrd="0" destOrd="0" presId="urn:microsoft.com/office/officeart/2005/8/layout/hChevron3"/>
    <dgm:cxn modelId="{92E03398-9E0C-4DAE-8DBA-AB3B987C6D10}" srcId="{B7DD6B4B-9767-4ECB-A98F-91610F1E025B}" destId="{6F19B758-1A5E-4E50-9C58-078E22EF199F}" srcOrd="4" destOrd="0" parTransId="{10D03CF1-B1A8-4C42-9FF4-AE69A492A1FE}" sibTransId="{0A87FC94-5023-4EA6-AD54-248635176ECD}"/>
    <dgm:cxn modelId="{B986E96D-2861-4C16-8CB9-6F4C57307102}" type="presOf" srcId="{9371AB93-EB5E-4A2B-91CC-752C7EDE3F19}" destId="{BC02A593-0C5D-4490-B46D-EEDC30C913D4}" srcOrd="0" destOrd="0" presId="urn:microsoft.com/office/officeart/2005/8/layout/hChevron3"/>
    <dgm:cxn modelId="{443E8938-9B67-4C9E-8A9B-885B3E7741B7}" srcId="{B7DD6B4B-9767-4ECB-A98F-91610F1E025B}" destId="{9371AB93-EB5E-4A2B-91CC-752C7EDE3F19}" srcOrd="2" destOrd="0" parTransId="{9F29B376-D59F-42E9-B9FD-EAEF1D3F5F99}" sibTransId="{F894FB73-451B-41CA-AF01-61C66DFBEF88}"/>
    <dgm:cxn modelId="{F45740B9-A607-4949-BAFB-47E275590336}" type="presOf" srcId="{9627AF0D-96E9-4C88-B3F6-417483462406}" destId="{7686ABEB-4306-4D1E-8C81-3F6AAB715DCB}" srcOrd="0" destOrd="0" presId="urn:microsoft.com/office/officeart/2005/8/layout/hChevron3"/>
    <dgm:cxn modelId="{B5552995-9271-4A89-B9DA-0F733A67E9FF}" srcId="{B7DD6B4B-9767-4ECB-A98F-91610F1E025B}" destId="{9627AF0D-96E9-4C88-B3F6-417483462406}" srcOrd="3" destOrd="0" parTransId="{ECA05245-11BD-43D1-AA76-C784532CCE47}" sibTransId="{443627A1-5C3B-45C9-B3E2-1E031344A3F1}"/>
    <dgm:cxn modelId="{A7D1BA8A-862E-42CE-B704-C78291254779}" type="presOf" srcId="{AE39C240-DED7-4E3F-A4AF-E06E1BB2A492}" destId="{E2D36AC5-94FF-4A57-AC53-5F59B090BCC2}" srcOrd="0" destOrd="0" presId="urn:microsoft.com/office/officeart/2005/8/layout/hChevron3"/>
    <dgm:cxn modelId="{31652D8A-1E1C-4B81-B02A-AC82FAAC94E7}" type="presOf" srcId="{B7DD6B4B-9767-4ECB-A98F-91610F1E025B}" destId="{81A3413C-FA8A-473D-86C8-6E2F04774247}" srcOrd="0" destOrd="0" presId="urn:microsoft.com/office/officeart/2005/8/layout/hChevron3"/>
    <dgm:cxn modelId="{306289C3-7961-4AC8-B06C-8F96C7A2EAEE}" type="presOf" srcId="{5A230DC7-13B3-468E-8335-34A643CA4281}" destId="{58C842BF-8168-4B01-B6F9-D2B4B36B7227}" srcOrd="0" destOrd="0" presId="urn:microsoft.com/office/officeart/2005/8/layout/hChevron3"/>
    <dgm:cxn modelId="{FD71BFF6-74BC-49E1-8A57-852748A95C37}" srcId="{B7DD6B4B-9767-4ECB-A98F-91610F1E025B}" destId="{AE39C240-DED7-4E3F-A4AF-E06E1BB2A492}" srcOrd="0" destOrd="0" parTransId="{84F1B0ED-7B20-4650-8711-F83368B7FD66}" sibTransId="{77BED7DB-8A7D-47F0-A470-E8AF0FBB0B59}"/>
    <dgm:cxn modelId="{C30769AA-74AA-4933-B87B-F4C4E1631AD1}" srcId="{B7DD6B4B-9767-4ECB-A98F-91610F1E025B}" destId="{6F5C4988-B443-4702-A911-1D1A17B20DCC}" srcOrd="1" destOrd="0" parTransId="{0187AA43-67B9-4503-8002-AB61D4685DC8}" sibTransId="{1CD8233F-06C6-4E4A-B63F-ED249244BBEA}"/>
    <dgm:cxn modelId="{BCD62C97-4B68-4B82-9CE0-850F38ADF078}" type="presParOf" srcId="{81A3413C-FA8A-473D-86C8-6E2F04774247}" destId="{E2D36AC5-94FF-4A57-AC53-5F59B090BCC2}" srcOrd="0" destOrd="0" presId="urn:microsoft.com/office/officeart/2005/8/layout/hChevron3"/>
    <dgm:cxn modelId="{11817559-B92E-4E75-A4BA-AE89F596C48B}" type="presParOf" srcId="{81A3413C-FA8A-473D-86C8-6E2F04774247}" destId="{5520F209-BF01-498E-9EE3-1A74231C0EAE}" srcOrd="1" destOrd="0" presId="urn:microsoft.com/office/officeart/2005/8/layout/hChevron3"/>
    <dgm:cxn modelId="{3BA7F9DD-77D0-45D6-BDC2-75B340DD8505}" type="presParOf" srcId="{81A3413C-FA8A-473D-86C8-6E2F04774247}" destId="{709F6CC4-9FDF-48A8-B856-A50059AC1BD9}" srcOrd="2" destOrd="0" presId="urn:microsoft.com/office/officeart/2005/8/layout/hChevron3"/>
    <dgm:cxn modelId="{41BFE776-E1D5-4C71-8C69-5EC0B84C4BA1}" type="presParOf" srcId="{81A3413C-FA8A-473D-86C8-6E2F04774247}" destId="{B224C536-C31A-41BE-841D-8F3A16D25E47}" srcOrd="3" destOrd="0" presId="urn:microsoft.com/office/officeart/2005/8/layout/hChevron3"/>
    <dgm:cxn modelId="{791C9002-66AC-4448-942B-578F84E73558}" type="presParOf" srcId="{81A3413C-FA8A-473D-86C8-6E2F04774247}" destId="{BC02A593-0C5D-4490-B46D-EEDC30C913D4}" srcOrd="4" destOrd="0" presId="urn:microsoft.com/office/officeart/2005/8/layout/hChevron3"/>
    <dgm:cxn modelId="{87EDC2F5-0ABB-4552-84A3-CBA72BCABC88}" type="presParOf" srcId="{81A3413C-FA8A-473D-86C8-6E2F04774247}" destId="{BEB5289E-CAE1-4476-B7B3-52D80EE3DE8E}" srcOrd="5" destOrd="0" presId="urn:microsoft.com/office/officeart/2005/8/layout/hChevron3"/>
    <dgm:cxn modelId="{1393BF9D-7551-4469-9A7A-2976ACAC2D17}" type="presParOf" srcId="{81A3413C-FA8A-473D-86C8-6E2F04774247}" destId="{7686ABEB-4306-4D1E-8C81-3F6AAB715DCB}" srcOrd="6" destOrd="0" presId="urn:microsoft.com/office/officeart/2005/8/layout/hChevron3"/>
    <dgm:cxn modelId="{B54AE34D-0B79-4832-A47F-5671787D67E7}" type="presParOf" srcId="{81A3413C-FA8A-473D-86C8-6E2F04774247}" destId="{4CBC2AE8-BEA2-4582-8361-2A48A6EA41EE}" srcOrd="7" destOrd="0" presId="urn:microsoft.com/office/officeart/2005/8/layout/hChevron3"/>
    <dgm:cxn modelId="{95A1F108-12B2-4E92-9ACA-B2E12DE7F449}" type="presParOf" srcId="{81A3413C-FA8A-473D-86C8-6E2F04774247}" destId="{26871807-9E4B-4C85-878B-D215EC6D618E}" srcOrd="8" destOrd="0" presId="urn:microsoft.com/office/officeart/2005/8/layout/hChevron3"/>
    <dgm:cxn modelId="{62C4BA04-3DC0-482B-97CA-33C343661E54}" type="presParOf" srcId="{81A3413C-FA8A-473D-86C8-6E2F04774247}" destId="{5A07E766-2FF2-4626-AC09-4485F9BE9349}" srcOrd="9" destOrd="0" presId="urn:microsoft.com/office/officeart/2005/8/layout/hChevron3"/>
    <dgm:cxn modelId="{8902EB64-1DA0-4A9A-BAF0-E003182C41E1}" type="presParOf" srcId="{81A3413C-FA8A-473D-86C8-6E2F04774247}" destId="{58C842BF-8168-4B01-B6F9-D2B4B36B7227}" srcOrd="10" destOrd="0" presId="urn:microsoft.com/office/officeart/2005/8/layout/hChevron3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C711F3-A3DE-410D-AB85-D641FBA5A49C}" type="doc">
      <dgm:prSet loTypeId="urn:microsoft.com/office/officeart/2008/layout/PictureStrip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786E954-3E96-4154-83CB-DC7BD9C5DE6C}">
      <dgm:prSet phldrT="[Текст]"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n-US" sz="3200" b="1" dirty="0" smtClean="0">
              <a:latin typeface="Times New Roman" pitchFamily="18" charset="0"/>
              <a:cs typeface="Times New Roman" pitchFamily="18" charset="0"/>
            </a:rPr>
            <a:t>QOLDAU-</a:t>
          </a:r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13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FBF5C037-436C-49DA-9F19-DE5059F38AB8}" type="parTrans" cxnId="{E60AAE68-3533-42D2-80BD-EFAB1ADD5672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A6A9E26D-BC2F-4B13-BCDA-E674403A73FD}" type="sibTrans" cxnId="{E60AAE68-3533-42D2-80BD-EFAB1ADD5672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66E7B316-3A35-4956-8D15-0A0A7E87145B}">
      <dgm:prSet phldrT="[Текст]"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ККМФД-2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3F25DDFA-32BF-47B9-BBDC-275C77B467ED}" type="parTrans" cxnId="{9DACCC36-D516-4EAE-830D-E7BB4423B329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2F202A1D-2280-4B95-8842-D472BD2A2B0C}" type="sibTrans" cxnId="{9DACCC36-D516-4EAE-830D-E7BB4423B329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ECA8E7B5-53AB-4A4C-9518-754452AF2308}">
      <dgm:prSet phldrT="[Текст]"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   </a:t>
          </a:r>
          <a:r>
            <a:rPr lang="en-US" sz="3200" b="1" dirty="0" smtClean="0">
              <a:latin typeface="Times New Roman" pitchFamily="18" charset="0"/>
              <a:cs typeface="Times New Roman" pitchFamily="18" charset="0"/>
            </a:rPr>
            <a:t>E-</a:t>
          </a:r>
          <a:r>
            <a:rPr lang="en-US" sz="3200" b="1" dirty="0" err="1" smtClean="0">
              <a:latin typeface="Times New Roman" pitchFamily="18" charset="0"/>
              <a:cs typeface="Times New Roman" pitchFamily="18" charset="0"/>
            </a:rPr>
            <a:t>Otinish</a:t>
          </a:r>
          <a:r>
            <a:rPr lang="en-US" sz="3200" b="1" dirty="0" smtClean="0">
              <a:latin typeface="Times New Roman" pitchFamily="18" charset="0"/>
              <a:cs typeface="Times New Roman" pitchFamily="18" charset="0"/>
            </a:rPr>
            <a:t> -</a:t>
          </a:r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10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56B1318F-1F70-427E-B58C-876B2417CC9E}" type="parTrans" cxnId="{AB910176-E542-40F0-8A60-055D6BC5F80B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22E97C1C-A211-4D43-A439-31F675F5E1C0}" type="sibTrans" cxnId="{AB910176-E542-40F0-8A60-055D6BC5F80B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5ADEF376-AE12-4EDA-BCF6-728ADCAF4D01}">
      <dgm:prSet phldrT="[Текст]"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УОЗ – 13 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D2112703-970B-4B4C-85F8-298A1DE52CDD}" type="parTrans" cxnId="{CD59B850-783C-42A5-B60F-25808E095CAA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8B6345BC-4FCA-4334-955A-0A6EE4BB6D05}" type="sibTrans" cxnId="{CD59B850-783C-42A5-B60F-25808E095CAA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03585614-1A33-485D-81CF-9DCC01D8FF13}">
      <dgm:prSet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Письменно-8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975FD031-9220-4D2D-ABB6-D314E597BB5C}" type="parTrans" cxnId="{35A9BB4A-A29C-4A53-906A-26F0B686326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D5FAEF11-F645-4CDF-A4EA-12A572AF12B2}" type="sibTrans" cxnId="{35A9BB4A-A29C-4A53-906A-26F0B686326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C7ADD1A5-695C-4F3C-8150-B12390D7805B}">
      <dgm:prSet custT="1"/>
      <dgm:spPr/>
      <dgm:t>
        <a:bodyPr/>
        <a:lstStyle/>
        <a:p>
          <a:r>
            <a:rPr lang="kk-KZ" sz="3200" b="1" dirty="0" smtClean="0">
              <a:latin typeface="Times New Roman" pitchFamily="18" charset="0"/>
              <a:cs typeface="Times New Roman" pitchFamily="18" charset="0"/>
            </a:rPr>
            <a:t>  сайт ГРЦ -1</a:t>
          </a:r>
          <a:endParaRPr lang="ru-RU" sz="3200" b="1" dirty="0">
            <a:latin typeface="Times New Roman" pitchFamily="18" charset="0"/>
            <a:cs typeface="Times New Roman" pitchFamily="18" charset="0"/>
          </a:endParaRPr>
        </a:p>
      </dgm:t>
    </dgm:pt>
    <dgm:pt modelId="{46037CCC-6A29-4E55-A7AC-3F7FC6BA329E}" type="parTrans" cxnId="{FEC9BC01-40EA-42CC-AFF5-F30F22C7E31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7C5AE3EF-5103-4416-A56D-1543E97520B6}" type="sibTrans" cxnId="{FEC9BC01-40EA-42CC-AFF5-F30F22C7E310}">
      <dgm:prSet/>
      <dgm:spPr/>
      <dgm:t>
        <a:bodyPr/>
        <a:lstStyle/>
        <a:p>
          <a:endParaRPr lang="ru-RU" sz="1400" b="1">
            <a:latin typeface="Times New Roman" pitchFamily="18" charset="0"/>
            <a:cs typeface="Times New Roman" pitchFamily="18" charset="0"/>
          </a:endParaRPr>
        </a:p>
      </dgm:t>
    </dgm:pt>
    <dgm:pt modelId="{92DA846D-7BE0-471C-9576-2E0CA8945DD0}" type="pres">
      <dgm:prSet presAssocID="{3FC711F3-A3DE-410D-AB85-D641FBA5A49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D82550-A77D-4667-8B07-076BF9A60B78}" type="pres">
      <dgm:prSet presAssocID="{4786E954-3E96-4154-83CB-DC7BD9C5DE6C}" presName="composite" presStyleCnt="0"/>
      <dgm:spPr/>
    </dgm:pt>
    <dgm:pt modelId="{9D14A43D-5CF2-4FC6-88B0-209A5F9C4BC7}" type="pres">
      <dgm:prSet presAssocID="{4786E954-3E96-4154-83CB-DC7BD9C5DE6C}" presName="rect1" presStyleLbl="tr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97408-0564-42E4-97F7-DD4B2F912F37}" type="pres">
      <dgm:prSet presAssocID="{4786E954-3E96-4154-83CB-DC7BD9C5DE6C}" presName="rect2" presStyleLbl="fgImgPlace1" presStyleIdx="0" presStyleCnt="6" custScaleX="157145" custLinFactNeighborX="-8894"/>
      <dgm:spPr/>
    </dgm:pt>
    <dgm:pt modelId="{99928ECC-3E28-4D30-8EE7-1B7D146D19FA}" type="pres">
      <dgm:prSet presAssocID="{A6A9E26D-BC2F-4B13-BCDA-E674403A73FD}" presName="sibTrans" presStyleCnt="0"/>
      <dgm:spPr/>
    </dgm:pt>
    <dgm:pt modelId="{15B9452C-A3A6-44AC-B1CA-23BF1350268E}" type="pres">
      <dgm:prSet presAssocID="{66E7B316-3A35-4956-8D15-0A0A7E87145B}" presName="composite" presStyleCnt="0"/>
      <dgm:spPr/>
    </dgm:pt>
    <dgm:pt modelId="{21FFCBB7-1F19-4F69-A91F-1512ACB33BD1}" type="pres">
      <dgm:prSet presAssocID="{66E7B316-3A35-4956-8D15-0A0A7E87145B}" presName="rect1" presStyleLbl="tr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C996B-C1E7-4808-8022-E78FB4075D10}" type="pres">
      <dgm:prSet presAssocID="{66E7B316-3A35-4956-8D15-0A0A7E87145B}" presName="rect2" presStyleLbl="fgImgPlace1" presStyleIdx="1" presStyleCnt="6" custScaleX="157145" custLinFactNeighborX="-26883" custLinFactNeighborY="3476"/>
      <dgm:spPr/>
    </dgm:pt>
    <dgm:pt modelId="{CAEBBCCE-B34A-41A3-BA1B-56C860A6F119}" type="pres">
      <dgm:prSet presAssocID="{2F202A1D-2280-4B95-8842-D472BD2A2B0C}" presName="sibTrans" presStyleCnt="0"/>
      <dgm:spPr/>
    </dgm:pt>
    <dgm:pt modelId="{A066BF48-FECD-434A-B5DD-BF56D77322E0}" type="pres">
      <dgm:prSet presAssocID="{ECA8E7B5-53AB-4A4C-9518-754452AF2308}" presName="composite" presStyleCnt="0"/>
      <dgm:spPr/>
    </dgm:pt>
    <dgm:pt modelId="{76AAF2D0-335B-4E8B-B31C-7CCD0DE9316D}" type="pres">
      <dgm:prSet presAssocID="{ECA8E7B5-53AB-4A4C-9518-754452AF2308}" presName="rect1" presStyleLbl="tr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0F4CE-3F54-40D9-8AA2-03284464DA63}" type="pres">
      <dgm:prSet presAssocID="{ECA8E7B5-53AB-4A4C-9518-754452AF2308}" presName="rect2" presStyleLbl="fgImgPlace1" presStyleIdx="2" presStyleCnt="6" custScaleX="157145"/>
      <dgm:spPr/>
    </dgm:pt>
    <dgm:pt modelId="{1D250EB5-42CA-4904-B5DC-0E407C14D3C2}" type="pres">
      <dgm:prSet presAssocID="{22E97C1C-A211-4D43-A439-31F675F5E1C0}" presName="sibTrans" presStyleCnt="0"/>
      <dgm:spPr/>
    </dgm:pt>
    <dgm:pt modelId="{09464460-26E9-4328-83D8-964A646EA90F}" type="pres">
      <dgm:prSet presAssocID="{5ADEF376-AE12-4EDA-BCF6-728ADCAF4D01}" presName="composite" presStyleCnt="0"/>
      <dgm:spPr/>
    </dgm:pt>
    <dgm:pt modelId="{98B4F378-C7A9-4FE8-B669-6683465ECA6C}" type="pres">
      <dgm:prSet presAssocID="{5ADEF376-AE12-4EDA-BCF6-728ADCAF4D01}" presName="rect1" presStyleLbl="tr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607F5-267C-416C-B470-202838B8071C}" type="pres">
      <dgm:prSet presAssocID="{5ADEF376-AE12-4EDA-BCF6-728ADCAF4D01}" presName="rect2" presStyleLbl="fgImgPlace1" presStyleIdx="3" presStyleCnt="6" custScaleX="157145" custLinFactNeighborX="-35815" custLinFactNeighborY="7804"/>
      <dgm:spPr/>
    </dgm:pt>
    <dgm:pt modelId="{C8C6F082-8134-4283-9DCF-0F4879F964F9}" type="pres">
      <dgm:prSet presAssocID="{8B6345BC-4FCA-4334-955A-0A6EE4BB6D05}" presName="sibTrans" presStyleCnt="0"/>
      <dgm:spPr/>
    </dgm:pt>
    <dgm:pt modelId="{F8071FA8-9552-4A6F-9507-B117D794FB35}" type="pres">
      <dgm:prSet presAssocID="{C7ADD1A5-695C-4F3C-8150-B12390D7805B}" presName="composite" presStyleCnt="0"/>
      <dgm:spPr/>
    </dgm:pt>
    <dgm:pt modelId="{12B060C1-8338-42A6-81E0-724607C43DD3}" type="pres">
      <dgm:prSet presAssocID="{C7ADD1A5-695C-4F3C-8150-B12390D7805B}" presName="rect1" presStyleLbl="tr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E4FD4-DD3C-4285-B29A-B2ACF315F401}" type="pres">
      <dgm:prSet presAssocID="{C7ADD1A5-695C-4F3C-8150-B12390D7805B}" presName="rect2" presStyleLbl="fgImgPlace1" presStyleIdx="4" presStyleCnt="6" custScaleX="157145"/>
      <dgm:spPr/>
    </dgm:pt>
    <dgm:pt modelId="{DFA05E0D-9920-4830-A998-88C94FDA051A}" type="pres">
      <dgm:prSet presAssocID="{7C5AE3EF-5103-4416-A56D-1543E97520B6}" presName="sibTrans" presStyleCnt="0"/>
      <dgm:spPr/>
    </dgm:pt>
    <dgm:pt modelId="{AD57AEDB-022F-436A-820B-E2F86B393B8A}" type="pres">
      <dgm:prSet presAssocID="{03585614-1A33-485D-81CF-9DCC01D8FF13}" presName="composite" presStyleCnt="0"/>
      <dgm:spPr/>
    </dgm:pt>
    <dgm:pt modelId="{F8FE6B62-91EF-4881-AF81-8312A9C341A5}" type="pres">
      <dgm:prSet presAssocID="{03585614-1A33-485D-81CF-9DCC01D8FF13}" presName="rect1" presStyleLbl="tr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BA71C-4FB1-4681-8ACF-59441A0B72FF}" type="pres">
      <dgm:prSet presAssocID="{03585614-1A33-485D-81CF-9DCC01D8FF13}" presName="rect2" presStyleLbl="fgImgPlace1" presStyleIdx="5" presStyleCnt="6" custScaleX="157145" custLinFactNeighborX="-27661" custLinFactNeighborY="11459"/>
      <dgm:spPr/>
    </dgm:pt>
  </dgm:ptLst>
  <dgm:cxnLst>
    <dgm:cxn modelId="{E60AAE68-3533-42D2-80BD-EFAB1ADD5672}" srcId="{3FC711F3-A3DE-410D-AB85-D641FBA5A49C}" destId="{4786E954-3E96-4154-83CB-DC7BD9C5DE6C}" srcOrd="0" destOrd="0" parTransId="{FBF5C037-436C-49DA-9F19-DE5059F38AB8}" sibTransId="{A6A9E26D-BC2F-4B13-BCDA-E674403A73FD}"/>
    <dgm:cxn modelId="{6058BE1D-39F5-42CF-9AC0-361A4BBA52DA}" type="presOf" srcId="{ECA8E7B5-53AB-4A4C-9518-754452AF2308}" destId="{76AAF2D0-335B-4E8B-B31C-7CCD0DE9316D}" srcOrd="0" destOrd="0" presId="urn:microsoft.com/office/officeart/2008/layout/PictureStrips"/>
    <dgm:cxn modelId="{544C035E-01D7-41A8-8715-57695BBB4A51}" type="presOf" srcId="{5ADEF376-AE12-4EDA-BCF6-728ADCAF4D01}" destId="{98B4F378-C7A9-4FE8-B669-6683465ECA6C}" srcOrd="0" destOrd="0" presId="urn:microsoft.com/office/officeart/2008/layout/PictureStrips"/>
    <dgm:cxn modelId="{FEC9BC01-40EA-42CC-AFF5-F30F22C7E310}" srcId="{3FC711F3-A3DE-410D-AB85-D641FBA5A49C}" destId="{C7ADD1A5-695C-4F3C-8150-B12390D7805B}" srcOrd="4" destOrd="0" parTransId="{46037CCC-6A29-4E55-A7AC-3F7FC6BA329E}" sibTransId="{7C5AE3EF-5103-4416-A56D-1543E97520B6}"/>
    <dgm:cxn modelId="{35A9BB4A-A29C-4A53-906A-26F0B6863260}" srcId="{3FC711F3-A3DE-410D-AB85-D641FBA5A49C}" destId="{03585614-1A33-485D-81CF-9DCC01D8FF13}" srcOrd="5" destOrd="0" parTransId="{975FD031-9220-4D2D-ABB6-D314E597BB5C}" sibTransId="{D5FAEF11-F645-4CDF-A4EA-12A572AF12B2}"/>
    <dgm:cxn modelId="{7EAB6A63-7085-438D-B5DA-DC325420D6CA}" type="presOf" srcId="{3FC711F3-A3DE-410D-AB85-D641FBA5A49C}" destId="{92DA846D-7BE0-471C-9576-2E0CA8945DD0}" srcOrd="0" destOrd="0" presId="urn:microsoft.com/office/officeart/2008/layout/PictureStrips"/>
    <dgm:cxn modelId="{AB910176-E542-40F0-8A60-055D6BC5F80B}" srcId="{3FC711F3-A3DE-410D-AB85-D641FBA5A49C}" destId="{ECA8E7B5-53AB-4A4C-9518-754452AF2308}" srcOrd="2" destOrd="0" parTransId="{56B1318F-1F70-427E-B58C-876B2417CC9E}" sibTransId="{22E97C1C-A211-4D43-A439-31F675F5E1C0}"/>
    <dgm:cxn modelId="{96A84AFD-43A9-4906-B3FA-80B182D55BBC}" type="presOf" srcId="{66E7B316-3A35-4956-8D15-0A0A7E87145B}" destId="{21FFCBB7-1F19-4F69-A91F-1512ACB33BD1}" srcOrd="0" destOrd="0" presId="urn:microsoft.com/office/officeart/2008/layout/PictureStrips"/>
    <dgm:cxn modelId="{1974529F-F746-473F-8FB6-2B39E955FB89}" type="presOf" srcId="{03585614-1A33-485D-81CF-9DCC01D8FF13}" destId="{F8FE6B62-91EF-4881-AF81-8312A9C341A5}" srcOrd="0" destOrd="0" presId="urn:microsoft.com/office/officeart/2008/layout/PictureStrips"/>
    <dgm:cxn modelId="{F502B928-1379-42F5-8F95-984797F2C79F}" type="presOf" srcId="{C7ADD1A5-695C-4F3C-8150-B12390D7805B}" destId="{12B060C1-8338-42A6-81E0-724607C43DD3}" srcOrd="0" destOrd="0" presId="urn:microsoft.com/office/officeart/2008/layout/PictureStrips"/>
    <dgm:cxn modelId="{9DACCC36-D516-4EAE-830D-E7BB4423B329}" srcId="{3FC711F3-A3DE-410D-AB85-D641FBA5A49C}" destId="{66E7B316-3A35-4956-8D15-0A0A7E87145B}" srcOrd="1" destOrd="0" parTransId="{3F25DDFA-32BF-47B9-BBDC-275C77B467ED}" sibTransId="{2F202A1D-2280-4B95-8842-D472BD2A2B0C}"/>
    <dgm:cxn modelId="{40A7DB30-7786-4FD4-B8E0-A9F7ECA5F522}" type="presOf" srcId="{4786E954-3E96-4154-83CB-DC7BD9C5DE6C}" destId="{9D14A43D-5CF2-4FC6-88B0-209A5F9C4BC7}" srcOrd="0" destOrd="0" presId="urn:microsoft.com/office/officeart/2008/layout/PictureStrips"/>
    <dgm:cxn modelId="{CD59B850-783C-42A5-B60F-25808E095CAA}" srcId="{3FC711F3-A3DE-410D-AB85-D641FBA5A49C}" destId="{5ADEF376-AE12-4EDA-BCF6-728ADCAF4D01}" srcOrd="3" destOrd="0" parTransId="{D2112703-970B-4B4C-85F8-298A1DE52CDD}" sibTransId="{8B6345BC-4FCA-4334-955A-0A6EE4BB6D05}"/>
    <dgm:cxn modelId="{5CDA0A34-25B7-4412-8A2F-52C06D01BD5E}" type="presParOf" srcId="{92DA846D-7BE0-471C-9576-2E0CA8945DD0}" destId="{70D82550-A77D-4667-8B07-076BF9A60B78}" srcOrd="0" destOrd="0" presId="urn:microsoft.com/office/officeart/2008/layout/PictureStrips"/>
    <dgm:cxn modelId="{9407ADFF-D88E-48F1-8A10-7D28916B4D34}" type="presParOf" srcId="{70D82550-A77D-4667-8B07-076BF9A60B78}" destId="{9D14A43D-5CF2-4FC6-88B0-209A5F9C4BC7}" srcOrd="0" destOrd="0" presId="urn:microsoft.com/office/officeart/2008/layout/PictureStrips"/>
    <dgm:cxn modelId="{D5AFCE93-9050-40FA-8905-483CC92B59A4}" type="presParOf" srcId="{70D82550-A77D-4667-8B07-076BF9A60B78}" destId="{5DB97408-0564-42E4-97F7-DD4B2F912F37}" srcOrd="1" destOrd="0" presId="urn:microsoft.com/office/officeart/2008/layout/PictureStrips"/>
    <dgm:cxn modelId="{25CF0B0E-DAF4-47BD-B61F-4E68C4B02612}" type="presParOf" srcId="{92DA846D-7BE0-471C-9576-2E0CA8945DD0}" destId="{99928ECC-3E28-4D30-8EE7-1B7D146D19FA}" srcOrd="1" destOrd="0" presId="urn:microsoft.com/office/officeart/2008/layout/PictureStrips"/>
    <dgm:cxn modelId="{6BF79B1E-7FFB-4A59-8E23-0E39B0B37BE1}" type="presParOf" srcId="{92DA846D-7BE0-471C-9576-2E0CA8945DD0}" destId="{15B9452C-A3A6-44AC-B1CA-23BF1350268E}" srcOrd="2" destOrd="0" presId="urn:microsoft.com/office/officeart/2008/layout/PictureStrips"/>
    <dgm:cxn modelId="{FAB7BD9E-F831-4839-BE21-F01D36482519}" type="presParOf" srcId="{15B9452C-A3A6-44AC-B1CA-23BF1350268E}" destId="{21FFCBB7-1F19-4F69-A91F-1512ACB33BD1}" srcOrd="0" destOrd="0" presId="urn:microsoft.com/office/officeart/2008/layout/PictureStrips"/>
    <dgm:cxn modelId="{A0662ACA-A737-4228-81FA-56D0DA1C78D0}" type="presParOf" srcId="{15B9452C-A3A6-44AC-B1CA-23BF1350268E}" destId="{CC0C996B-C1E7-4808-8022-E78FB4075D10}" srcOrd="1" destOrd="0" presId="urn:microsoft.com/office/officeart/2008/layout/PictureStrips"/>
    <dgm:cxn modelId="{F5D78403-8B87-4702-8446-83CB7EF06EF4}" type="presParOf" srcId="{92DA846D-7BE0-471C-9576-2E0CA8945DD0}" destId="{CAEBBCCE-B34A-41A3-BA1B-56C860A6F119}" srcOrd="3" destOrd="0" presId="urn:microsoft.com/office/officeart/2008/layout/PictureStrips"/>
    <dgm:cxn modelId="{2C673938-3E20-46D2-B6C1-F55FF1A0BB29}" type="presParOf" srcId="{92DA846D-7BE0-471C-9576-2E0CA8945DD0}" destId="{A066BF48-FECD-434A-B5DD-BF56D77322E0}" srcOrd="4" destOrd="0" presId="urn:microsoft.com/office/officeart/2008/layout/PictureStrips"/>
    <dgm:cxn modelId="{E772CAA9-1D68-4F05-9019-271DE7D19DE8}" type="presParOf" srcId="{A066BF48-FECD-434A-B5DD-BF56D77322E0}" destId="{76AAF2D0-335B-4E8B-B31C-7CCD0DE9316D}" srcOrd="0" destOrd="0" presId="urn:microsoft.com/office/officeart/2008/layout/PictureStrips"/>
    <dgm:cxn modelId="{3B84BA1D-018D-4CBC-8729-1959627E5D85}" type="presParOf" srcId="{A066BF48-FECD-434A-B5DD-BF56D77322E0}" destId="{5870F4CE-3F54-40D9-8AA2-03284464DA63}" srcOrd="1" destOrd="0" presId="urn:microsoft.com/office/officeart/2008/layout/PictureStrips"/>
    <dgm:cxn modelId="{8845F77D-01F0-4ED2-B1F4-60E7C5FF01DF}" type="presParOf" srcId="{92DA846D-7BE0-471C-9576-2E0CA8945DD0}" destId="{1D250EB5-42CA-4904-B5DC-0E407C14D3C2}" srcOrd="5" destOrd="0" presId="urn:microsoft.com/office/officeart/2008/layout/PictureStrips"/>
    <dgm:cxn modelId="{1BAEB049-C842-4390-98AA-6BCDC32F01C0}" type="presParOf" srcId="{92DA846D-7BE0-471C-9576-2E0CA8945DD0}" destId="{09464460-26E9-4328-83D8-964A646EA90F}" srcOrd="6" destOrd="0" presId="urn:microsoft.com/office/officeart/2008/layout/PictureStrips"/>
    <dgm:cxn modelId="{BCDF2EA5-DF23-43C6-A8C3-17DA165E773C}" type="presParOf" srcId="{09464460-26E9-4328-83D8-964A646EA90F}" destId="{98B4F378-C7A9-4FE8-B669-6683465ECA6C}" srcOrd="0" destOrd="0" presId="urn:microsoft.com/office/officeart/2008/layout/PictureStrips"/>
    <dgm:cxn modelId="{9F719C16-4066-4714-A346-60437A736D82}" type="presParOf" srcId="{09464460-26E9-4328-83D8-964A646EA90F}" destId="{8E5607F5-267C-416C-B470-202838B8071C}" srcOrd="1" destOrd="0" presId="urn:microsoft.com/office/officeart/2008/layout/PictureStrips"/>
    <dgm:cxn modelId="{68372BBB-9846-4AE3-B1CA-8D1B2B46A3F1}" type="presParOf" srcId="{92DA846D-7BE0-471C-9576-2E0CA8945DD0}" destId="{C8C6F082-8134-4283-9DCF-0F4879F964F9}" srcOrd="7" destOrd="0" presId="urn:microsoft.com/office/officeart/2008/layout/PictureStrips"/>
    <dgm:cxn modelId="{1987D485-2296-4210-A990-F387D97D795C}" type="presParOf" srcId="{92DA846D-7BE0-471C-9576-2E0CA8945DD0}" destId="{F8071FA8-9552-4A6F-9507-B117D794FB35}" srcOrd="8" destOrd="0" presId="urn:microsoft.com/office/officeart/2008/layout/PictureStrips"/>
    <dgm:cxn modelId="{AD451381-384D-4465-ACAD-C0644B88D465}" type="presParOf" srcId="{F8071FA8-9552-4A6F-9507-B117D794FB35}" destId="{12B060C1-8338-42A6-81E0-724607C43DD3}" srcOrd="0" destOrd="0" presId="urn:microsoft.com/office/officeart/2008/layout/PictureStrips"/>
    <dgm:cxn modelId="{8304DF48-1CD1-424A-82CF-97B5F488B275}" type="presParOf" srcId="{F8071FA8-9552-4A6F-9507-B117D794FB35}" destId="{EB3E4FD4-DD3C-4285-B29A-B2ACF315F401}" srcOrd="1" destOrd="0" presId="urn:microsoft.com/office/officeart/2008/layout/PictureStrips"/>
    <dgm:cxn modelId="{06BE9199-EC4F-4429-81B2-C41224AA8CDA}" type="presParOf" srcId="{92DA846D-7BE0-471C-9576-2E0CA8945DD0}" destId="{DFA05E0D-9920-4830-A998-88C94FDA051A}" srcOrd="9" destOrd="0" presId="urn:microsoft.com/office/officeart/2008/layout/PictureStrips"/>
    <dgm:cxn modelId="{E045C9E5-9EF8-4A47-AB05-8AB4E49557B7}" type="presParOf" srcId="{92DA846D-7BE0-471C-9576-2E0CA8945DD0}" destId="{AD57AEDB-022F-436A-820B-E2F86B393B8A}" srcOrd="10" destOrd="0" presId="urn:microsoft.com/office/officeart/2008/layout/PictureStrips"/>
    <dgm:cxn modelId="{2FB84057-FEC5-4C6E-8E59-8CDC42EBBA49}" type="presParOf" srcId="{AD57AEDB-022F-436A-820B-E2F86B393B8A}" destId="{F8FE6B62-91EF-4881-AF81-8312A9C341A5}" srcOrd="0" destOrd="0" presId="urn:microsoft.com/office/officeart/2008/layout/PictureStrips"/>
    <dgm:cxn modelId="{77FF3E96-057A-43E3-8EDE-4E104841D6D9}" type="presParOf" srcId="{AD57AEDB-022F-436A-820B-E2F86B393B8A}" destId="{8F5BA71C-4FB1-4681-8ACF-59441A0B72FF}" srcOrd="1" destOrd="0" presId="urn:microsoft.com/office/officeart/2008/layout/PictureStrips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31DC1E2-6C01-48F2-A326-FE1EFF81FE34}" type="doc">
      <dgm:prSet loTypeId="urn:microsoft.com/office/officeart/2005/8/layout/radial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44AD4C5-BEA9-4F7C-8584-F377F6F2EF6F}">
      <dgm:prSet phldrT="[Текст]"/>
      <dgm:spPr/>
      <dgm:t>
        <a:bodyPr/>
        <a:lstStyle/>
        <a:p>
          <a:endParaRPr lang="ru-RU" dirty="0"/>
        </a:p>
      </dgm:t>
    </dgm:pt>
    <dgm:pt modelId="{F8569915-B19F-43C5-ADC8-3B6A158848AA}" type="parTrans" cxnId="{D753DE26-24A5-49F0-97D9-8C73248DB845}">
      <dgm:prSet/>
      <dgm:spPr/>
      <dgm:t>
        <a:bodyPr/>
        <a:lstStyle/>
        <a:p>
          <a:endParaRPr lang="ru-RU"/>
        </a:p>
      </dgm:t>
    </dgm:pt>
    <dgm:pt modelId="{ECCDF841-21F7-45A6-9E48-9FF40DE030E0}" type="sibTrans" cxnId="{D753DE26-24A5-49F0-97D9-8C73248DB845}">
      <dgm:prSet/>
      <dgm:spPr/>
      <dgm:t>
        <a:bodyPr/>
        <a:lstStyle/>
        <a:p>
          <a:endParaRPr lang="ru-RU"/>
        </a:p>
      </dgm:t>
    </dgm:pt>
    <dgm:pt modelId="{EEF29012-915F-4B7D-846A-8E72F478DE6A}">
      <dgm:prSet phldrT="[Текст]"/>
      <dgm:spPr/>
      <dgm:t>
        <a:bodyPr/>
        <a:lstStyle/>
        <a:p>
          <a:endParaRPr lang="ru-RU" dirty="0"/>
        </a:p>
      </dgm:t>
    </dgm:pt>
    <dgm:pt modelId="{3C2D5B53-DA58-467F-B8D5-2E6D37370376}" type="parTrans" cxnId="{360A2573-87CB-4C06-9227-FD74BA1C311A}">
      <dgm:prSet/>
      <dgm:spPr/>
      <dgm:t>
        <a:bodyPr/>
        <a:lstStyle/>
        <a:p>
          <a:endParaRPr lang="ru-RU"/>
        </a:p>
      </dgm:t>
    </dgm:pt>
    <dgm:pt modelId="{5BA47778-0017-4B06-A552-56122DB14807}" type="sibTrans" cxnId="{360A2573-87CB-4C06-9227-FD74BA1C311A}">
      <dgm:prSet/>
      <dgm:spPr/>
      <dgm:t>
        <a:bodyPr/>
        <a:lstStyle/>
        <a:p>
          <a:endParaRPr lang="ru-RU"/>
        </a:p>
      </dgm:t>
    </dgm:pt>
    <dgm:pt modelId="{6CEFB3C6-1DAF-49BB-9245-9906211CEA0D}">
      <dgm:prSet phldrT="[Текст]"/>
      <dgm:spPr/>
      <dgm:t>
        <a:bodyPr/>
        <a:lstStyle/>
        <a:p>
          <a:endParaRPr lang="ru-RU" dirty="0"/>
        </a:p>
      </dgm:t>
    </dgm:pt>
    <dgm:pt modelId="{12734225-81B0-49D0-A741-ABF849F3CDE5}" type="parTrans" cxnId="{4CADD2CF-7124-4C29-A455-7ED10A2713DB}">
      <dgm:prSet/>
      <dgm:spPr/>
      <dgm:t>
        <a:bodyPr/>
        <a:lstStyle/>
        <a:p>
          <a:endParaRPr lang="ru-RU"/>
        </a:p>
      </dgm:t>
    </dgm:pt>
    <dgm:pt modelId="{646ED85E-05CC-4532-AE76-370362A81719}" type="sibTrans" cxnId="{4CADD2CF-7124-4C29-A455-7ED10A2713DB}">
      <dgm:prSet/>
      <dgm:spPr/>
      <dgm:t>
        <a:bodyPr/>
        <a:lstStyle/>
        <a:p>
          <a:endParaRPr lang="ru-RU"/>
        </a:p>
      </dgm:t>
    </dgm:pt>
    <dgm:pt modelId="{95771335-D2EA-4FEC-9829-B3273084BA5D}">
      <dgm:prSet/>
      <dgm:spPr/>
      <dgm:t>
        <a:bodyPr/>
        <a:lstStyle/>
        <a:p>
          <a:endParaRPr lang="ru-RU" dirty="0"/>
        </a:p>
      </dgm:t>
    </dgm:pt>
    <dgm:pt modelId="{EBA04C06-4855-40CD-8938-D365AF69B0DD}" type="parTrans" cxnId="{760E15F7-AC28-46D8-8E55-F3E5E4CD50B1}">
      <dgm:prSet/>
      <dgm:spPr/>
      <dgm:t>
        <a:bodyPr/>
        <a:lstStyle/>
        <a:p>
          <a:endParaRPr lang="ru-RU"/>
        </a:p>
      </dgm:t>
    </dgm:pt>
    <dgm:pt modelId="{9E9656D3-BD49-48B2-A049-457DC9F6DC8B}" type="sibTrans" cxnId="{760E15F7-AC28-46D8-8E55-F3E5E4CD50B1}">
      <dgm:prSet/>
      <dgm:spPr/>
      <dgm:t>
        <a:bodyPr/>
        <a:lstStyle/>
        <a:p>
          <a:endParaRPr lang="ru-RU"/>
        </a:p>
      </dgm:t>
    </dgm:pt>
    <dgm:pt modelId="{53A3181C-5C02-4000-AF65-37A43E0ED6CE}" type="pres">
      <dgm:prSet presAssocID="{E31DC1E2-6C01-48F2-A326-FE1EFF81FE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DB3B96-3E74-466A-BCC0-AFEC8F682EFB}" type="pres">
      <dgm:prSet presAssocID="{D44AD4C5-BEA9-4F7C-8584-F377F6F2EF6F}" presName="centerShape" presStyleLbl="node0" presStyleIdx="0" presStyleCnt="1" custLinFactNeighborX="-2851" custLinFactNeighborY="634"/>
      <dgm:spPr/>
      <dgm:t>
        <a:bodyPr/>
        <a:lstStyle/>
        <a:p>
          <a:endParaRPr lang="ru-RU"/>
        </a:p>
      </dgm:t>
    </dgm:pt>
    <dgm:pt modelId="{71A8AA16-7A49-44FE-9388-65FA503C7120}" type="pres">
      <dgm:prSet presAssocID="{3C2D5B53-DA58-467F-B8D5-2E6D37370376}" presName="Name9" presStyleLbl="parChTrans1D2" presStyleIdx="0" presStyleCnt="3"/>
      <dgm:spPr/>
      <dgm:t>
        <a:bodyPr/>
        <a:lstStyle/>
        <a:p>
          <a:endParaRPr lang="ru-RU"/>
        </a:p>
      </dgm:t>
    </dgm:pt>
    <dgm:pt modelId="{499BBFF0-0967-47D4-9657-095E51DDC08B}" type="pres">
      <dgm:prSet presAssocID="{3C2D5B53-DA58-467F-B8D5-2E6D37370376}" presName="connTx" presStyleLbl="parChTrans1D2" presStyleIdx="0" presStyleCnt="3"/>
      <dgm:spPr/>
      <dgm:t>
        <a:bodyPr/>
        <a:lstStyle/>
        <a:p>
          <a:endParaRPr lang="ru-RU"/>
        </a:p>
      </dgm:t>
    </dgm:pt>
    <dgm:pt modelId="{F60800A6-9496-4CEF-8842-899E7954031F}" type="pres">
      <dgm:prSet presAssocID="{EEF29012-915F-4B7D-846A-8E72F478DE6A}" presName="node" presStyleLbl="node1" presStyleIdx="0" presStyleCnt="3" custRadScaleRad="203675" custRadScaleInc="-2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119B6-FC30-48E0-A33A-F010F4D17AEA}" type="pres">
      <dgm:prSet presAssocID="{12734225-81B0-49D0-A741-ABF849F3CDE5}" presName="Name9" presStyleLbl="parChTrans1D2" presStyleIdx="1" presStyleCnt="3"/>
      <dgm:spPr/>
      <dgm:t>
        <a:bodyPr/>
        <a:lstStyle/>
        <a:p>
          <a:endParaRPr lang="ru-RU"/>
        </a:p>
      </dgm:t>
    </dgm:pt>
    <dgm:pt modelId="{5902D81C-0FB7-4B35-973B-2FF89EDBEA84}" type="pres">
      <dgm:prSet presAssocID="{12734225-81B0-49D0-A741-ABF849F3CDE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45C6A995-746E-4F41-9A93-5D2D04C89C86}" type="pres">
      <dgm:prSet presAssocID="{6CEFB3C6-1DAF-49BB-9245-9906211CEA0D}" presName="node" presStyleLbl="node1" presStyleIdx="1" presStyleCnt="3" custRadScaleRad="110418" custRadScaleInc="105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C0A4B3-7EFA-4A2A-AA9B-03D1EE078349}" type="pres">
      <dgm:prSet presAssocID="{EBA04C06-4855-40CD-8938-D365AF69B0DD}" presName="Name9" presStyleLbl="parChTrans1D2" presStyleIdx="2" presStyleCnt="3"/>
      <dgm:spPr/>
      <dgm:t>
        <a:bodyPr/>
        <a:lstStyle/>
        <a:p>
          <a:endParaRPr lang="ru-RU"/>
        </a:p>
      </dgm:t>
    </dgm:pt>
    <dgm:pt modelId="{00229CB9-856C-4441-BFB9-6C9877EE470A}" type="pres">
      <dgm:prSet presAssocID="{EBA04C06-4855-40CD-8938-D365AF69B0DD}" presName="connTx" presStyleLbl="parChTrans1D2" presStyleIdx="2" presStyleCnt="3"/>
      <dgm:spPr/>
      <dgm:t>
        <a:bodyPr/>
        <a:lstStyle/>
        <a:p>
          <a:endParaRPr lang="ru-RU"/>
        </a:p>
      </dgm:t>
    </dgm:pt>
    <dgm:pt modelId="{D54C2CD3-071B-4D24-9DE2-F2E7C8A51108}" type="pres">
      <dgm:prSet presAssocID="{95771335-D2EA-4FEC-9829-B3273084BA5D}" presName="node" presStyleLbl="node1" presStyleIdx="2" presStyleCnt="3" custRadScaleRad="99757" custRadScaleInc="1949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25D17E-4F09-459A-88FC-C04061780499}" type="presOf" srcId="{6CEFB3C6-1DAF-49BB-9245-9906211CEA0D}" destId="{45C6A995-746E-4F41-9A93-5D2D04C89C86}" srcOrd="0" destOrd="0" presId="urn:microsoft.com/office/officeart/2005/8/layout/radial1"/>
    <dgm:cxn modelId="{5D8C81CC-EBFE-46DB-96A5-123E9D764E4E}" type="presOf" srcId="{12734225-81B0-49D0-A741-ABF849F3CDE5}" destId="{5902D81C-0FB7-4B35-973B-2FF89EDBEA84}" srcOrd="1" destOrd="0" presId="urn:microsoft.com/office/officeart/2005/8/layout/radial1"/>
    <dgm:cxn modelId="{95E3B372-9183-47C6-A6F1-36241390058B}" type="presOf" srcId="{E31DC1E2-6C01-48F2-A326-FE1EFF81FE34}" destId="{53A3181C-5C02-4000-AF65-37A43E0ED6CE}" srcOrd="0" destOrd="0" presId="urn:microsoft.com/office/officeart/2005/8/layout/radial1"/>
    <dgm:cxn modelId="{8D5DFD6E-3883-4B09-841A-CB0E8FED91B3}" type="presOf" srcId="{12734225-81B0-49D0-A741-ABF849F3CDE5}" destId="{FC7119B6-FC30-48E0-A33A-F010F4D17AEA}" srcOrd="0" destOrd="0" presId="urn:microsoft.com/office/officeart/2005/8/layout/radial1"/>
    <dgm:cxn modelId="{360A2573-87CB-4C06-9227-FD74BA1C311A}" srcId="{D44AD4C5-BEA9-4F7C-8584-F377F6F2EF6F}" destId="{EEF29012-915F-4B7D-846A-8E72F478DE6A}" srcOrd="0" destOrd="0" parTransId="{3C2D5B53-DA58-467F-B8D5-2E6D37370376}" sibTransId="{5BA47778-0017-4B06-A552-56122DB14807}"/>
    <dgm:cxn modelId="{760E15F7-AC28-46D8-8E55-F3E5E4CD50B1}" srcId="{D44AD4C5-BEA9-4F7C-8584-F377F6F2EF6F}" destId="{95771335-D2EA-4FEC-9829-B3273084BA5D}" srcOrd="2" destOrd="0" parTransId="{EBA04C06-4855-40CD-8938-D365AF69B0DD}" sibTransId="{9E9656D3-BD49-48B2-A049-457DC9F6DC8B}"/>
    <dgm:cxn modelId="{D753DE26-24A5-49F0-97D9-8C73248DB845}" srcId="{E31DC1E2-6C01-48F2-A326-FE1EFF81FE34}" destId="{D44AD4C5-BEA9-4F7C-8584-F377F6F2EF6F}" srcOrd="0" destOrd="0" parTransId="{F8569915-B19F-43C5-ADC8-3B6A158848AA}" sibTransId="{ECCDF841-21F7-45A6-9E48-9FF40DE030E0}"/>
    <dgm:cxn modelId="{59ED0048-9CBC-40FD-9CD1-A8CB1DA566ED}" type="presOf" srcId="{D44AD4C5-BEA9-4F7C-8584-F377F6F2EF6F}" destId="{E9DB3B96-3E74-466A-BCC0-AFEC8F682EFB}" srcOrd="0" destOrd="0" presId="urn:microsoft.com/office/officeart/2005/8/layout/radial1"/>
    <dgm:cxn modelId="{00BF6E25-7B37-4606-A8BB-2CA8A144F589}" type="presOf" srcId="{3C2D5B53-DA58-467F-B8D5-2E6D37370376}" destId="{71A8AA16-7A49-44FE-9388-65FA503C7120}" srcOrd="0" destOrd="0" presId="urn:microsoft.com/office/officeart/2005/8/layout/radial1"/>
    <dgm:cxn modelId="{696CFD68-7E73-403E-AAE0-1895A6C81D38}" type="presOf" srcId="{95771335-D2EA-4FEC-9829-B3273084BA5D}" destId="{D54C2CD3-071B-4D24-9DE2-F2E7C8A51108}" srcOrd="0" destOrd="0" presId="urn:microsoft.com/office/officeart/2005/8/layout/radial1"/>
    <dgm:cxn modelId="{38EEF53F-6B0A-4CC9-9F4A-5A2001381239}" type="presOf" srcId="{3C2D5B53-DA58-467F-B8D5-2E6D37370376}" destId="{499BBFF0-0967-47D4-9657-095E51DDC08B}" srcOrd="1" destOrd="0" presId="urn:microsoft.com/office/officeart/2005/8/layout/radial1"/>
    <dgm:cxn modelId="{787E34EF-08EC-47BE-8728-F554FA14C67A}" type="presOf" srcId="{EBA04C06-4855-40CD-8938-D365AF69B0DD}" destId="{00229CB9-856C-4441-BFB9-6C9877EE470A}" srcOrd="1" destOrd="0" presId="urn:microsoft.com/office/officeart/2005/8/layout/radial1"/>
    <dgm:cxn modelId="{4CADD2CF-7124-4C29-A455-7ED10A2713DB}" srcId="{D44AD4C5-BEA9-4F7C-8584-F377F6F2EF6F}" destId="{6CEFB3C6-1DAF-49BB-9245-9906211CEA0D}" srcOrd="1" destOrd="0" parTransId="{12734225-81B0-49D0-A741-ABF849F3CDE5}" sibTransId="{646ED85E-05CC-4532-AE76-370362A81719}"/>
    <dgm:cxn modelId="{BE18549A-621B-44CD-87C8-4EB5B1FEBD44}" type="presOf" srcId="{EBA04C06-4855-40CD-8938-D365AF69B0DD}" destId="{D9C0A4B3-7EFA-4A2A-AA9B-03D1EE078349}" srcOrd="0" destOrd="0" presId="urn:microsoft.com/office/officeart/2005/8/layout/radial1"/>
    <dgm:cxn modelId="{ADBCE434-0BD3-4473-B14F-75F210FAEAF1}" type="presOf" srcId="{EEF29012-915F-4B7D-846A-8E72F478DE6A}" destId="{F60800A6-9496-4CEF-8842-899E7954031F}" srcOrd="0" destOrd="0" presId="urn:microsoft.com/office/officeart/2005/8/layout/radial1"/>
    <dgm:cxn modelId="{EAD27D9D-4C70-495E-895B-B9E05F6E777F}" type="presParOf" srcId="{53A3181C-5C02-4000-AF65-37A43E0ED6CE}" destId="{E9DB3B96-3E74-466A-BCC0-AFEC8F682EFB}" srcOrd="0" destOrd="0" presId="urn:microsoft.com/office/officeart/2005/8/layout/radial1"/>
    <dgm:cxn modelId="{79471286-7837-499C-B786-CFAE19F75E2A}" type="presParOf" srcId="{53A3181C-5C02-4000-AF65-37A43E0ED6CE}" destId="{71A8AA16-7A49-44FE-9388-65FA503C7120}" srcOrd="1" destOrd="0" presId="urn:microsoft.com/office/officeart/2005/8/layout/radial1"/>
    <dgm:cxn modelId="{DB5F73E4-1132-48AC-9673-6FC8380F696F}" type="presParOf" srcId="{71A8AA16-7A49-44FE-9388-65FA503C7120}" destId="{499BBFF0-0967-47D4-9657-095E51DDC08B}" srcOrd="0" destOrd="0" presId="urn:microsoft.com/office/officeart/2005/8/layout/radial1"/>
    <dgm:cxn modelId="{04660AE9-6DFA-43EA-8DD0-2DD8326EBB1B}" type="presParOf" srcId="{53A3181C-5C02-4000-AF65-37A43E0ED6CE}" destId="{F60800A6-9496-4CEF-8842-899E7954031F}" srcOrd="2" destOrd="0" presId="urn:microsoft.com/office/officeart/2005/8/layout/radial1"/>
    <dgm:cxn modelId="{EED0CFFD-7CFE-4DB5-8843-A0AC48536800}" type="presParOf" srcId="{53A3181C-5C02-4000-AF65-37A43E0ED6CE}" destId="{FC7119B6-FC30-48E0-A33A-F010F4D17AEA}" srcOrd="3" destOrd="0" presId="urn:microsoft.com/office/officeart/2005/8/layout/radial1"/>
    <dgm:cxn modelId="{31E3C777-7609-41D9-AEA8-6002DBD470FF}" type="presParOf" srcId="{FC7119B6-FC30-48E0-A33A-F010F4D17AEA}" destId="{5902D81C-0FB7-4B35-973B-2FF89EDBEA84}" srcOrd="0" destOrd="0" presId="urn:microsoft.com/office/officeart/2005/8/layout/radial1"/>
    <dgm:cxn modelId="{854DC358-83C2-41F8-A73D-66C1EAB8A4A5}" type="presParOf" srcId="{53A3181C-5C02-4000-AF65-37A43E0ED6CE}" destId="{45C6A995-746E-4F41-9A93-5D2D04C89C86}" srcOrd="4" destOrd="0" presId="urn:microsoft.com/office/officeart/2005/8/layout/radial1"/>
    <dgm:cxn modelId="{17A42C63-B756-454D-8F53-6EB4F484196B}" type="presParOf" srcId="{53A3181C-5C02-4000-AF65-37A43E0ED6CE}" destId="{D9C0A4B3-7EFA-4A2A-AA9B-03D1EE078349}" srcOrd="5" destOrd="0" presId="urn:microsoft.com/office/officeart/2005/8/layout/radial1"/>
    <dgm:cxn modelId="{BD0CC12F-F927-4477-8F57-E4DADFF07BA2}" type="presParOf" srcId="{D9C0A4B3-7EFA-4A2A-AA9B-03D1EE078349}" destId="{00229CB9-856C-4441-BFB9-6C9877EE470A}" srcOrd="0" destOrd="0" presId="urn:microsoft.com/office/officeart/2005/8/layout/radial1"/>
    <dgm:cxn modelId="{6C33D983-0E17-410D-82E2-F4B0E65037ED}" type="presParOf" srcId="{53A3181C-5C02-4000-AF65-37A43E0ED6CE}" destId="{D54C2CD3-071B-4D24-9DE2-F2E7C8A51108}" srcOrd="6" destOrd="0" presId="urn:microsoft.com/office/officeart/2005/8/layout/radial1"/>
  </dgm:cxnLst>
  <dgm:bg/>
  <dgm:whole/>
</dgm:dataModel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36AC5-94FF-4A57-AC53-5F59B090BCC2}">
      <dsp:nvSpPr>
        <dsp:cNvPr id="0" name=""/>
        <dsp:cNvSpPr/>
      </dsp:nvSpPr>
      <dsp:spPr>
        <a:xfrm>
          <a:off x="5288" y="177051"/>
          <a:ext cx="2131485" cy="988686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крови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88" y="177051"/>
        <a:ext cx="1884314" cy="988686"/>
      </dsp:txXfrm>
    </dsp:sp>
    <dsp:sp modelId="{709F6CC4-9FDF-48A8-B856-A50059AC1BD9}">
      <dsp:nvSpPr>
        <dsp:cNvPr id="0" name=""/>
        <dsp:cNvSpPr/>
      </dsp:nvSpPr>
      <dsp:spPr>
        <a:xfrm>
          <a:off x="1642430" y="177051"/>
          <a:ext cx="2471717" cy="988686"/>
        </a:xfrm>
        <a:prstGeom prst="chevron">
          <a:avLst/>
        </a:prstGeom>
        <a:solidFill>
          <a:schemeClr val="accent4">
            <a:hueOff val="2079139"/>
            <a:satOff val="-9594"/>
            <a:lumOff val="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Общий анализ мочи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36773" y="177051"/>
        <a:ext cx="1483031" cy="988686"/>
      </dsp:txXfrm>
    </dsp:sp>
    <dsp:sp modelId="{BC02A593-0C5D-4490-B46D-EEDC30C913D4}">
      <dsp:nvSpPr>
        <dsp:cNvPr id="0" name=""/>
        <dsp:cNvSpPr/>
      </dsp:nvSpPr>
      <dsp:spPr>
        <a:xfrm>
          <a:off x="3619803" y="177051"/>
          <a:ext cx="2471717" cy="988686"/>
        </a:xfrm>
        <a:prstGeom prst="chevron">
          <a:avLst/>
        </a:prstGeom>
        <a:solidFill>
          <a:schemeClr val="accent4">
            <a:hueOff val="4158277"/>
            <a:satOff val="-19187"/>
            <a:lumOff val="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Биохимический анализ крови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4146" y="177051"/>
        <a:ext cx="1483031" cy="988686"/>
      </dsp:txXfrm>
    </dsp:sp>
    <dsp:sp modelId="{7686ABEB-4306-4D1E-8C81-3F6AAB715DCB}">
      <dsp:nvSpPr>
        <dsp:cNvPr id="0" name=""/>
        <dsp:cNvSpPr/>
      </dsp:nvSpPr>
      <dsp:spPr>
        <a:xfrm>
          <a:off x="5597177" y="177051"/>
          <a:ext cx="2000039" cy="988686"/>
        </a:xfrm>
        <a:prstGeom prst="chevron">
          <a:avLst/>
        </a:prstGeom>
        <a:solidFill>
          <a:schemeClr val="accent4">
            <a:hueOff val="6237416"/>
            <a:satOff val="-28781"/>
            <a:lumOff val="1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Коагулограмма 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91520" y="177051"/>
        <a:ext cx="1011353" cy="988686"/>
      </dsp:txXfrm>
    </dsp:sp>
    <dsp:sp modelId="{26871807-9E4B-4C85-878B-D215EC6D618E}">
      <dsp:nvSpPr>
        <dsp:cNvPr id="0" name=""/>
        <dsp:cNvSpPr/>
      </dsp:nvSpPr>
      <dsp:spPr>
        <a:xfrm>
          <a:off x="7102873" y="177051"/>
          <a:ext cx="2471717" cy="988686"/>
        </a:xfrm>
        <a:prstGeom prst="chevron">
          <a:avLst/>
        </a:prstGeom>
        <a:solidFill>
          <a:schemeClr val="accent4">
            <a:hueOff val="8316554"/>
            <a:satOff val="-38374"/>
            <a:lumOff val="14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Иммуноферментные (иммунологические) исследования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97216" y="177051"/>
        <a:ext cx="1483031" cy="988686"/>
      </dsp:txXfrm>
    </dsp:sp>
    <dsp:sp modelId="{58C842BF-8168-4B01-B6F9-D2B4B36B7227}">
      <dsp:nvSpPr>
        <dsp:cNvPr id="0" name=""/>
        <dsp:cNvSpPr/>
      </dsp:nvSpPr>
      <dsp:spPr>
        <a:xfrm>
          <a:off x="9080247" y="177051"/>
          <a:ext cx="2471717" cy="988686"/>
        </a:xfrm>
        <a:prstGeom prst="chevron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5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Непрямой иммунофлюорцентный анализ (нРИФ)</a:t>
          </a:r>
          <a:endParaRPr lang="ru-RU" sz="105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74590" y="177051"/>
        <a:ext cx="1483031" cy="988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0.38531</cdr:x>
      <cdr:y>0.03648</cdr:y>
    </cdr:from>
    <cdr:to>
      <cdr:x>0.66526</cdr:x>
      <cdr:y>0.13686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33625" y="107296"/>
          <a:ext cx="169545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kk-KZ" sz="1100" b="1" dirty="0" smtClean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Услуги по бюджету</a:t>
          </a:r>
          <a:endParaRPr lang="ru-RU" sz="1100" b="1" dirty="0">
            <a:solidFill>
              <a:schemeClr val="tx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29764" y="1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51762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233488" y="236538"/>
            <a:ext cx="9312276" cy="5238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6260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99263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2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410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8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В 2022</a:t>
            </a:r>
            <a:r>
              <a:rPr lang="kk-KZ" baseline="0" dirty="0" smtClean="0"/>
              <a:t> по сравнению с 2021 годом выполнение плана по платным услугам увеличелась в 2 раза. Из них:</a:t>
            </a:r>
            <a:r>
              <a:rPr lang="kk-KZ" dirty="0" smtClean="0"/>
              <a:t> КДО </a:t>
            </a:r>
            <a:r>
              <a:rPr lang="kk-KZ" baseline="0" dirty="0" smtClean="0"/>
              <a:t> в 1,5 раза, стационарная помощь в 9 раз, </a:t>
            </a:r>
            <a:r>
              <a:rPr lang="ru-RU" baseline="0" dirty="0" smtClean="0"/>
              <a:t> АПП – 2 раза.</a:t>
            </a:r>
            <a:endParaRPr dirty="0"/>
          </a:p>
        </p:txBody>
      </p:sp>
      <p:sp>
        <p:nvSpPr>
          <p:cNvPr id="245" name="Google Shape;245;p8:notes"/>
          <p:cNvSpPr txBox="1">
            <a:spLocks noGrp="1"/>
          </p:cNvSpPr>
          <p:nvPr>
            <p:ph type="sldNum" idx="12"/>
          </p:nvPr>
        </p:nvSpPr>
        <p:spPr>
          <a:xfrm>
            <a:off x="3829765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61537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208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3623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231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0620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075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2" name="Google Shape;322;p11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3" name="Google Shape;323;p11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17024386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247127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0016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7873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304624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18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3652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4358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k-KZ" dirty="0" smtClean="0"/>
              <a:t>Летальность:</a:t>
            </a:r>
            <a:r>
              <a:rPr lang="kk-KZ" baseline="0" dirty="0" smtClean="0"/>
              <a:t> </a:t>
            </a: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Каримова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Исакуль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01</a:t>
            </a:r>
            <a:r>
              <a:rPr lang="ru-RU" b="0" baseline="0" dirty="0" smtClean="0">
                <a:latin typeface="Times New Roman" pitchFamily="18" charset="0"/>
                <a:cs typeface="Times New Roman" pitchFamily="18" charset="0"/>
              </a:rPr>
              <a:t>.01.1941 г.р. 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 </a:t>
            </a: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Основное заболевание: Ишемическая болезнь сердца</a:t>
            </a: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Ревматическая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полимиалгия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, активность II ст., с поражением плечевых и коленных суставов, ФК II стадии, мышц — миопатия с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миалгическим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синдромом мышц бедер.</a:t>
            </a: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Сопутствующие заболевания: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Ревматичекаяполимиалгия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. Энцефалопатия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неуточненная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.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Дисциркуляторная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энцефалопатия. </a:t>
            </a: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Конкурирующее заболевание: Инсулиннезависимый сахарный диабет с множественными осложнениями. Сахарный диабет 2 тип,  средней тяжести, декомпенсация. Диабетическая симметричная дистальная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полинейропатия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нижних конечностей. Эмболия и тромбоз артерий нижних конечностей. Острый тромбоз глубоких вен левой нижней конечности. </a:t>
            </a: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Осложнение основного заболевания: острый инфаркт миокарда</a:t>
            </a:r>
          </a:p>
          <a:p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Причина смерти: острая </a:t>
            </a:r>
            <a:r>
              <a:rPr lang="ru-RU" sz="1200" b="0" i="0" u="none" strike="noStrike" cap="none" dirty="0" err="1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сердечно-сосудистая</a:t>
            </a:r>
            <a:r>
              <a:rPr lang="ru-RU" sz="1200" b="0" i="0" u="none" strike="noStrike" cap="none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  <a:sym typeface="Calibri"/>
              </a:rPr>
              <a:t> недостаточность.</a:t>
            </a:r>
            <a:endParaRPr lang="ru-RU" sz="1200" b="0" i="0" u="none" strike="noStrike" cap="none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  <a:sym typeface="Calibri"/>
            </a:endParaRPr>
          </a:p>
        </p:txBody>
      </p:sp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9289713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15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4" name="Google Shape;384;p15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3403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827AB-6AA6-41D3-AEBB-40D7C5C36E80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359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6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" name="Google Shape;219;p6:notes"/>
          <p:cNvSpPr txBox="1">
            <a:spLocks noGrp="1"/>
          </p:cNvSpPr>
          <p:nvPr>
            <p:ph type="sldNum" idx="12"/>
          </p:nvPr>
        </p:nvSpPr>
        <p:spPr>
          <a:xfrm>
            <a:off x="3829764" y="9443665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37301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2C711-842E-4C7E-BE36-511E48E56BF4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2990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CE94A7-C4C0-4312-9A43-1209F3AEDD1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4358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76117" y="4784838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1" name="Google Shape;331;p12:notes"/>
          <p:cNvSpPr txBox="1">
            <a:spLocks noGrp="1"/>
          </p:cNvSpPr>
          <p:nvPr>
            <p:ph type="sldNum" idx="12"/>
          </p:nvPr>
        </p:nvSpPr>
        <p:spPr>
          <a:xfrm>
            <a:off x="3829764" y="9443666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b" anchorCtr="0">
            <a:noAutofit/>
          </a:bodyPr>
          <a:lstStyle/>
          <a:p>
            <a:fld id="{00000000-1234-1234-1234-123412341234}" type="slidenum">
              <a:rPr lang="ru-RU"/>
              <a:pPr/>
              <a:t>30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39700964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33485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00050" y="1243013"/>
            <a:ext cx="5961063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 lang="ru-R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4332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76117" y="4784837"/>
            <a:ext cx="5408930" cy="3914865"/>
          </a:xfrm>
          <a:prstGeom prst="rect">
            <a:avLst/>
          </a:prstGeom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1243013"/>
            <a:ext cx="5961063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3175798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90A8"/>
              </a:buClr>
              <a:buSzPts val="2400"/>
              <a:buNone/>
              <a:defRPr sz="2400">
                <a:solidFill>
                  <a:srgbClr val="8890A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2000"/>
              <a:buNone/>
              <a:defRPr sz="2000">
                <a:solidFill>
                  <a:srgbClr val="8890A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800"/>
              <a:buNone/>
              <a:defRPr sz="1800">
                <a:solidFill>
                  <a:srgbClr val="8890A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90A8"/>
              </a:buClr>
              <a:buSzPts val="1600"/>
              <a:buNone/>
              <a:defRPr sz="1600">
                <a:solidFill>
                  <a:srgbClr val="8890A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>
  <p:cSld name="Title &amp; subtitl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94198" y="660242"/>
            <a:ext cx="11201795" cy="75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494198" y="326144"/>
            <a:ext cx="11201795" cy="3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20800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50248" y="396239"/>
            <a:ext cx="11302628" cy="6065522"/>
          </a:xfrm>
          <a:solidFill>
            <a:srgbClr val="E1E9EA">
              <a:alpha val="70000"/>
            </a:srgb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>
              <a:buNone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3245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96544" y="2358690"/>
            <a:ext cx="3349924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9116582"/>
      </p:ext>
    </p:extLst>
  </p:cSld>
  <p:clrMapOvr>
    <a:masterClrMapping/>
  </p:clrMapOvr>
  <p:transition spd="slow">
    <p:wipe/>
  </p:transition>
  <p:extLst mod="1">
    <p:ext uri="{DCECCB84-F9BA-43D5-87BE-67443E8EF086}">
      <p15:sldGuideLst xmlns="" xmlns:p15="http://schemas.microsoft.com/office/powerpoint/2012/main">
        <p15:guide id="1" orient="horz" pos="3240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1/30/2024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3979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0A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3" r:id="rId14"/>
    <p:sldLayoutId id="2147483664" r:id="rId15"/>
    <p:sldLayoutId id="214748366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12.jpeg"/><Relationship Id="rId5" Type="http://schemas.openxmlformats.org/officeDocument/2006/relationships/image" Target="../media/image10.png"/><Relationship Id="rId10" Type="http://schemas.openxmlformats.org/officeDocument/2006/relationships/image" Target="../media/image11.jpeg"/><Relationship Id="rId4" Type="http://schemas.openxmlformats.org/officeDocument/2006/relationships/image" Target="../media/image9.png"/><Relationship Id="rId9" Type="http://schemas.openxmlformats.org/officeDocument/2006/relationships/diagramColors" Target="../diagrams/colors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chart" Target="../charts/chart1.xml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2.xml"/><Relationship Id="rId5" Type="http://schemas.openxmlformats.org/officeDocument/2006/relationships/chart" Target="../charts/chart2.xml"/><Relationship Id="rId4" Type="http://schemas.openxmlformats.org/officeDocument/2006/relationships/image" Target="../media/image13.png"/><Relationship Id="rId9" Type="http://schemas.openxmlformats.org/officeDocument/2006/relationships/diagramColors" Target="../diagrams/colors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diagramColors" Target="../diagrams/colors5.xml"/><Relationship Id="rId5" Type="http://schemas.openxmlformats.org/officeDocument/2006/relationships/image" Target="../media/image27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26.png"/><Relationship Id="rId9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3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diagramColors" Target="../diagrams/colors6.xml"/><Relationship Id="rId10" Type="http://schemas.openxmlformats.org/officeDocument/2006/relationships/image" Target="../media/image35.pn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13" Type="http://schemas.openxmlformats.org/officeDocument/2006/relationships/image" Target="../media/image70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12" Type="http://schemas.openxmlformats.org/officeDocument/2006/relationships/image" Target="../media/image6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72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1046135" y="2873730"/>
            <a:ext cx="10274300" cy="162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деятельности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КГП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ПХВ «Городского ревматологического центра» </a:t>
            </a:r>
            <a:endParaRPr lang="ru-RU" sz="32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2023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и задачи на </a:t>
            </a:r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b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800" b="1" i="0" u="none" strike="noStrike" cap="none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929218" y="6237288"/>
            <a:ext cx="102743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0" u="none" strike="noStrike" cap="none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Century Gothic"/>
                <a:cs typeface="Times New Roman" pitchFamily="18" charset="0"/>
                <a:sym typeface="Century Gothic"/>
              </a:rPr>
              <a:t>Алматы, 2024 г. </a:t>
            </a:r>
            <a:endParaRPr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1177636" y="233614"/>
            <a:ext cx="10451331" cy="4591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 u="none" strike="noStrike" cap="none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КГП на ПХВ «Городской ревматологический центр» УОЗ города Алматы</a:t>
            </a:r>
            <a:endParaRPr sz="1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409" y="1028831"/>
            <a:ext cx="1241350" cy="12587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36839" y="5085442"/>
            <a:ext cx="3792128" cy="720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Директор к.м.н.,</a:t>
            </a:r>
            <a:endParaRPr kumimoji="0" lang="en-US" sz="2000" b="1" i="0" u="none" strike="noStrike" kern="1200" cap="none" spc="-15" normalizeH="0" baseline="0" noProof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2700" marR="0" lvl="0" indent="0" algn="r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магистр</a:t>
            </a:r>
            <a:r>
              <a:rPr kumimoji="0" lang="ru-RU" sz="2000" b="1" i="0" u="none" strike="noStrike" kern="1200" cap="none" spc="-15" normalizeH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000" b="1" kern="1200" spc="-15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MBA</a:t>
            </a:r>
            <a:r>
              <a:rPr kumimoji="0" lang="ru-RU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Кулембаева А.Б.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873" y="1022069"/>
            <a:ext cx="1266824" cy="1265481"/>
          </a:xfrm>
          <a:prstGeom prst="rect">
            <a:avLst/>
          </a:prstGeom>
        </p:spPr>
      </p:pic>
      <p:pic>
        <p:nvPicPr>
          <p:cNvPr id="1026" name="Picture 2" descr="Лог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1028831"/>
            <a:ext cx="1258719" cy="12587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6"/>
          <p:cNvSpPr/>
          <p:nvPr/>
        </p:nvSpPr>
        <p:spPr>
          <a:xfrm>
            <a:off x="2914892" y="4413288"/>
            <a:ext cx="2525942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2"/>
          <p:cNvGrpSpPr/>
          <p:nvPr/>
        </p:nvGrpSpPr>
        <p:grpSpPr>
          <a:xfrm>
            <a:off x="191173" y="850290"/>
            <a:ext cx="11810365" cy="2820958"/>
            <a:chOff x="191173" y="1072133"/>
            <a:chExt cx="11810365" cy="2204720"/>
          </a:xfrm>
        </p:grpSpPr>
        <p:sp>
          <p:nvSpPr>
            <p:cNvPr id="3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310153" y="4426168"/>
            <a:ext cx="2525942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641963" y="79070"/>
            <a:ext cx="22352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800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1320" y="2917038"/>
            <a:ext cx="11375862" cy="577095"/>
          </a:xfrm>
          <a:custGeom>
            <a:avLst/>
            <a:gdLst/>
            <a:ahLst/>
            <a:cxnLst/>
            <a:rect l="l" t="t" r="r" b="b"/>
            <a:pathLst>
              <a:path w="11317605" h="395605">
                <a:moveTo>
                  <a:pt x="11251463" y="0"/>
                </a:moveTo>
                <a:lnTo>
                  <a:pt x="65849" y="0"/>
                </a:lnTo>
                <a:lnTo>
                  <a:pt x="40215" y="5171"/>
                </a:lnTo>
                <a:lnTo>
                  <a:pt x="19284" y="19272"/>
                </a:lnTo>
                <a:lnTo>
                  <a:pt x="5174" y="40183"/>
                </a:lnTo>
                <a:lnTo>
                  <a:pt x="0" y="65786"/>
                </a:lnTo>
                <a:lnTo>
                  <a:pt x="0" y="329184"/>
                </a:lnTo>
                <a:lnTo>
                  <a:pt x="5174" y="354806"/>
                </a:lnTo>
                <a:lnTo>
                  <a:pt x="19284" y="375761"/>
                </a:lnTo>
                <a:lnTo>
                  <a:pt x="40215" y="389905"/>
                </a:lnTo>
                <a:lnTo>
                  <a:pt x="65849" y="395097"/>
                </a:lnTo>
                <a:lnTo>
                  <a:pt x="11251463" y="395097"/>
                </a:lnTo>
                <a:lnTo>
                  <a:pt x="11277065" y="389905"/>
                </a:lnTo>
                <a:lnTo>
                  <a:pt x="11297977" y="375761"/>
                </a:lnTo>
                <a:lnTo>
                  <a:pt x="11312078" y="354806"/>
                </a:lnTo>
                <a:lnTo>
                  <a:pt x="11317249" y="329184"/>
                </a:lnTo>
                <a:lnTo>
                  <a:pt x="11317249" y="65786"/>
                </a:lnTo>
                <a:lnTo>
                  <a:pt x="11312078" y="40183"/>
                </a:lnTo>
                <a:lnTo>
                  <a:pt x="11297977" y="19272"/>
                </a:lnTo>
                <a:lnTo>
                  <a:pt x="11277065" y="5171"/>
                </a:lnTo>
                <a:lnTo>
                  <a:pt x="11251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35580" y="4481459"/>
            <a:ext cx="240460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1ревматологическое отделение 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27" name="object 27"/>
          <p:cNvSpPr/>
          <p:nvPr/>
        </p:nvSpPr>
        <p:spPr>
          <a:xfrm>
            <a:off x="482166" y="1026003"/>
            <a:ext cx="11391386" cy="1785435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государственное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на праве хозяйственного ведения «Городской ревматологический центр»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(далее - ГРЦ) – это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монопрофильная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медицинская организация, оказывающая специализированную ревматологическую помощь в плановом порядке пациентам со всех регионов Республики Казахстан по Порталу Бюро госпитализации. Кроме этого, оказывается консультативно-диагностическая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стационарозамещающая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медицинская помощь. </a:t>
            </a:r>
            <a:endParaRPr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07008" y="3680200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Прямоугольник 34"/>
          <p:cNvSpPr/>
          <p:nvPr/>
        </p:nvSpPr>
        <p:spPr>
          <a:xfrm>
            <a:off x="616966" y="2832118"/>
            <a:ext cx="111367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ункционируют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структурных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подразделений на140 коек (120 бюджетных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коек,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хозрасчетных коек)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коек дневного стационара.</a:t>
            </a:r>
            <a:endParaRPr lang="ru-RU" dirty="0"/>
          </a:p>
        </p:txBody>
      </p:sp>
      <p:sp>
        <p:nvSpPr>
          <p:cNvPr id="45" name="object 20"/>
          <p:cNvSpPr/>
          <p:nvPr/>
        </p:nvSpPr>
        <p:spPr>
          <a:xfrm>
            <a:off x="11191" y="121743"/>
            <a:ext cx="959340" cy="6730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txBody>
          <a:bodyPr wrap="square" lIns="0" tIns="0" rIns="0" bIns="0" rtlCol="0"/>
          <a:lstStyle/>
          <a:p>
            <a:endParaRPr>
              <a:solidFill>
                <a:srgbClr val="B20E97"/>
              </a:solidFill>
            </a:endParaRPr>
          </a:p>
        </p:txBody>
      </p:sp>
      <p:grpSp>
        <p:nvGrpSpPr>
          <p:cNvPr id="49" name="object 2"/>
          <p:cNvGrpSpPr/>
          <p:nvPr/>
        </p:nvGrpSpPr>
        <p:grpSpPr>
          <a:xfrm>
            <a:off x="152400" y="5486400"/>
            <a:ext cx="11810365" cy="1219200"/>
            <a:chOff x="191173" y="1072133"/>
            <a:chExt cx="11810365" cy="2204720"/>
          </a:xfrm>
          <a:solidFill>
            <a:schemeClr val="accent1">
              <a:lumMod val="50000"/>
            </a:schemeClr>
          </a:solidFill>
        </p:grpSpPr>
        <p:sp>
          <p:nvSpPr>
            <p:cNvPr id="50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grpFill/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27"/>
          <p:cNvSpPr/>
          <p:nvPr/>
        </p:nvSpPr>
        <p:spPr>
          <a:xfrm>
            <a:off x="322418" y="5708888"/>
            <a:ext cx="11501528" cy="765070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деятельность осуществляет на основании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лицензии № АА – 4 №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0104608 от 17 марта 2010 года, выданной Управлением экономики и бюджетного планирования г. Алматы</a:t>
            </a:r>
          </a:p>
        </p:txBody>
      </p:sp>
      <p:sp>
        <p:nvSpPr>
          <p:cNvPr id="32" name="object 21"/>
          <p:cNvSpPr txBox="1"/>
          <p:nvPr/>
        </p:nvSpPr>
        <p:spPr>
          <a:xfrm>
            <a:off x="2999804" y="4490563"/>
            <a:ext cx="2404602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2ревматологическое отделение 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34" name="object 6"/>
          <p:cNvSpPr/>
          <p:nvPr/>
        </p:nvSpPr>
        <p:spPr>
          <a:xfrm>
            <a:off x="5464132" y="4413283"/>
            <a:ext cx="2525942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21"/>
          <p:cNvSpPr txBox="1"/>
          <p:nvPr/>
        </p:nvSpPr>
        <p:spPr>
          <a:xfrm>
            <a:off x="5549044" y="4490558"/>
            <a:ext cx="233532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Хозрасчетное отделение-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коек</a:t>
            </a:r>
          </a:p>
        </p:txBody>
      </p:sp>
      <p:sp>
        <p:nvSpPr>
          <p:cNvPr id="37" name="object 6"/>
          <p:cNvSpPr/>
          <p:nvPr/>
        </p:nvSpPr>
        <p:spPr>
          <a:xfrm>
            <a:off x="8125872" y="4440993"/>
            <a:ext cx="2002764" cy="917654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21"/>
          <p:cNvSpPr txBox="1"/>
          <p:nvPr/>
        </p:nvSpPr>
        <p:spPr>
          <a:xfrm>
            <a:off x="8032600" y="4557921"/>
            <a:ext cx="205350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КДО-</a:t>
            </a:r>
            <a:r>
              <a:rPr lang="ru-RU" sz="2000" b="1" spc="-5" dirty="0" smtClean="0">
                <a:solidFill>
                  <a:srgbClr val="006F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160-180 посещений</a:t>
            </a:r>
            <a:endParaRPr lang="ru-RU" sz="2000" b="1" spc="-5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6"/>
          <p:cNvSpPr/>
          <p:nvPr/>
        </p:nvSpPr>
        <p:spPr>
          <a:xfrm>
            <a:off x="10366997" y="4425774"/>
            <a:ext cx="1363040" cy="892670"/>
          </a:xfrm>
          <a:custGeom>
            <a:avLst/>
            <a:gdLst/>
            <a:ahLst/>
            <a:cxnLst/>
            <a:rect l="l" t="t" r="r" b="b"/>
            <a:pathLst>
              <a:path w="5765800" h="3348990">
                <a:moveTo>
                  <a:pt x="5765800" y="0"/>
                </a:moveTo>
                <a:lnTo>
                  <a:pt x="0" y="0"/>
                </a:lnTo>
                <a:lnTo>
                  <a:pt x="0" y="3348736"/>
                </a:lnTo>
                <a:lnTo>
                  <a:pt x="5765800" y="3348736"/>
                </a:lnTo>
                <a:lnTo>
                  <a:pt x="57658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21"/>
          <p:cNvSpPr txBox="1"/>
          <p:nvPr/>
        </p:nvSpPr>
        <p:spPr>
          <a:xfrm>
            <a:off x="10213534" y="4672390"/>
            <a:ext cx="171515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ru-RU" sz="20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КДЛ</a:t>
            </a:r>
            <a:endParaRPr lang="ru-RU" sz="2000" b="1" spc="-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59970" y="190263"/>
            <a:ext cx="4021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РЕСУРСЫ СТАЦИОНАРА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Google Shape;251;p21"/>
          <p:cNvCxnSpPr/>
          <p:nvPr/>
        </p:nvCxnSpPr>
        <p:spPr>
          <a:xfrm rot="10800000" flipH="1">
            <a:off x="970531" y="636535"/>
            <a:ext cx="9755408" cy="6354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bject 29"/>
          <p:cNvSpPr/>
          <p:nvPr/>
        </p:nvSpPr>
        <p:spPr>
          <a:xfrm>
            <a:off x="3743300" y="3668827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9"/>
          <p:cNvSpPr/>
          <p:nvPr/>
        </p:nvSpPr>
        <p:spPr>
          <a:xfrm>
            <a:off x="6272668" y="3689601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9"/>
          <p:cNvSpPr/>
          <p:nvPr/>
        </p:nvSpPr>
        <p:spPr>
          <a:xfrm>
            <a:off x="8652952" y="3696939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9"/>
          <p:cNvSpPr/>
          <p:nvPr/>
        </p:nvSpPr>
        <p:spPr>
          <a:xfrm>
            <a:off x="10516091" y="3693844"/>
            <a:ext cx="906144" cy="781050"/>
          </a:xfrm>
          <a:custGeom>
            <a:avLst/>
            <a:gdLst/>
            <a:ahLst/>
            <a:cxnLst/>
            <a:rect l="l" t="t" r="r" b="b"/>
            <a:pathLst>
              <a:path w="906145" h="781050">
                <a:moveTo>
                  <a:pt x="453136" y="0"/>
                </a:moveTo>
                <a:lnTo>
                  <a:pt x="0" y="275589"/>
                </a:lnTo>
                <a:lnTo>
                  <a:pt x="226567" y="275589"/>
                </a:lnTo>
                <a:lnTo>
                  <a:pt x="226567" y="505459"/>
                </a:lnTo>
                <a:lnTo>
                  <a:pt x="0" y="505459"/>
                </a:lnTo>
                <a:lnTo>
                  <a:pt x="453136" y="781050"/>
                </a:lnTo>
                <a:lnTo>
                  <a:pt x="906144" y="505459"/>
                </a:lnTo>
                <a:lnTo>
                  <a:pt x="679576" y="505459"/>
                </a:lnTo>
                <a:lnTo>
                  <a:pt x="679576" y="275589"/>
                </a:lnTo>
                <a:lnTo>
                  <a:pt x="906144" y="275589"/>
                </a:lnTo>
                <a:lnTo>
                  <a:pt x="453136" y="0"/>
                </a:lnTo>
                <a:close/>
              </a:path>
            </a:pathLst>
          </a:custGeom>
          <a:solidFill>
            <a:schemeClr val="accent1">
              <a:lumMod val="50000"/>
              <a:alpha val="50195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258974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5"/>
          <p:cNvSpPr/>
          <p:nvPr/>
        </p:nvSpPr>
        <p:spPr>
          <a:xfrm>
            <a:off x="127693" y="5279050"/>
            <a:ext cx="8028755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5"/>
          <p:cNvSpPr/>
          <p:nvPr/>
        </p:nvSpPr>
        <p:spPr>
          <a:xfrm>
            <a:off x="111926" y="3975281"/>
            <a:ext cx="8044522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5"/>
          <p:cNvSpPr/>
          <p:nvPr/>
        </p:nvSpPr>
        <p:spPr>
          <a:xfrm>
            <a:off x="111927" y="2656434"/>
            <a:ext cx="8044521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25"/>
          <p:cNvSpPr/>
          <p:nvPr/>
        </p:nvSpPr>
        <p:spPr>
          <a:xfrm>
            <a:off x="111926" y="1353870"/>
            <a:ext cx="8044522" cy="118545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37" name="Google Shape;337;p25"/>
          <p:cNvSpPr/>
          <p:nvPr/>
        </p:nvSpPr>
        <p:spPr>
          <a:xfrm>
            <a:off x="213033" y="1388623"/>
            <a:ext cx="4412123" cy="1091296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0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СМП составляет  -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596 094 972,44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8" name="Google Shape;338;p25"/>
          <p:cNvSpPr/>
          <p:nvPr/>
        </p:nvSpPr>
        <p:spPr>
          <a:xfrm>
            <a:off x="234548" y="2753861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Выполнение финансового плана по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СЗТ составляет 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62</a:t>
            </a: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840</a:t>
            </a: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7,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56 тенге</a:t>
            </a:r>
            <a:endParaRPr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339" name="Google Shape;339;p25"/>
          <p:cNvCxnSpPr/>
          <p:nvPr/>
        </p:nvCxnSpPr>
        <p:spPr>
          <a:xfrm>
            <a:off x="825894" y="572141"/>
            <a:ext cx="10282826" cy="224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0" name="Google Shape;340;p25"/>
          <p:cNvSpPr/>
          <p:nvPr/>
        </p:nvSpPr>
        <p:spPr>
          <a:xfrm>
            <a:off x="207177" y="4065139"/>
            <a:ext cx="4397511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 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Финансовый план по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ГОБМП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 544 879 415,37 тенге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1" name="Google Shape;341;p25"/>
          <p:cNvSpPr/>
          <p:nvPr/>
        </p:nvSpPr>
        <p:spPr>
          <a:xfrm>
            <a:off x="223315" y="5376478"/>
            <a:ext cx="4390609" cy="990599"/>
          </a:xfrm>
          <a:prstGeom prst="roundRect">
            <a:avLst>
              <a:gd name="adj" fmla="val 16667"/>
            </a:avLst>
          </a:prstGeom>
          <a:solidFill>
            <a:srgbClr val="2E75B5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Финансовый план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ОСМС </a:t>
            </a: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lvl="0" algn="ctr"/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114 056 084,63 тенге</a:t>
            </a:r>
            <a:endParaRPr lang="ru-RU" sz="20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2" name="Google Shape;342;p25"/>
          <p:cNvSpPr/>
          <p:nvPr/>
        </p:nvSpPr>
        <p:spPr>
          <a:xfrm>
            <a:off x="4075913" y="1485066"/>
            <a:ext cx="4324376" cy="97971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 smtClean="0">
                <a:solidFill>
                  <a:srgbClr val="323F4F"/>
                </a:solidFill>
              </a:rPr>
              <a:t>Выполнен </a:t>
            </a:r>
            <a:r>
              <a:rPr lang="ru-RU" sz="2000" dirty="0">
                <a:solidFill>
                  <a:srgbClr val="323F4F"/>
                </a:solidFill>
              </a:rPr>
              <a:t>на </a:t>
            </a:r>
            <a:r>
              <a:rPr lang="ru-RU" sz="2800" b="1" dirty="0" smtClean="0">
                <a:solidFill>
                  <a:srgbClr val="0070C0"/>
                </a:solidFill>
              </a:rPr>
              <a:t>110% </a:t>
            </a:r>
            <a:endParaRPr b="1" dirty="0">
              <a:solidFill>
                <a:srgbClr val="0070C0"/>
              </a:solidFill>
            </a:endParaRPr>
          </a:p>
        </p:txBody>
      </p:sp>
      <p:sp>
        <p:nvSpPr>
          <p:cNvPr id="343" name="Google Shape;343;p25"/>
          <p:cNvSpPr/>
          <p:nvPr/>
        </p:nvSpPr>
        <p:spPr>
          <a:xfrm>
            <a:off x="4270293" y="2753861"/>
            <a:ext cx="4056844" cy="990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113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%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4" name="Google Shape;344;p25"/>
          <p:cNvSpPr/>
          <p:nvPr/>
        </p:nvSpPr>
        <p:spPr>
          <a:xfrm>
            <a:off x="4258100" y="4080278"/>
            <a:ext cx="4056845" cy="97546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101%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5" name="Google Shape;345;p25"/>
          <p:cNvSpPr/>
          <p:nvPr/>
        </p:nvSpPr>
        <p:spPr>
          <a:xfrm>
            <a:off x="4416597" y="5376478"/>
            <a:ext cx="3703276" cy="990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88000" tIns="60950" rIns="113775" bIns="6095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dirty="0">
                <a:solidFill>
                  <a:srgbClr val="323F4F"/>
                </a:solidFill>
                <a:latin typeface="Times New Roman" pitchFamily="18" charset="0"/>
                <a:cs typeface="Times New Roman" pitchFamily="18" charset="0"/>
              </a:rPr>
              <a:t>Выполнен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103%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6" name="Google Shape;346;p25"/>
          <p:cNvSpPr/>
          <p:nvPr/>
        </p:nvSpPr>
        <p:spPr>
          <a:xfrm rot="-5400000">
            <a:off x="5879265" y="3854229"/>
            <a:ext cx="5397048" cy="465837"/>
          </a:xfrm>
          <a:prstGeom prst="downArrow">
            <a:avLst>
              <a:gd name="adj1" fmla="val 50000"/>
              <a:gd name="adj2" fmla="val 81587"/>
            </a:avLst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5"/>
          <p:cNvSpPr/>
          <p:nvPr/>
        </p:nvSpPr>
        <p:spPr>
          <a:xfrm>
            <a:off x="111926" y="645677"/>
            <a:ext cx="12080074" cy="544139"/>
          </a:xfrm>
          <a:prstGeom prst="rect">
            <a:avLst/>
          </a:prstGeom>
          <a:solidFill>
            <a:srgbClr val="DDEAF6">
              <a:alpha val="16862"/>
            </a:srgb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0000" lvl="0"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Выполнение финансового плана за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отчётный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период</a:t>
            </a:r>
            <a:endParaRPr sz="1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48" name="Google Shape;348;p25"/>
          <p:cNvSpPr/>
          <p:nvPr/>
        </p:nvSpPr>
        <p:spPr>
          <a:xfrm>
            <a:off x="8828441" y="1388623"/>
            <a:ext cx="3058759" cy="507588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anose="02020603050405020304" pitchFamily="18" charset="0"/>
              </a:rPr>
              <a:t>На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был заключен договор с  НАО «Фонд медицинского страхования» по городу Алматы. Договор №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C-14-0123-00080-G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C-14-0123-00081-O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 января 2023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  НА СУММУ –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571 275 047,34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Сумма данных договоров в течении года менялась, в итоге к концу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сумма договоров по оказанию СМП и СЗТ услугам  составила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658 935 500,00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тенге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увеличилось на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15,34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 первоначального  договора.</a:t>
            </a:r>
          </a:p>
        </p:txBody>
      </p:sp>
      <p:sp>
        <p:nvSpPr>
          <p:cNvPr id="349" name="Google Shape;349;p25"/>
          <p:cNvSpPr txBox="1"/>
          <p:nvPr/>
        </p:nvSpPr>
        <p:spPr>
          <a:xfrm>
            <a:off x="38246" y="119497"/>
            <a:ext cx="11366846" cy="51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90000"/>
              </a:lnSpc>
              <a:buClr>
                <a:srgbClr val="C00000"/>
              </a:buClr>
              <a:buSzPts val="2000"/>
            </a:pP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ФИНАНСОВАЯ ДЕЯТЕЛЬНОСТЬ ЦЕНТРА ЗА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  <a:endParaRPr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1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8" name="Google Shape;248;p21"/>
          <p:cNvGraphicFramePr/>
          <p:nvPr>
            <p:extLst>
              <p:ext uri="{D42A27DB-BD31-4B8C-83A1-F6EECF244321}">
                <p14:modId xmlns:p14="http://schemas.microsoft.com/office/powerpoint/2010/main" xmlns="" val="820391845"/>
              </p:ext>
            </p:extLst>
          </p:nvPr>
        </p:nvGraphicFramePr>
        <p:xfrm>
          <a:off x="354092" y="899499"/>
          <a:ext cx="11720575" cy="4974828"/>
        </p:xfrm>
        <a:graphic>
          <a:graphicData uri="http://schemas.openxmlformats.org/drawingml/2006/table">
            <a:tbl>
              <a:tblPr firstRow="1" bandRow="1">
                <a:noFill/>
                <a:tableStyleId>{36FDA0E0-5758-485C-A928-C9E2321A7517}</a:tableStyleId>
              </a:tblPr>
              <a:tblGrid>
                <a:gridCol w="4598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257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50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119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993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8703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Виды услуг</a:t>
                      </a:r>
                      <a:endParaRPr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ПЛАН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ФАКТ</a:t>
                      </a:r>
                      <a:endParaRPr sz="20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% </a:t>
                      </a:r>
                      <a:endParaRPr sz="2000" u="none" strike="noStrike" cap="none" dirty="0"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 u="none" strike="noStrike" cap="none" dirty="0" smtClean="0"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ВЫПОЛНЕНИЯ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0" marR="91450" marT="45725" marB="45725">
                    <a:solidFill>
                      <a:srgbClr val="2E75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719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Консультативно-диагностическое отделение</a:t>
                      </a: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67 193 100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98%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9912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Стационарная помощь </a:t>
                      </a: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72 806 900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68 079 680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93%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FF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6378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Амбулаторно поликлиническая помощь (АПП)</a:t>
                      </a:r>
                      <a:endParaRPr sz="20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250 000</a:t>
                      </a:r>
                      <a:r>
                        <a:rPr lang="ru-RU" sz="1800" b="1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000</a:t>
                      </a:r>
                      <a:endParaRPr sz="28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243 667</a:t>
                      </a:r>
                      <a:r>
                        <a:rPr lang="ru-RU" sz="1800" b="1" i="0" u="none" strike="noStrike" cap="none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282</a:t>
                      </a:r>
                      <a:endParaRPr lang="ru-RU" sz="2800" b="1" i="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              9</a:t>
                      </a:r>
                      <a:r>
                        <a:rPr lang="en-US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7</a:t>
                      </a:r>
                      <a:r>
                        <a:rPr lang="ru-RU" sz="2000" b="1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%</a:t>
                      </a:r>
                      <a:endParaRPr sz="2000" b="1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529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ru-RU" sz="2000" b="1" i="0" u="none" strike="noStrike" cap="none" dirty="0" smtClean="0">
                          <a:solidFill>
                            <a:srgbClr val="1F3864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  <a:sym typeface="Arial"/>
                        </a:rPr>
                        <a:t>ИТОГО</a:t>
                      </a:r>
                      <a:endParaRPr sz="2000" b="1" i="0" u="none" strike="noStrike" cap="none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390 000 000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377 911 979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F3864"/>
                        </a:buClr>
                        <a:buSzPts val="2000"/>
                        <a:buFont typeface="Arial"/>
                        <a:buNone/>
                      </a:pP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               9</a:t>
                      </a:r>
                      <a:r>
                        <a:rPr lang="en-US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7</a:t>
                      </a:r>
                      <a:r>
                        <a:rPr lang="ru-RU" sz="18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  <a:sym typeface="Arial"/>
                        </a:rPr>
                        <a:t>%</a:t>
                      </a:r>
                      <a:endParaRPr sz="1800" b="1" i="0" u="none" strike="noStrike" cap="none" dirty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>
                        <a:solidFill>
                          <a:srgbClr val="1F3864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  <a:sym typeface="Arial"/>
                      </a:endParaRPr>
                    </a:p>
                  </a:txBody>
                  <a:tcPr marL="91450" marR="91450" marT="457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251" name="Google Shape;251;p21"/>
          <p:cNvCxnSpPr/>
          <p:nvPr/>
        </p:nvCxnSpPr>
        <p:spPr>
          <a:xfrm rot="10800000" flipH="1">
            <a:off x="1336694" y="697950"/>
            <a:ext cx="9755408" cy="6354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5" name="Google Shape;255;p21"/>
          <p:cNvSpPr/>
          <p:nvPr/>
        </p:nvSpPr>
        <p:spPr>
          <a:xfrm>
            <a:off x="354092" y="58756"/>
            <a:ext cx="11401879" cy="6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20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плана по хозрасчетным услугам за </a:t>
            </a: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 (в тенге)</a:t>
            </a:r>
            <a:endParaRPr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256" name="Google Shape;256;p21"/>
          <p:cNvSpPr/>
          <p:nvPr/>
        </p:nvSpPr>
        <p:spPr>
          <a:xfrm rot="5400000">
            <a:off x="5604596" y="2526292"/>
            <a:ext cx="4364182" cy="227647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21"/>
          <p:cNvSpPr/>
          <p:nvPr/>
        </p:nvSpPr>
        <p:spPr>
          <a:xfrm rot="10800000">
            <a:off x="10684490" y="1952203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257;p21"/>
          <p:cNvSpPr/>
          <p:nvPr/>
        </p:nvSpPr>
        <p:spPr>
          <a:xfrm rot="10800000">
            <a:off x="10684490" y="4226349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256;p21"/>
          <p:cNvSpPr/>
          <p:nvPr/>
        </p:nvSpPr>
        <p:spPr>
          <a:xfrm rot="5400000">
            <a:off x="3492803" y="2704824"/>
            <a:ext cx="4364182" cy="194711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48475" y="1857638"/>
            <a:ext cx="1466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800" b="1" dirty="0" smtClean="0">
                <a:solidFill>
                  <a:schemeClr val="dk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66 165 017</a:t>
            </a:r>
            <a:endParaRPr lang="ru-RU" sz="1800" b="1" dirty="0">
              <a:solidFill>
                <a:schemeClr val="dk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1800" dirty="0"/>
          </a:p>
        </p:txBody>
      </p:sp>
      <p:sp>
        <p:nvSpPr>
          <p:cNvPr id="12" name="Google Shape;256;p21"/>
          <p:cNvSpPr/>
          <p:nvPr/>
        </p:nvSpPr>
        <p:spPr>
          <a:xfrm rot="5400000">
            <a:off x="3492802" y="2714921"/>
            <a:ext cx="4364182" cy="194711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091" y="6100031"/>
            <a:ext cx="117002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годом выполнение плана по платным услугам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уменьшилась на 3%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 КДО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2%,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стационарная помощь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7%, 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 –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endParaRPr lang="ru-RU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256;p21"/>
          <p:cNvSpPr/>
          <p:nvPr/>
        </p:nvSpPr>
        <p:spPr>
          <a:xfrm rot="5400000">
            <a:off x="5874314" y="579807"/>
            <a:ext cx="659810" cy="11700257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257;p21"/>
          <p:cNvSpPr/>
          <p:nvPr/>
        </p:nvSpPr>
        <p:spPr>
          <a:xfrm rot="10800000">
            <a:off x="10684490" y="4235545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257;p21"/>
          <p:cNvSpPr/>
          <p:nvPr/>
        </p:nvSpPr>
        <p:spPr>
          <a:xfrm rot="10800000">
            <a:off x="10684490" y="5319299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257;p21"/>
          <p:cNvSpPr/>
          <p:nvPr/>
        </p:nvSpPr>
        <p:spPr>
          <a:xfrm rot="10800000">
            <a:off x="10675580" y="3074386"/>
            <a:ext cx="279400" cy="22860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73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53035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СРЕДНЯЯ ЗАРАБОТНАЯ ПЛАТА ПЕРСОНАЛА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846672"/>
            <a:ext cx="10515600" cy="435133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4012415"/>
              </p:ext>
            </p:extLst>
          </p:nvPr>
        </p:nvGraphicFramePr>
        <p:xfrm>
          <a:off x="838200" y="833826"/>
          <a:ext cx="10515600" cy="4351336"/>
        </p:xfrm>
        <a:graphic>
          <a:graphicData uri="http://schemas.openxmlformats.org/drawingml/2006/table">
            <a:tbl>
              <a:tblPr firstRow="1" firstCol="1" bandRow="1">
                <a:tableStyleId>{36FDA0E0-5758-485C-A928-C9E2321A7517}</a:tableStyleId>
              </a:tblPr>
              <a:tblGrid>
                <a:gridCol w="12448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7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21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87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687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199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833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8237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6776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72582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20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R="730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vert="vert27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63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Ср. (тенге)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25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176856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436100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367292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Врачи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229912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566930</a:t>
                      </a:r>
                      <a:endParaRPr lang="ru-RU" sz="105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477479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kk-KZ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5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166963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360857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229244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СМП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200355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433028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275092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16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124021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192015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166413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ММП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142624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220817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191374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5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108000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230000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185250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118800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203775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70" marR="65270" marT="9065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Google Shape;256;p21"/>
          <p:cNvSpPr/>
          <p:nvPr/>
        </p:nvSpPr>
        <p:spPr>
          <a:xfrm rot="5400000">
            <a:off x="1291638" y="1467225"/>
            <a:ext cx="4351337" cy="313508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56;p21"/>
          <p:cNvSpPr/>
          <p:nvPr/>
        </p:nvSpPr>
        <p:spPr>
          <a:xfrm rot="5400000">
            <a:off x="6109336" y="918022"/>
            <a:ext cx="4334688" cy="422529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844313" y="5490429"/>
            <a:ext cx="4833356" cy="1097082"/>
          </a:xfrm>
          <a:prstGeom prst="rect">
            <a:avLst/>
          </a:prstGeom>
          <a:solidFill>
            <a:srgbClr val="F0F4F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>
            <a:off x="1877395" y="5963759"/>
            <a:ext cx="90712" cy="188530"/>
          </a:xfrm>
          <a:custGeom>
            <a:avLst/>
            <a:gdLst>
              <a:gd name="T0" fmla="*/ 0 w 46"/>
              <a:gd name="T1" fmla="*/ 0 h 94"/>
              <a:gd name="T2" fmla="*/ 46 w 46"/>
              <a:gd name="T3" fmla="*/ 46 h 94"/>
              <a:gd name="T4" fmla="*/ 0 w 46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4">
                <a:moveTo>
                  <a:pt x="0" y="0"/>
                </a:moveTo>
                <a:lnTo>
                  <a:pt x="46" y="46"/>
                </a:lnTo>
                <a:lnTo>
                  <a:pt x="0" y="94"/>
                </a:lnTo>
              </a:path>
            </a:pathLst>
          </a:custGeom>
          <a:noFill/>
          <a:ln w="25400" cap="flat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6313557" y="5490429"/>
            <a:ext cx="4833356" cy="1097082"/>
          </a:xfrm>
          <a:prstGeom prst="rect">
            <a:avLst/>
          </a:prstGeom>
          <a:solidFill>
            <a:srgbClr val="F0F4F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15"/>
          <p:cNvSpPr>
            <a:spLocks/>
          </p:cNvSpPr>
          <p:nvPr/>
        </p:nvSpPr>
        <p:spPr bwMode="auto">
          <a:xfrm>
            <a:off x="9813845" y="5640851"/>
            <a:ext cx="1508575" cy="1054963"/>
          </a:xfrm>
          <a:custGeom>
            <a:avLst/>
            <a:gdLst>
              <a:gd name="T0" fmla="*/ 765 w 765"/>
              <a:gd name="T1" fmla="*/ 0 h 526"/>
              <a:gd name="T2" fmla="*/ 296 w 765"/>
              <a:gd name="T3" fmla="*/ 0 h 526"/>
              <a:gd name="T4" fmla="*/ 0 w 765"/>
              <a:gd name="T5" fmla="*/ 526 h 526"/>
              <a:gd name="T6" fmla="*/ 765 w 765"/>
              <a:gd name="T7" fmla="*/ 526 h 526"/>
              <a:gd name="T8" fmla="*/ 765 w 765"/>
              <a:gd name="T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526">
                <a:moveTo>
                  <a:pt x="765" y="0"/>
                </a:moveTo>
                <a:lnTo>
                  <a:pt x="296" y="0"/>
                </a:lnTo>
                <a:lnTo>
                  <a:pt x="0" y="526"/>
                </a:lnTo>
                <a:lnTo>
                  <a:pt x="765" y="526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4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16"/>
          <p:cNvSpPr>
            <a:spLocks/>
          </p:cNvSpPr>
          <p:nvPr/>
        </p:nvSpPr>
        <p:spPr bwMode="auto">
          <a:xfrm>
            <a:off x="7371047" y="5963759"/>
            <a:ext cx="90712" cy="188530"/>
          </a:xfrm>
          <a:custGeom>
            <a:avLst/>
            <a:gdLst>
              <a:gd name="T0" fmla="*/ 0 w 46"/>
              <a:gd name="T1" fmla="*/ 0 h 94"/>
              <a:gd name="T2" fmla="*/ 46 w 46"/>
              <a:gd name="T3" fmla="*/ 46 h 94"/>
              <a:gd name="T4" fmla="*/ 0 w 46"/>
              <a:gd name="T5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6" h="94">
                <a:moveTo>
                  <a:pt x="0" y="0"/>
                </a:moveTo>
                <a:lnTo>
                  <a:pt x="46" y="46"/>
                </a:lnTo>
                <a:lnTo>
                  <a:pt x="0" y="94"/>
                </a:lnTo>
              </a:path>
            </a:pathLst>
          </a:custGeom>
          <a:noFill/>
          <a:ln w="25400" cap="flat">
            <a:solidFill>
              <a:schemeClr val="tx1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62134" y="57205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41445" y="5720582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</a:t>
            </a:r>
          </a:p>
        </p:txBody>
      </p:sp>
      <p:sp>
        <p:nvSpPr>
          <p:cNvPr id="40" name="Freeform 6"/>
          <p:cNvSpPr>
            <a:spLocks/>
          </p:cNvSpPr>
          <p:nvPr/>
        </p:nvSpPr>
        <p:spPr bwMode="auto">
          <a:xfrm>
            <a:off x="4318221" y="5640851"/>
            <a:ext cx="1508575" cy="1054963"/>
          </a:xfrm>
          <a:custGeom>
            <a:avLst/>
            <a:gdLst>
              <a:gd name="T0" fmla="*/ 765 w 765"/>
              <a:gd name="T1" fmla="*/ 0 h 526"/>
              <a:gd name="T2" fmla="*/ 296 w 765"/>
              <a:gd name="T3" fmla="*/ 0 h 526"/>
              <a:gd name="T4" fmla="*/ 0 w 765"/>
              <a:gd name="T5" fmla="*/ 526 h 526"/>
              <a:gd name="T6" fmla="*/ 765 w 765"/>
              <a:gd name="T7" fmla="*/ 526 h 526"/>
              <a:gd name="T8" fmla="*/ 765 w 765"/>
              <a:gd name="T9" fmla="*/ 0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5" h="526">
                <a:moveTo>
                  <a:pt x="765" y="0"/>
                </a:moveTo>
                <a:lnTo>
                  <a:pt x="296" y="0"/>
                </a:lnTo>
                <a:lnTo>
                  <a:pt x="0" y="526"/>
                </a:lnTo>
                <a:lnTo>
                  <a:pt x="765" y="526"/>
                </a:lnTo>
                <a:lnTo>
                  <a:pt x="765" y="0"/>
                </a:lnTo>
                <a:close/>
              </a:path>
            </a:pathLst>
          </a:custGeom>
          <a:solidFill>
            <a:schemeClr val="accent3"/>
          </a:solidFill>
          <a:ln w="11113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10675" y="5566884"/>
            <a:ext cx="3583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ифференцированная оплата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труда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84445" y="5903236"/>
            <a:ext cx="377352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выплата дифференцированной оплаты труда сотрудникам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составил 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5336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тыс.тг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что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составлял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2,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%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ФОТ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24843" y="5490429"/>
            <a:ext cx="918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Премия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445589" y="5805623"/>
            <a:ext cx="3728957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были 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выплачены премии в размере </a:t>
            </a:r>
            <a:r>
              <a: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10145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тыс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енге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что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составлял 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от ФОТ</a:t>
            </a:r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</a:pP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317" y="5846936"/>
            <a:ext cx="365520" cy="44928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444" y="5798707"/>
            <a:ext cx="363034" cy="446230"/>
          </a:xfrm>
          <a:prstGeom prst="rect">
            <a:avLst/>
          </a:prstGeom>
        </p:spPr>
      </p:pic>
      <p:grpSp>
        <p:nvGrpSpPr>
          <p:cNvPr id="7" name="object 4"/>
          <p:cNvGrpSpPr/>
          <p:nvPr/>
        </p:nvGrpSpPr>
        <p:grpSpPr>
          <a:xfrm>
            <a:off x="2947740" y="609584"/>
            <a:ext cx="7023791" cy="251474"/>
            <a:chOff x="2947740" y="609584"/>
            <a:chExt cx="7023791" cy="251474"/>
          </a:xfrm>
        </p:grpSpPr>
        <p:sp>
          <p:nvSpPr>
            <p:cNvPr id="51" name="object 5"/>
            <p:cNvSpPr/>
            <p:nvPr/>
          </p:nvSpPr>
          <p:spPr>
            <a:xfrm>
              <a:off x="2947740" y="609584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113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2"/>
          <p:cNvSpPr txBox="1">
            <a:spLocks/>
          </p:cNvSpPr>
          <p:nvPr/>
        </p:nvSpPr>
        <p:spPr>
          <a:xfrm>
            <a:off x="1201005" y="156382"/>
            <a:ext cx="10003808" cy="13176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 sz="4800" b="1" i="0">
                <a:solidFill>
                  <a:srgbClr val="006FC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2800" b="0" kern="0" spc="-580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Матрица «</a:t>
            </a:r>
            <a:r>
              <a:rPr lang="ru-RU" sz="2800" kern="0" spc="-15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Значения порогового уровня </a:t>
            </a: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>затрат»</a:t>
            </a:r>
          </a:p>
          <a:p>
            <a:pPr marL="12700">
              <a:spcBef>
                <a:spcPts val="95"/>
              </a:spcBef>
            </a:pPr>
            <a: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kern="0" spc="-15" dirty="0" smtClean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00AFEF"/>
                  </a:solidFill>
                </a:uFill>
                <a:latin typeface="Times New Roman" pitchFamily="18" charset="0"/>
                <a:cs typeface="Times New Roman" pitchFamily="18" charset="0"/>
              </a:rPr>
            </a:br>
            <a:endParaRPr lang="ru-RU" sz="2800" kern="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97280" cy="914400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15925656"/>
              </p:ext>
            </p:extLst>
          </p:nvPr>
        </p:nvGraphicFramePr>
        <p:xfrm>
          <a:off x="548640" y="855406"/>
          <a:ext cx="11263065" cy="465449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6484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327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917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622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737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413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43885">
                <a:tc rowSpan="2">
                  <a:txBody>
                    <a:bodyPr/>
                    <a:lstStyle/>
                    <a:p>
                      <a:pPr marL="0" marR="0" indent="0" algn="l" defTabSz="100783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расходов</a:t>
                      </a:r>
                    </a:p>
                    <a:p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 rowSpan="2"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Пороговый уровень затрат в структуре расходов  </a:t>
                      </a:r>
                      <a:endParaRPr lang="ru-RU" sz="16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520" marR="11520" marT="8641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6255">
                <a:tc v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10592" marR="110592" marT="41476" marB="41476"/>
                </a:tc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10592" marR="110592" marT="41476" marB="41476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92437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Заработная плата 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50%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65%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,43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576</a:t>
                      </a:r>
                      <a:r>
                        <a:rPr lang="kk-KZ" sz="1600" b="0" i="0" u="none" strike="noStrike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204,0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55,6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5591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продуктов питания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5%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15%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179,18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6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dist" fontAlgn="ctr">
                        <a:lnSpc>
                          <a:spcPct val="100000"/>
                        </a:lnSpc>
                      </a:pPr>
                      <a:endParaRPr lang="kk-KZ" sz="1600" b="1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51 632,80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6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медикаментом и ИМН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15%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30%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,85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805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6813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Приобретение </a:t>
                      </a:r>
                      <a:r>
                        <a:rPr lang="ru-RU" sz="15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основных средств и прочих </a:t>
                      </a:r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товаров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29 567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03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kk-KZ" sz="1600" b="0" i="0" u="none" strike="noStrike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4,3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коммунальных услуг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2%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5%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,54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240,90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5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услуги и работы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min 1%</a:t>
                      </a:r>
                    </a:p>
                    <a:p>
                      <a:r>
                        <a:rPr lang="en-US" sz="1500" dirty="0" smtClean="0">
                          <a:latin typeface="Times New Roman" pitchFamily="18" charset="0"/>
                          <a:cs typeface="Times New Roman" pitchFamily="18" charset="0"/>
                        </a:rPr>
                        <a:t>max 10%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2944" marR="82944" marT="41473" marB="41473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kk-KZ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lang="kk-KZ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047,2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600" b="0" i="0" u="none" strike="noStrike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7,6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40" marR="8640" marT="8641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3" name="Прямая соединительная линия 2"/>
          <p:cNvCxnSpPr/>
          <p:nvPr/>
        </p:nvCxnSpPr>
        <p:spPr>
          <a:xfrm>
            <a:off x="1201005" y="603803"/>
            <a:ext cx="862538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611689" y="5608760"/>
            <a:ext cx="111824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Расходы на продукты питания по сравнению с 2022 годом больше ранее утвержденного плана в связи с удорожанием стоимости продуктов питания,. Так же, были приобретены продукты питания на 2 месяца 2024 года, так как в 2024 году Центр запланировал передать пище блок в </a:t>
            </a:r>
            <a:r>
              <a:rPr lang="ru-RU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аутсорсинг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расхода на прочие услуги, работы и на приобретение основных и прочих товаров связано проведением  ремонтных работ и переездом в новое здание. 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расхода на коммунальные услуги связано с увеличением тарифа и переездом на новое здание с большей площадью, так же, содержанием 2-х объектов</a:t>
            </a:r>
          </a:p>
          <a:p>
            <a:pPr algn="just">
              <a:buFontTx/>
              <a:buChar char="-"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связи с переездом в новое здание был приобретен необходимый инвентарь (кровати и медицинское оборудование), тем самым увеличился расход на п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риобретение основных средств и прочих товаров.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256;p21"/>
          <p:cNvSpPr/>
          <p:nvPr/>
        </p:nvSpPr>
        <p:spPr>
          <a:xfrm rot="5400000">
            <a:off x="5604631" y="552768"/>
            <a:ext cx="1151081" cy="11263065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374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4"/>
          <p:cNvGrpSpPr/>
          <p:nvPr/>
        </p:nvGrpSpPr>
        <p:grpSpPr>
          <a:xfrm>
            <a:off x="257175" y="599935"/>
            <a:ext cx="9793604" cy="45719"/>
            <a:chOff x="0" y="824483"/>
            <a:chExt cx="9972040" cy="36830"/>
          </a:xfrm>
        </p:grpSpPr>
        <p:sp>
          <p:nvSpPr>
            <p:cNvPr id="5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7" name="object 7"/>
          <p:cNvSpPr/>
          <p:nvPr/>
        </p:nvSpPr>
        <p:spPr>
          <a:xfrm>
            <a:off x="10442447" y="47244"/>
            <a:ext cx="1691639" cy="830580"/>
          </a:xfrm>
          <a:custGeom>
            <a:avLst/>
            <a:gdLst/>
            <a:ahLst/>
            <a:cxnLst/>
            <a:rect l="l" t="t" r="r" b="b"/>
            <a:pathLst>
              <a:path w="1691640" h="83058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8739" y="283756"/>
            <a:ext cx="4557807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Оснащенность оборудованием </a:t>
            </a:r>
            <a:endParaRPr sz="20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1563060"/>
              </p:ext>
            </p:extLst>
          </p:nvPr>
        </p:nvGraphicFramePr>
        <p:xfrm>
          <a:off x="4636546" y="1086385"/>
          <a:ext cx="6997158" cy="2464159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352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778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462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77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52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оборудование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400" spc="-195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40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Облучатель бактерицидный ультрафиолетовое излучение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442 000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8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19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Кровать функциональная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2 851 262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86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0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Электрокардиограф с принадлежностями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275"/>
                        </a:spcBef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2 669 086</a:t>
                      </a:r>
                      <a:endParaRPr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397164" y="786492"/>
            <a:ext cx="3494352" cy="2055050"/>
          </a:xfrm>
          <a:prstGeom prst="rect">
            <a:avLst/>
          </a:prstGeom>
          <a:ln w="28955">
            <a:solidFill>
              <a:srgbClr val="006FC0"/>
            </a:solidFill>
          </a:ln>
        </p:spPr>
        <p:txBody>
          <a:bodyPr vert="horz" wrap="square" lIns="0" tIns="84455" rIns="0" bIns="0" rtlCol="0">
            <a:spAutoFit/>
          </a:bodyPr>
          <a:lstStyle/>
          <a:p>
            <a:pPr marL="1412875" marR="92075" indent="-1320165" algn="just">
              <a:lnSpc>
                <a:spcPct val="100000"/>
              </a:lnSpc>
              <a:spcBef>
                <a:spcPts val="665"/>
              </a:spcBef>
            </a:pPr>
            <a:r>
              <a:rPr lang="ru-RU" sz="1600" b="1" dirty="0" smtClean="0">
                <a:solidFill>
                  <a:srgbClr val="0C1F36"/>
                </a:solidFill>
                <a:latin typeface="Times New Roman" pitchFamily="18" charset="0"/>
                <a:cs typeface="Times New Roman" pitchFamily="18" charset="0"/>
              </a:rPr>
              <a:t>Оснащенность ГРЦ:</a:t>
            </a:r>
            <a:endParaRPr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376555" marR="668020" indent="-287020" algn="just">
              <a:buFont typeface="Wingdings"/>
              <a:buChar char=""/>
              <a:tabLst>
                <a:tab pos="377190" algn="l"/>
              </a:tabLst>
            </a:pPr>
            <a:r>
              <a:rPr lang="ru-RU" sz="1600" b="1" spc="-12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Уровень оснащённости оборудованием на сегодня составляет 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95</a:t>
            </a:r>
            <a:r>
              <a:rPr lang="ru-RU" sz="1600" b="1" spc="-120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12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от минимального стандарта 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оснащённости (данный </a:t>
            </a:r>
            <a:r>
              <a:rPr lang="ru-RU" sz="1600" b="1" spc="-12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показатель в 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600" b="1" spc="-120" dirty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г. составил </a:t>
            </a:r>
            <a:r>
              <a:rPr lang="ru-RU" sz="1600" b="1" spc="-120" dirty="0" smtClean="0">
                <a:solidFill>
                  <a:srgbClr val="083762"/>
                </a:solidFill>
                <a:latin typeface="Times New Roman" pitchFamily="18" charset="0"/>
                <a:cs typeface="Times New Roman" pitchFamily="18" charset="0"/>
              </a:rPr>
              <a:t>78,8%).</a:t>
            </a:r>
            <a:endParaRPr lang="en-US" sz="1600" b="1" spc="-120" dirty="0" smtClean="0">
              <a:solidFill>
                <a:srgbClr val="08376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object 16"/>
          <p:cNvGrpSpPr/>
          <p:nvPr/>
        </p:nvGrpSpPr>
        <p:grpSpPr>
          <a:xfrm>
            <a:off x="11945111" y="6579101"/>
            <a:ext cx="173990" cy="212090"/>
            <a:chOff x="11945111" y="6579101"/>
            <a:chExt cx="173990" cy="21209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45111" y="6579101"/>
              <a:ext cx="173621" cy="21170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52858" y="6585876"/>
              <a:ext cx="140462" cy="180944"/>
            </a:xfrm>
            <a:prstGeom prst="rect">
              <a:avLst/>
            </a:prstGeom>
          </p:spPr>
        </p:pic>
      </p:grpSp>
      <p:sp>
        <p:nvSpPr>
          <p:cNvPr id="23" name="Прямоугольник 22"/>
          <p:cNvSpPr/>
          <p:nvPr/>
        </p:nvSpPr>
        <p:spPr>
          <a:xfrm>
            <a:off x="5745803" y="778608"/>
            <a:ext cx="4655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Медицинское оборудования приобретённые за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2023год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67968" y="3816705"/>
            <a:ext cx="107560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</a:t>
            </a:r>
            <a:r>
              <a:rPr 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полученные</a:t>
            </a:r>
          </a:p>
          <a:p>
            <a:pPr algn="ctr"/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централизованно от </a:t>
            </a:r>
            <a:r>
              <a:rPr 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«КГУ Управления Общественного здоровья г. Алматы » </a:t>
            </a:r>
            <a:r>
              <a:rPr 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года</a:t>
            </a:r>
            <a:endParaRPr lang="ru-RU" sz="18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180243808"/>
              </p:ext>
            </p:extLst>
          </p:nvPr>
        </p:nvGraphicFramePr>
        <p:xfrm>
          <a:off x="1020645" y="4645868"/>
          <a:ext cx="9869558" cy="2212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6" name="Picture 3" descr="G:\USER_20\Мои документы\Загрузки\WhatsApp Image 2024-01-23 at 3.30.57 PM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520" y="4859103"/>
            <a:ext cx="2673467" cy="176006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G:\USER_20\Мои документы\Загрузки\WhatsApp Image 2024-01-24 at 10.54.38 AM.jpe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22" t="2395" r="21438"/>
          <a:stretch/>
        </p:blipFill>
        <p:spPr bwMode="auto">
          <a:xfrm>
            <a:off x="255700" y="3895233"/>
            <a:ext cx="1873352" cy="269751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4602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46"/>
          <p:cNvGrpSpPr/>
          <p:nvPr/>
        </p:nvGrpSpPr>
        <p:grpSpPr>
          <a:xfrm>
            <a:off x="791570" y="2524836"/>
            <a:ext cx="7724633" cy="4094329"/>
            <a:chOff x="6554894" y="974803"/>
            <a:chExt cx="5156283" cy="1484424"/>
          </a:xfrm>
        </p:grpSpPr>
        <p:sp>
          <p:nvSpPr>
            <p:cNvPr id="14" name="object 47"/>
            <p:cNvSpPr/>
            <p:nvPr/>
          </p:nvSpPr>
          <p:spPr>
            <a:xfrm>
              <a:off x="6554894" y="974803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 sz="1100"/>
            </a:p>
          </p:txBody>
        </p:sp>
        <p:sp>
          <p:nvSpPr>
            <p:cNvPr id="15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 sz="110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91571" y="2524836"/>
            <a:ext cx="77655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1.ТогизбаевГалымжанАсылбекович – Главный внештатный ревматолог Министерство здравоохранения РК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г.Алматы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Президент Евразийской Лиги ревматологов(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Профессор кафедры ревматологии НАО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КазНМУ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имени С.Д.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Асфендиярова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Байгазина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Гульнара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Бакировна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Заместитель Председателя президиума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Алматинской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городской коллегии адвокатов (АГКА).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Руководитель Центра стажировки и повышения квалификации АГКА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Исаева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БакытшолпанГабдулхакимовна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Профессор кафедры ревматологии НАО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КазНМУ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имени С.Д.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Асфендиярова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Председатель ОО "Независимое общество ревматологов".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ИмангалиеваЛайлаТурсынбековна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Руководитель отдела лечебно-профилактической деятельности,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цифровизации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государственных услуг Управление общественного здравоохранения 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5. Искакова Гульнара Долдашевна – Директор алматинского филиала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Национального научного центра развития здравоохранения им. С.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Каирбековой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МЗ РК.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Тлеубергенов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Руслан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Бакитжанович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Директор ТОО «Оздоровительный реабилитационный центр «ДЕНСАУЛЫК»,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7.Сагындыкова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КуралайКенеспаевна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 специалист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Алматинского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филиала РОО «Отраслевой профессиональный союз работников системы здравоохранения 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SENIM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7862" y="926406"/>
            <a:ext cx="10767077" cy="1384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Законом Республики Казахстан от 1 марта 2011 года «О государственном имуществе», Приказа МНЭ РК от 20 февраля 2015 года № 113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«Об утверждении правил создания комиссии по конкуренции в государственных предприятиях с правом ведения предпринимательской деятельности, требования к гражданам для избрания в состав конкурсной комиссии, а также правилами конкурсного отбора членов конкурсной комиссии и досрочного прекращения их полномочий» 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соответствии с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приказом УОЗ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города Алматы от 13 марта 2023 года № 02.1-26-82 «О назначении члена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наблюдательного совета 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государственных предприятий» реализуется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наблюдательный совет в ГРЦ.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object 4"/>
          <p:cNvGrpSpPr/>
          <p:nvPr/>
        </p:nvGrpSpPr>
        <p:grpSpPr>
          <a:xfrm>
            <a:off x="1126091" y="838987"/>
            <a:ext cx="9972040" cy="36830"/>
            <a:chOff x="0" y="824483"/>
            <a:chExt cx="9972040" cy="36830"/>
          </a:xfrm>
        </p:grpSpPr>
        <p:sp>
          <p:nvSpPr>
            <p:cNvPr id="18" name="object 5"/>
            <p:cNvSpPr/>
            <p:nvPr/>
          </p:nvSpPr>
          <p:spPr>
            <a:xfrm>
              <a:off x="0" y="824483"/>
              <a:ext cx="6731634" cy="36830"/>
            </a:xfrm>
            <a:custGeom>
              <a:avLst/>
              <a:gdLst/>
              <a:ahLst/>
              <a:cxnLst/>
              <a:rect l="l" t="t" r="r" b="b"/>
              <a:pathLst>
                <a:path w="6731634" h="36830">
                  <a:moveTo>
                    <a:pt x="6731508" y="0"/>
                  </a:moveTo>
                  <a:lnTo>
                    <a:pt x="0" y="0"/>
                  </a:lnTo>
                  <a:lnTo>
                    <a:pt x="0" y="36575"/>
                  </a:lnTo>
                  <a:lnTo>
                    <a:pt x="6731508" y="36575"/>
                  </a:lnTo>
                  <a:lnTo>
                    <a:pt x="673150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pic>
          <p:nvPicPr>
            <p:cNvPr id="1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1507" y="824483"/>
              <a:ext cx="3240024" cy="36575"/>
            </a:xfrm>
            <a:prstGeom prst="rect">
              <a:avLst/>
            </a:prstGeom>
          </p:spPr>
        </p:pic>
      </p:grp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838201" y="64470"/>
            <a:ext cx="10636876" cy="861106"/>
          </a:xfrm>
        </p:spPr>
        <p:txBody>
          <a:bodyPr/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20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ea typeface="Arial MT"/>
                <a:cs typeface="Times New Roman" pitchFamily="18" charset="0"/>
              </a:rPr>
              <a:t>НАБЛЮДАТЕЛЬНЫЙ СОВЕТ КГП НА ПХВ «ГОРОДСКОГО РЕВМАТОЛОГИЧЕСКОГО ЦЕНТРА»</a:t>
            </a:r>
            <a:endParaRPr lang="ru-RU" sz="4000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object 50"/>
          <p:cNvSpPr/>
          <p:nvPr/>
        </p:nvSpPr>
        <p:spPr>
          <a:xfrm>
            <a:off x="210890" y="2979223"/>
            <a:ext cx="554934" cy="3296456"/>
          </a:xfrm>
          <a:custGeom>
            <a:avLst/>
            <a:gdLst/>
            <a:ahLst/>
            <a:cxnLst/>
            <a:rect l="l" t="t" r="r" b="b"/>
            <a:pathLst>
              <a:path w="314325" h="2072640">
                <a:moveTo>
                  <a:pt x="313944" y="0"/>
                </a:moveTo>
                <a:lnTo>
                  <a:pt x="0" y="0"/>
                </a:lnTo>
                <a:lnTo>
                  <a:pt x="0" y="2072639"/>
                </a:lnTo>
                <a:lnTo>
                  <a:pt x="313944" y="2072639"/>
                </a:lnTo>
                <a:lnTo>
                  <a:pt x="313944" y="0"/>
                </a:lnTo>
                <a:close/>
              </a:path>
            </a:pathLst>
          </a:custGeom>
          <a:solidFill>
            <a:srgbClr val="AFDFA0"/>
          </a:solidFill>
        </p:spPr>
        <p:txBody>
          <a:bodyPr wrap="square" lIns="0" tIns="0" rIns="0" bIns="0" rtlCol="0"/>
          <a:lstStyle/>
          <a:p>
            <a:endParaRPr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4" y="3069128"/>
            <a:ext cx="800219" cy="312507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Члены Наблюдательного совета: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1245" y="2909599"/>
            <a:ext cx="492443" cy="3444232"/>
          </a:xfrm>
          <a:prstGeom prst="rect">
            <a:avLst/>
          </a:prstGeom>
          <a:solidFill>
            <a:schemeClr val="accent5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Проведенные заседаний: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object 46"/>
          <p:cNvGrpSpPr/>
          <p:nvPr/>
        </p:nvGrpSpPr>
        <p:grpSpPr>
          <a:xfrm>
            <a:off x="9471546" y="2483893"/>
            <a:ext cx="2501667" cy="4203510"/>
            <a:chOff x="6573011" y="972311"/>
            <a:chExt cx="5148580" cy="1496695"/>
          </a:xfrm>
        </p:grpSpPr>
        <p:sp>
          <p:nvSpPr>
            <p:cNvPr id="27" name="object 47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5128260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5128260" y="1476755"/>
                  </a:lnTo>
                  <a:lnTo>
                    <a:pt x="5128260" y="0"/>
                  </a:lnTo>
                  <a:close/>
                </a:path>
              </a:pathLst>
            </a:custGeom>
            <a:solidFill>
              <a:srgbClr val="AFDFA0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48"/>
            <p:cNvSpPr/>
            <p:nvPr/>
          </p:nvSpPr>
          <p:spPr>
            <a:xfrm>
              <a:off x="6582917" y="982217"/>
              <a:ext cx="5128260" cy="1477010"/>
            </a:xfrm>
            <a:custGeom>
              <a:avLst/>
              <a:gdLst/>
              <a:ahLst/>
              <a:cxnLst/>
              <a:rect l="l" t="t" r="r" b="b"/>
              <a:pathLst>
                <a:path w="5128259" h="1477010">
                  <a:moveTo>
                    <a:pt x="0" y="1476755"/>
                  </a:moveTo>
                  <a:lnTo>
                    <a:pt x="5128260" y="1476755"/>
                  </a:lnTo>
                  <a:lnTo>
                    <a:pt x="5128260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19812">
              <a:solidFill>
                <a:srgbClr val="001F5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9485193" y="2538484"/>
            <a:ext cx="244982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2023 </a:t>
            </a:r>
            <a:r>
              <a:rPr lang="ru-RU" dirty="0"/>
              <a:t>году </a:t>
            </a:r>
            <a:r>
              <a:rPr lang="ru-RU" b="1" dirty="0"/>
              <a:t>проведено </a:t>
            </a:r>
            <a:r>
              <a:rPr lang="ru-RU" b="1" dirty="0" smtClean="0"/>
              <a:t>4 </a:t>
            </a:r>
            <a:r>
              <a:rPr lang="ru-RU" b="1" dirty="0"/>
              <a:t>заседаний </a:t>
            </a:r>
            <a:r>
              <a:rPr lang="ru-RU" dirty="0"/>
              <a:t>наблюдательного совета. Из них  </a:t>
            </a:r>
            <a:r>
              <a:rPr lang="ru-RU" b="1" dirty="0" smtClean="0"/>
              <a:t>1 </a:t>
            </a:r>
            <a:r>
              <a:rPr lang="ru-RU" b="1" dirty="0"/>
              <a:t>- очных, </a:t>
            </a:r>
            <a:r>
              <a:rPr lang="ru-RU" b="1" dirty="0" smtClean="0"/>
              <a:t>3 </a:t>
            </a:r>
            <a:r>
              <a:rPr lang="ru-RU" b="1" dirty="0"/>
              <a:t>– </a:t>
            </a:r>
            <a:r>
              <a:rPr lang="ru-RU" b="1" dirty="0" smtClean="0"/>
              <a:t>в гибридном формате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b="1" dirty="0"/>
              <a:t>На </a:t>
            </a:r>
            <a:r>
              <a:rPr lang="ru-RU" b="1" dirty="0" smtClean="0"/>
              <a:t>заседаниях рассматривались: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Утверждение плана работы НС, положение НС, секретаря НС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согласовывались </a:t>
            </a:r>
            <a:r>
              <a:rPr lang="ru-RU" dirty="0"/>
              <a:t>планы развития </a:t>
            </a:r>
            <a:r>
              <a:rPr lang="ru-RU" dirty="0" err="1" smtClean="0"/>
              <a:t>предприятия.и</a:t>
            </a:r>
            <a:r>
              <a:rPr lang="ru-RU" dirty="0" smtClean="0"/>
              <a:t> др.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595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11530670" y="1443721"/>
            <a:ext cx="767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000" b="1">
                <a:solidFill>
                  <a:schemeClr val="accent1"/>
                </a:solidFill>
                <a:latin typeface="Questrial" pitchFamily="2" charset="0"/>
                <a:ea typeface="Questrial" pitchFamily="2" charset="0"/>
              </a:defRPr>
            </a:lvl1pPr>
          </a:lstStyle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82%</a:t>
            </a:r>
            <a:endParaRPr lang="en-US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554270" y="600190"/>
            <a:ext cx="579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4000" b="1">
                <a:solidFill>
                  <a:schemeClr val="accent1"/>
                </a:solidFill>
                <a:latin typeface="Questrial" pitchFamily="2" charset="0"/>
                <a:ea typeface="Questrial" pitchFamily="2" charset="0"/>
              </a:defRPr>
            </a:lvl1pPr>
          </a:lstStyle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18%</a:t>
            </a:r>
            <a:endParaRPr lang="en-US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8BB067E4-2427-4041-A23F-C9B6AA17AA98}"/>
              </a:ext>
            </a:extLst>
          </p:cNvPr>
          <p:cNvSpPr txBox="1"/>
          <p:nvPr/>
        </p:nvSpPr>
        <p:spPr>
          <a:xfrm>
            <a:off x="3758381" y="6070"/>
            <a:ext cx="4849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ПЕРСОНАЛОМ </a:t>
            </a:r>
            <a:endParaRPr lang="en-US" sz="24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12631" y="5344231"/>
            <a:ext cx="1817696" cy="923330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FFFFFF"/>
                </a:solidFill>
              </a:rPr>
              <a:t>Количество женщин </a:t>
            </a:r>
            <a:r>
              <a:rPr lang="ru-RU" sz="1800" dirty="0">
                <a:solidFill>
                  <a:srgbClr val="FFFFFF"/>
                </a:solidFill>
              </a:rPr>
              <a:t>- </a:t>
            </a:r>
            <a:r>
              <a:rPr lang="ru-RU" sz="1800" dirty="0" smtClean="0">
                <a:solidFill>
                  <a:srgbClr val="FFFFFF"/>
                </a:solidFill>
              </a:rPr>
              <a:t>152, </a:t>
            </a:r>
            <a:r>
              <a:rPr lang="ru-RU" sz="1800" dirty="0">
                <a:solidFill>
                  <a:srgbClr val="FFFFFF"/>
                </a:solidFill>
              </a:rPr>
              <a:t>мужчин - </a:t>
            </a:r>
            <a:r>
              <a:rPr lang="ru-RU" sz="1800" dirty="0" smtClean="0">
                <a:solidFill>
                  <a:srgbClr val="FFFFFF"/>
                </a:solidFill>
              </a:rPr>
              <a:t>27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5764" y="5492708"/>
            <a:ext cx="2090475" cy="923330"/>
          </a:xfrm>
          <a:prstGeom prst="rect">
            <a:avLst/>
          </a:prstGeom>
          <a:noFill/>
        </p:spPr>
        <p:txBody>
          <a:bodyPr wrap="square" tIns="45720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FFFFFF"/>
                </a:solidFill>
              </a:rPr>
              <a:t>Количество основных </a:t>
            </a:r>
            <a:r>
              <a:rPr lang="ru-RU" sz="1800" dirty="0">
                <a:solidFill>
                  <a:srgbClr val="FFFFFF"/>
                </a:solidFill>
              </a:rPr>
              <a:t>работников - </a:t>
            </a:r>
            <a:r>
              <a:rPr lang="ru-RU" sz="1800" dirty="0" smtClean="0">
                <a:solidFill>
                  <a:srgbClr val="FFFFFF"/>
                </a:solidFill>
              </a:rPr>
              <a:t>158</a:t>
            </a: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89283" y="467735"/>
            <a:ext cx="11098815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3345465943"/>
              </p:ext>
            </p:extLst>
          </p:nvPr>
        </p:nvGraphicFramePr>
        <p:xfrm>
          <a:off x="0" y="1837494"/>
          <a:ext cx="5847907" cy="3348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153" t="1131" r="56037" b="9186"/>
          <a:stretch/>
        </p:blipFill>
        <p:spPr bwMode="auto">
          <a:xfrm>
            <a:off x="11016428" y="536392"/>
            <a:ext cx="365583" cy="133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483" t="8218" r="19068" b="8807"/>
          <a:stretch/>
        </p:blipFill>
        <p:spPr bwMode="auto">
          <a:xfrm>
            <a:off x="11335014" y="641341"/>
            <a:ext cx="327515" cy="1294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93586" y="573819"/>
            <a:ext cx="10111377" cy="13079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08652" y="737879"/>
            <a:ext cx="99224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      По состоянию на 1 января 2023 года в штате ГРЦ 206 сотрудника, количество основных работников – 182, внешних совместителей-24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, в декретном отпуске -26 человек,  из них: врачи-8, средний медицинский персонал-11, младший медицинский персонал-4, прочие-3.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="" xmlns:p14="http://schemas.microsoft.com/office/powerpoint/2010/main" val="507218028"/>
              </p:ext>
            </p:extLst>
          </p:nvPr>
        </p:nvGraphicFramePr>
        <p:xfrm>
          <a:off x="5330327" y="2062717"/>
          <a:ext cx="6503711" cy="3281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Скругленный прямоугольник 17"/>
          <p:cNvSpPr/>
          <p:nvPr/>
        </p:nvSpPr>
        <p:spPr>
          <a:xfrm>
            <a:off x="6183083" y="5260069"/>
            <a:ext cx="5784715" cy="10315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250511" y="5434915"/>
            <a:ext cx="55971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Общая укомплектованность кадрами по больнице за 2023 год составила – 99% (2022 год – 100%), по врачам – 97,7% (в 2022 году – 100%), СМП – 96,6%).</a:t>
            </a: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="" xmlns:p14="http://schemas.microsoft.com/office/powerpoint/2010/main" val="3009046715"/>
              </p:ext>
            </p:extLst>
          </p:nvPr>
        </p:nvGraphicFramePr>
        <p:xfrm>
          <a:off x="477673" y="5227093"/>
          <a:ext cx="5568286" cy="11600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="" xmlns:p14="http://schemas.microsoft.com/office/powerpoint/2010/main" val="5959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"/>
          <p:cNvSpPr/>
          <p:nvPr/>
        </p:nvSpPr>
        <p:spPr>
          <a:xfrm>
            <a:off x="1432229" y="121240"/>
            <a:ext cx="8763875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ОБУЧЕНИЕ СОТРУДНИКОВ ГРЦ ЗА 2023 ГОД</a:t>
            </a:r>
            <a:endParaRPr lang="ru-RU" sz="24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432229" y="467829"/>
            <a:ext cx="9204395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Пятиугольник 3"/>
          <p:cNvSpPr/>
          <p:nvPr/>
        </p:nvSpPr>
        <p:spPr>
          <a:xfrm>
            <a:off x="201706" y="1883429"/>
            <a:ext cx="3536576" cy="1665605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Обученные за рубежом по республиканской программе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3435223945"/>
              </p:ext>
            </p:extLst>
          </p:nvPr>
        </p:nvGraphicFramePr>
        <p:xfrm>
          <a:off x="3939988" y="1626105"/>
          <a:ext cx="8029099" cy="2541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90691" y="709683"/>
            <a:ext cx="10767077" cy="80021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2023 году прошли обучение 47 сотрудников: 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23 врачи, 13 СМР, прочие-11 (в 2022 году 31 сотрудников</a:t>
            </a:r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 8 врачи, 18 СМР, прочие-5)</a:t>
            </a:r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="" xmlns:p14="http://schemas.microsoft.com/office/powerpoint/2010/main" val="2410836011"/>
              </p:ext>
            </p:extLst>
          </p:nvPr>
        </p:nvGraphicFramePr>
        <p:xfrm>
          <a:off x="127379" y="2634040"/>
          <a:ext cx="11841708" cy="6223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339BDA23-4A39-4508-BB28-D188E40D57FB}"/>
              </a:ext>
            </a:extLst>
          </p:cNvPr>
          <p:cNvSpPr txBox="1"/>
          <p:nvPr/>
        </p:nvSpPr>
        <p:spPr>
          <a:xfrm>
            <a:off x="3134261" y="4246471"/>
            <a:ext cx="6011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tabLst>
                <a:tab pos="630555" algn="l"/>
              </a:tabLst>
            </a:pPr>
            <a:r>
              <a:rPr lang="kk-KZ" sz="2400" b="1" dirty="0" smtClean="0">
                <a:solidFill>
                  <a:schemeClr val="tx1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Повышение квалификации сотрудников</a:t>
            </a:r>
            <a:endParaRPr lang="ru-RU" sz="1800" dirty="0">
              <a:solidFill>
                <a:schemeClr val="tx1">
                  <a:lumMod val="75000"/>
                </a:schemeClr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/>
          <p:nvPr/>
        </p:nvSpPr>
        <p:spPr>
          <a:xfrm>
            <a:off x="515584" y="225824"/>
            <a:ext cx="11365679" cy="5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800" b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БАЗИРУЮЩИЕ КАФЕДРЫ ГРЦ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93283" y="735583"/>
            <a:ext cx="2349796" cy="2293138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368902" y="758817"/>
            <a:ext cx="2461471" cy="2388420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Описание ЛОГО - КазНМ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941" y="892417"/>
            <a:ext cx="1649119" cy="1875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захский национальный университет им. аль-Фараб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503" y="974788"/>
            <a:ext cx="2014267" cy="19564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вал 16"/>
          <p:cNvSpPr/>
          <p:nvPr/>
        </p:nvSpPr>
        <p:spPr>
          <a:xfrm>
            <a:off x="6559894" y="3889181"/>
            <a:ext cx="2310297" cy="2284942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8" name="AutoShape 10" descr="oval logo no bg - Главна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oval logo no bg - Главна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740" y="4035143"/>
            <a:ext cx="1996604" cy="196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742950" y="471937"/>
            <a:ext cx="106299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3293283" y="3874122"/>
            <a:ext cx="2349795" cy="2284942"/>
          </a:xfrm>
          <a:prstGeom prst="ellipse">
            <a:avLst/>
          </a:prstGeom>
          <a:solidFill>
            <a:srgbClr val="FFFFFF"/>
          </a:solidFill>
          <a:ln w="762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23" name="Picture 6" descr="О нас — КРМУ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295" y="4150318"/>
            <a:ext cx="1585587" cy="17756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трелка вправо 26"/>
          <p:cNvSpPr/>
          <p:nvPr/>
        </p:nvSpPr>
        <p:spPr>
          <a:xfrm rot="10800000">
            <a:off x="2801161" y="4855045"/>
            <a:ext cx="391429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9027038" y="1664492"/>
            <a:ext cx="507782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право 28"/>
          <p:cNvSpPr/>
          <p:nvPr/>
        </p:nvSpPr>
        <p:spPr>
          <a:xfrm rot="156192">
            <a:off x="9157328" y="4873384"/>
            <a:ext cx="478601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524224" y="692175"/>
            <a:ext cx="2484635" cy="23592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9577352" y="925180"/>
            <a:ext cx="2346443" cy="187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КАЗАХСКИЙ НАЦИОНАЛЬНЫЙ УНИВЕРСИТЕТ  им. АЛЬ-ФАРАБИ</a:t>
            </a:r>
            <a:endParaRPr lang="ru-RU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lvl="0"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«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МЕДИЦИНЫ»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63773" y="753581"/>
            <a:ext cx="2621964" cy="239365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71933" y="810801"/>
            <a:ext cx="27857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КАЗАХСКИЙ НАЦИОНАЛЬНЫЙ МЕДИЦИНСКИЙ УНИВЕРСИТЕТ                                </a:t>
            </a:r>
            <a:r>
              <a:rPr lang="ru-RU" sz="1600" b="1" dirty="0" err="1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им.С.Д.АСФЕНДИЯРОВА</a:t>
            </a:r>
            <a:endParaRPr lang="ru-RU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lvl="0"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</a:t>
            </a:r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«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РЕВМАТОЛОГИИ»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8" name="Стрелка вправо 37"/>
          <p:cNvSpPr/>
          <p:nvPr/>
        </p:nvSpPr>
        <p:spPr>
          <a:xfrm rot="10800000">
            <a:off x="2737364" y="1613253"/>
            <a:ext cx="415615" cy="457200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18364" y="3975586"/>
            <a:ext cx="2567373" cy="25315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392331" y="4068404"/>
            <a:ext cx="23450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КАЗАХСТАНСКО-РОССИЙСКИЙ МЕДИЦИНСКИЙ УНИВЕРСИТЕТ </a:t>
            </a:r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lvl="0"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КАФЕДРА «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ВНУТРЕННИХ БОЛЕЗНИ» КРМУ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9636056" y="3853763"/>
            <a:ext cx="2373974" cy="227902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TextBox 41"/>
          <p:cNvSpPr txBox="1"/>
          <p:nvPr/>
        </p:nvSpPr>
        <p:spPr>
          <a:xfrm>
            <a:off x="9636056" y="3978546"/>
            <a:ext cx="249633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РЕСПУБЛИКАНСКИЙ ВЫСШИЙ МЕДИЦИНСКИЙ КОЛЛЕДЖ </a:t>
            </a:r>
          </a:p>
          <a:p>
            <a:pPr algn="ctr"/>
            <a:endParaRPr lang="ru-RU" sz="1600" b="1" dirty="0" smtClean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КАФЕДРА </a:t>
            </a:r>
          </a:p>
          <a:p>
            <a:pPr algn="ctr"/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«СЕСТРИНСКОЕ ДЕЛО»</a:t>
            </a:r>
            <a:endParaRPr lang="ru-RU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4" name="AutoShape 2" descr="Городской ревматологический центр г. Алматы | Faceboo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30488" y="2925413"/>
            <a:ext cx="100400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АМБУЛАТОРНЫЕ РЕВМАТОЛОГИЧЕСКИЕ УСЛУГИ</a:t>
            </a:r>
            <a:endParaRPr lang="ru-RU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589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1C27C65B-7316-499B-BF5D-A6A9B6B74EE7}"/>
              </a:ext>
            </a:extLst>
          </p:cNvPr>
          <p:cNvSpPr txBox="1"/>
          <p:nvPr/>
        </p:nvSpPr>
        <p:spPr>
          <a:xfrm>
            <a:off x="138222" y="147952"/>
            <a:ext cx="12053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u="sng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Стационарозамещающая</a:t>
            </a:r>
            <a:r>
              <a:rPr lang="ru-RU" sz="2000" b="1" u="sng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помощь 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ГРЦ оказывается в соответствии с приказом Министра здравоохранения и социального развития Республики Казахстан №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669 от 17 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2015 года </a:t>
            </a:r>
            <a:endParaRPr lang="ru-RU" sz="20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Правил оказания </a:t>
            </a:r>
            <a:r>
              <a:rPr lang="ru-RU" sz="2000" b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стационарозамещающей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помощи</a:t>
            </a:r>
            <a:r>
              <a:rPr lang="ru-RU" sz="20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Представлена профилем</a:t>
            </a:r>
            <a:r>
              <a:rPr lang="ru-RU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ревматология. 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/>
          </p:nvPr>
        </p:nvGraphicFramePr>
        <p:xfrm>
          <a:off x="403116" y="1775637"/>
          <a:ext cx="5529851" cy="376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038615" y="1201619"/>
            <a:ext cx="24577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b="1" u="sng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Дневной стационар</a:t>
            </a:r>
          </a:p>
        </p:txBody>
      </p:sp>
      <p:graphicFrame>
        <p:nvGraphicFramePr>
          <p:cNvPr id="29" name="Диаграмма 28"/>
          <p:cNvGraphicFramePr/>
          <p:nvPr>
            <p:extLst/>
          </p:nvPr>
        </p:nvGraphicFramePr>
        <p:xfrm>
          <a:off x="5932967" y="1705971"/>
          <a:ext cx="5776812" cy="3960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4295" y="5666310"/>
            <a:ext cx="11961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пролеченных пациентов в 2023 году увеличилось на 4,4</a:t>
            </a:r>
            <a:r>
              <a:rPr lang="ru-RU" sz="1600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%, а также за 2023 год летального исхода не было. </a:t>
            </a:r>
            <a:endParaRPr lang="ru-RU" sz="1600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81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6727" y="1130186"/>
            <a:ext cx="11277600" cy="13629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79ADA134-41DB-4A86-8A62-CFB651FAC03D}"/>
              </a:ext>
            </a:extLst>
          </p:cNvPr>
          <p:cNvSpPr txBox="1"/>
          <p:nvPr/>
        </p:nvSpPr>
        <p:spPr>
          <a:xfrm>
            <a:off x="1657938" y="307441"/>
            <a:ext cx="88761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нозологии по дневному стационару</a:t>
            </a:r>
            <a:endParaRPr lang="en-US" sz="32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Parallelogram 37">
            <a:extLst>
              <a:ext uri="{FF2B5EF4-FFF2-40B4-BE49-F238E27FC236}">
                <a16:creationId xmlns="" xmlns:a16="http://schemas.microsoft.com/office/drawing/2014/main" id="{A7C76607-71B7-4DEF-8C0B-1B759BFC2887}"/>
              </a:ext>
            </a:extLst>
          </p:cNvPr>
          <p:cNvSpPr/>
          <p:nvPr/>
        </p:nvSpPr>
        <p:spPr>
          <a:xfrm>
            <a:off x="9513807" y="5576675"/>
            <a:ext cx="2074295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Parallelogram 38">
            <a:extLst>
              <a:ext uri="{FF2B5EF4-FFF2-40B4-BE49-F238E27FC236}">
                <a16:creationId xmlns="" xmlns:a16="http://schemas.microsoft.com/office/drawing/2014/main" id="{BAA78B46-77CF-4133-B544-C467E0C2B635}"/>
              </a:ext>
            </a:extLst>
          </p:cNvPr>
          <p:cNvSpPr/>
          <p:nvPr/>
        </p:nvSpPr>
        <p:spPr>
          <a:xfrm>
            <a:off x="10958294" y="4856418"/>
            <a:ext cx="2074295" cy="1559620"/>
          </a:xfrm>
          <a:prstGeom prst="parallelogram">
            <a:avLst>
              <a:gd name="adj" fmla="val 8854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45">
            <a:extLst>
              <a:ext uri="{FF2B5EF4-FFF2-40B4-BE49-F238E27FC236}">
                <a16:creationId xmlns="" xmlns:a16="http://schemas.microsoft.com/office/drawing/2014/main" id="{BE9D42EC-313F-4A06-9442-83A7AB7182C4}"/>
              </a:ext>
            </a:extLst>
          </p:cNvPr>
          <p:cNvSpPr>
            <a:spLocks/>
          </p:cNvSpPr>
          <p:nvPr/>
        </p:nvSpPr>
        <p:spPr bwMode="auto">
          <a:xfrm>
            <a:off x="710809" y="4098870"/>
            <a:ext cx="1070739" cy="2759135"/>
          </a:xfrm>
          <a:custGeom>
            <a:avLst/>
            <a:gdLst>
              <a:gd name="connsiteX0" fmla="*/ 750586 w 937659"/>
              <a:gd name="connsiteY0" fmla="*/ 81 h 2416211"/>
              <a:gd name="connsiteX1" fmla="*/ 853188 w 937659"/>
              <a:gd name="connsiteY1" fmla="*/ 134184 h 2416211"/>
              <a:gd name="connsiteX2" fmla="*/ 847846 w 937659"/>
              <a:gd name="connsiteY2" fmla="*/ 299665 h 2416211"/>
              <a:gd name="connsiteX3" fmla="*/ 847846 w 937659"/>
              <a:gd name="connsiteY3" fmla="*/ 427779 h 2416211"/>
              <a:gd name="connsiteX4" fmla="*/ 837164 w 937659"/>
              <a:gd name="connsiteY4" fmla="*/ 758739 h 2416211"/>
              <a:gd name="connsiteX5" fmla="*/ 845176 w 937659"/>
              <a:gd name="connsiteY5" fmla="*/ 934896 h 2416211"/>
              <a:gd name="connsiteX6" fmla="*/ 906602 w 937659"/>
              <a:gd name="connsiteY6" fmla="*/ 1068347 h 2416211"/>
              <a:gd name="connsiteX7" fmla="*/ 877224 w 937659"/>
              <a:gd name="connsiteY7" fmla="*/ 1340589 h 2416211"/>
              <a:gd name="connsiteX8" fmla="*/ 724995 w 937659"/>
              <a:gd name="connsiteY8" fmla="*/ 1551443 h 2416211"/>
              <a:gd name="connsiteX9" fmla="*/ 687605 w 937659"/>
              <a:gd name="connsiteY9" fmla="*/ 1991834 h 2416211"/>
              <a:gd name="connsiteX10" fmla="*/ 703629 w 937659"/>
              <a:gd name="connsiteY10" fmla="*/ 2416211 h 2416211"/>
              <a:gd name="connsiteX11" fmla="*/ 102725 w 937659"/>
              <a:gd name="connsiteY11" fmla="*/ 2416211 h 2416211"/>
              <a:gd name="connsiteX12" fmla="*/ 108067 w 937659"/>
              <a:gd name="connsiteY12" fmla="*/ 2266745 h 2416211"/>
              <a:gd name="connsiteX13" fmla="*/ 89372 w 937659"/>
              <a:gd name="connsiteY13" fmla="*/ 1602155 h 2416211"/>
              <a:gd name="connsiteX14" fmla="*/ 9251 w 937659"/>
              <a:gd name="connsiteY14" fmla="*/ 1311230 h 2416211"/>
              <a:gd name="connsiteX15" fmla="*/ 9251 w 937659"/>
              <a:gd name="connsiteY15" fmla="*/ 1022974 h 2416211"/>
              <a:gd name="connsiteX16" fmla="*/ 97384 w 937659"/>
              <a:gd name="connsiteY16" fmla="*/ 870839 h 2416211"/>
              <a:gd name="connsiteX17" fmla="*/ 217565 w 937659"/>
              <a:gd name="connsiteY17" fmla="*/ 822796 h 2416211"/>
              <a:gd name="connsiteX18" fmla="*/ 431220 w 937659"/>
              <a:gd name="connsiteY18" fmla="*/ 750732 h 2416211"/>
              <a:gd name="connsiteX19" fmla="*/ 652886 w 937659"/>
              <a:gd name="connsiteY19" fmla="*/ 643971 h 2416211"/>
              <a:gd name="connsiteX20" fmla="*/ 668911 w 937659"/>
              <a:gd name="connsiteY20" fmla="*/ 270305 h 2416211"/>
              <a:gd name="connsiteX21" fmla="*/ 719654 w 937659"/>
              <a:gd name="connsiteY21" fmla="*/ 6071 h 2416211"/>
              <a:gd name="connsiteX22" fmla="*/ 750586 w 937659"/>
              <a:gd name="connsiteY22" fmla="*/ 81 h 2416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37659" h="2416211">
                <a:moveTo>
                  <a:pt x="750586" y="81"/>
                </a:moveTo>
                <a:cubicBezTo>
                  <a:pt x="817843" y="-2729"/>
                  <a:pt x="850851" y="68793"/>
                  <a:pt x="853188" y="134184"/>
                </a:cubicBezTo>
                <a:cubicBezTo>
                  <a:pt x="855859" y="187565"/>
                  <a:pt x="847846" y="243615"/>
                  <a:pt x="847846" y="299665"/>
                </a:cubicBezTo>
                <a:cubicBezTo>
                  <a:pt x="845176" y="339700"/>
                  <a:pt x="850517" y="385074"/>
                  <a:pt x="847846" y="427779"/>
                </a:cubicBezTo>
                <a:cubicBezTo>
                  <a:pt x="839834" y="539878"/>
                  <a:pt x="839834" y="646640"/>
                  <a:pt x="837164" y="758739"/>
                </a:cubicBezTo>
                <a:cubicBezTo>
                  <a:pt x="834493" y="817458"/>
                  <a:pt x="845176" y="876177"/>
                  <a:pt x="845176" y="934896"/>
                </a:cubicBezTo>
                <a:cubicBezTo>
                  <a:pt x="845176" y="998952"/>
                  <a:pt x="869212" y="1017636"/>
                  <a:pt x="906602" y="1068347"/>
                </a:cubicBezTo>
                <a:cubicBezTo>
                  <a:pt x="978710" y="1175109"/>
                  <a:pt x="906602" y="1241835"/>
                  <a:pt x="877224" y="1340589"/>
                </a:cubicBezTo>
                <a:cubicBezTo>
                  <a:pt x="847846" y="1428667"/>
                  <a:pt x="783750" y="1482048"/>
                  <a:pt x="724995" y="1551443"/>
                </a:cubicBezTo>
                <a:cubicBezTo>
                  <a:pt x="639533" y="1650198"/>
                  <a:pt x="684935" y="1871728"/>
                  <a:pt x="687605" y="1991834"/>
                </a:cubicBezTo>
                <a:cubicBezTo>
                  <a:pt x="692947" y="2127955"/>
                  <a:pt x="671581" y="2282759"/>
                  <a:pt x="703629" y="2416211"/>
                </a:cubicBezTo>
                <a:cubicBezTo>
                  <a:pt x="703629" y="2416211"/>
                  <a:pt x="703629" y="2416211"/>
                  <a:pt x="102725" y="2416211"/>
                </a:cubicBezTo>
                <a:cubicBezTo>
                  <a:pt x="102725" y="2365499"/>
                  <a:pt x="105396" y="2314788"/>
                  <a:pt x="108067" y="2266745"/>
                </a:cubicBezTo>
                <a:cubicBezTo>
                  <a:pt x="124091" y="2039877"/>
                  <a:pt x="198870" y="1815678"/>
                  <a:pt x="89372" y="1602155"/>
                </a:cubicBezTo>
                <a:cubicBezTo>
                  <a:pt x="46641" y="1522084"/>
                  <a:pt x="17263" y="1401977"/>
                  <a:pt x="9251" y="1311230"/>
                </a:cubicBezTo>
                <a:cubicBezTo>
                  <a:pt x="1239" y="1215144"/>
                  <a:pt x="-6773" y="1119059"/>
                  <a:pt x="9251" y="1022974"/>
                </a:cubicBezTo>
                <a:cubicBezTo>
                  <a:pt x="17263" y="956248"/>
                  <a:pt x="27946" y="902867"/>
                  <a:pt x="97384" y="870839"/>
                </a:cubicBezTo>
                <a:cubicBezTo>
                  <a:pt x="134773" y="852155"/>
                  <a:pt x="204211" y="862832"/>
                  <a:pt x="217565" y="822796"/>
                </a:cubicBezTo>
                <a:cubicBezTo>
                  <a:pt x="249613" y="726711"/>
                  <a:pt x="345758" y="724042"/>
                  <a:pt x="431220" y="750732"/>
                </a:cubicBezTo>
                <a:cubicBezTo>
                  <a:pt x="428549" y="651978"/>
                  <a:pt x="578107" y="598597"/>
                  <a:pt x="652886" y="643971"/>
                </a:cubicBezTo>
                <a:cubicBezTo>
                  <a:pt x="655557" y="518526"/>
                  <a:pt x="660899" y="395750"/>
                  <a:pt x="668911" y="270305"/>
                </a:cubicBezTo>
                <a:cubicBezTo>
                  <a:pt x="671581" y="198241"/>
                  <a:pt x="631521" y="35430"/>
                  <a:pt x="719654" y="6071"/>
                </a:cubicBezTo>
                <a:cubicBezTo>
                  <a:pt x="730670" y="2401"/>
                  <a:pt x="740978" y="483"/>
                  <a:pt x="750586" y="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84B66420-2BB0-4B6E-8362-3696312DF89E}"/>
              </a:ext>
            </a:extLst>
          </p:cNvPr>
          <p:cNvSpPr txBox="1"/>
          <p:nvPr/>
        </p:nvSpPr>
        <p:spPr>
          <a:xfrm>
            <a:off x="963887" y="5174569"/>
            <a:ext cx="555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01</a:t>
            </a:r>
          </a:p>
        </p:txBody>
      </p:sp>
      <p:sp>
        <p:nvSpPr>
          <p:cNvPr id="79" name="Freeform 43">
            <a:extLst>
              <a:ext uri="{FF2B5EF4-FFF2-40B4-BE49-F238E27FC236}">
                <a16:creationId xmlns="" xmlns:a16="http://schemas.microsoft.com/office/drawing/2014/main" id="{7305F694-3307-41DF-8CA8-E6795B946A56}"/>
              </a:ext>
            </a:extLst>
          </p:cNvPr>
          <p:cNvSpPr>
            <a:spLocks/>
          </p:cNvSpPr>
          <p:nvPr/>
        </p:nvSpPr>
        <p:spPr bwMode="auto">
          <a:xfrm>
            <a:off x="3118331" y="4134602"/>
            <a:ext cx="1021567" cy="2759136"/>
          </a:xfrm>
          <a:custGeom>
            <a:avLst/>
            <a:gdLst>
              <a:gd name="connsiteX0" fmla="*/ 244999 w 918832"/>
              <a:gd name="connsiteY0" fmla="*/ 92 h 2481664"/>
              <a:gd name="connsiteX1" fmla="*/ 353303 w 918832"/>
              <a:gd name="connsiteY1" fmla="*/ 98180 h 2481664"/>
              <a:gd name="connsiteX2" fmla="*/ 452247 w 918832"/>
              <a:gd name="connsiteY2" fmla="*/ 474520 h 2481664"/>
              <a:gd name="connsiteX3" fmla="*/ 559213 w 918832"/>
              <a:gd name="connsiteY3" fmla="*/ 768118 h 2481664"/>
              <a:gd name="connsiteX4" fmla="*/ 671528 w 918832"/>
              <a:gd name="connsiteY4" fmla="*/ 511887 h 2481664"/>
              <a:gd name="connsiteX5" fmla="*/ 716989 w 918832"/>
              <a:gd name="connsiteY5" fmla="*/ 287684 h 2481664"/>
              <a:gd name="connsiteX6" fmla="*/ 746404 w 918832"/>
              <a:gd name="connsiteY6" fmla="*/ 132878 h 2481664"/>
              <a:gd name="connsiteX7" fmla="*/ 917551 w 918832"/>
              <a:gd name="connsiteY7" fmla="*/ 170245 h 2481664"/>
              <a:gd name="connsiteX8" fmla="*/ 888135 w 918832"/>
              <a:gd name="connsiteY8" fmla="*/ 381102 h 2481664"/>
              <a:gd name="connsiteX9" fmla="*/ 842674 w 918832"/>
              <a:gd name="connsiteY9" fmla="*/ 605304 h 2481664"/>
              <a:gd name="connsiteX10" fmla="*/ 823955 w 918832"/>
              <a:gd name="connsiteY10" fmla="*/ 781463 h 2481664"/>
              <a:gd name="connsiteX11" fmla="*/ 813258 w 918832"/>
              <a:gd name="connsiteY11" fmla="*/ 946946 h 2481664"/>
              <a:gd name="connsiteX12" fmla="*/ 842674 w 918832"/>
              <a:gd name="connsiteY12" fmla="*/ 1373998 h 2481664"/>
              <a:gd name="connsiteX13" fmla="*/ 807910 w 918832"/>
              <a:gd name="connsiteY13" fmla="*/ 1664927 h 2481664"/>
              <a:gd name="connsiteX14" fmla="*/ 791865 w 918832"/>
              <a:gd name="connsiteY14" fmla="*/ 2086641 h 2481664"/>
              <a:gd name="connsiteX15" fmla="*/ 805236 w 918832"/>
              <a:gd name="connsiteY15" fmla="*/ 2481664 h 2481664"/>
              <a:gd name="connsiteX16" fmla="*/ 211573 w 918832"/>
              <a:gd name="connsiteY16" fmla="*/ 2481664 h 2481664"/>
              <a:gd name="connsiteX17" fmla="*/ 232966 w 918832"/>
              <a:gd name="connsiteY17" fmla="*/ 1974540 h 2481664"/>
              <a:gd name="connsiteX18" fmla="*/ 112629 w 918832"/>
              <a:gd name="connsiteY18" fmla="*/ 1683611 h 2481664"/>
              <a:gd name="connsiteX19" fmla="*/ 32404 w 918832"/>
              <a:gd name="connsiteY19" fmla="*/ 1430049 h 2481664"/>
              <a:gd name="connsiteX20" fmla="*/ 8336 w 918832"/>
              <a:gd name="connsiteY20" fmla="*/ 1144458 h 2481664"/>
              <a:gd name="connsiteX21" fmla="*/ 160764 w 918832"/>
              <a:gd name="connsiteY21" fmla="*/ 1011004 h 2481664"/>
              <a:gd name="connsiteX22" fmla="*/ 160764 w 918832"/>
              <a:gd name="connsiteY22" fmla="*/ 829507 h 2481664"/>
              <a:gd name="connsiteX23" fmla="*/ 329236 w 918832"/>
              <a:gd name="connsiteY23" fmla="*/ 829507 h 2481664"/>
              <a:gd name="connsiteX24" fmla="*/ 249011 w 918832"/>
              <a:gd name="connsiteY24" fmla="*/ 466513 h 2481664"/>
              <a:gd name="connsiteX25" fmla="*/ 200876 w 918832"/>
              <a:gd name="connsiteY25" fmla="*/ 242310 h 2481664"/>
              <a:gd name="connsiteX26" fmla="*/ 168786 w 918832"/>
              <a:gd name="connsiteY26" fmla="*/ 98180 h 2481664"/>
              <a:gd name="connsiteX27" fmla="*/ 244999 w 918832"/>
              <a:gd name="connsiteY27" fmla="*/ 92 h 2481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18832" h="2481664">
                <a:moveTo>
                  <a:pt x="244999" y="92"/>
                </a:moveTo>
                <a:cubicBezTo>
                  <a:pt x="288454" y="2094"/>
                  <a:pt x="337258" y="36792"/>
                  <a:pt x="353303" y="98180"/>
                </a:cubicBezTo>
                <a:cubicBezTo>
                  <a:pt x="385393" y="218289"/>
                  <a:pt x="436202" y="349073"/>
                  <a:pt x="452247" y="474520"/>
                </a:cubicBezTo>
                <a:cubicBezTo>
                  <a:pt x="460269" y="519894"/>
                  <a:pt x="516427" y="768118"/>
                  <a:pt x="559213" y="768118"/>
                </a:cubicBezTo>
                <a:cubicBezTo>
                  <a:pt x="628741" y="768118"/>
                  <a:pt x="655483" y="554592"/>
                  <a:pt x="671528" y="511887"/>
                </a:cubicBezTo>
                <a:cubicBezTo>
                  <a:pt x="695595" y="442491"/>
                  <a:pt x="711640" y="362419"/>
                  <a:pt x="716989" y="287684"/>
                </a:cubicBezTo>
                <a:cubicBezTo>
                  <a:pt x="722337" y="231634"/>
                  <a:pt x="727685" y="183591"/>
                  <a:pt x="746404" y="132878"/>
                </a:cubicBezTo>
                <a:cubicBezTo>
                  <a:pt x="794539" y="15439"/>
                  <a:pt x="904180" y="47468"/>
                  <a:pt x="917551" y="170245"/>
                </a:cubicBezTo>
                <a:cubicBezTo>
                  <a:pt x="925573" y="242310"/>
                  <a:pt x="893483" y="311706"/>
                  <a:pt x="888135" y="381102"/>
                </a:cubicBezTo>
                <a:cubicBezTo>
                  <a:pt x="882787" y="453167"/>
                  <a:pt x="866742" y="535908"/>
                  <a:pt x="842674" y="605304"/>
                </a:cubicBezTo>
                <a:cubicBezTo>
                  <a:pt x="821281" y="661355"/>
                  <a:pt x="837326" y="722744"/>
                  <a:pt x="823955" y="781463"/>
                </a:cubicBezTo>
                <a:cubicBezTo>
                  <a:pt x="810584" y="842852"/>
                  <a:pt x="797213" y="885557"/>
                  <a:pt x="813258" y="946946"/>
                </a:cubicBezTo>
                <a:cubicBezTo>
                  <a:pt x="850697" y="1088407"/>
                  <a:pt x="837326" y="1248551"/>
                  <a:pt x="842674" y="1373998"/>
                </a:cubicBezTo>
                <a:cubicBezTo>
                  <a:pt x="845348" y="1486099"/>
                  <a:pt x="834652" y="1555495"/>
                  <a:pt x="807910" y="1664927"/>
                </a:cubicBezTo>
                <a:cubicBezTo>
                  <a:pt x="770472" y="1803719"/>
                  <a:pt x="797213" y="1939842"/>
                  <a:pt x="791865" y="2086641"/>
                </a:cubicBezTo>
                <a:cubicBezTo>
                  <a:pt x="786517" y="2222764"/>
                  <a:pt x="786517" y="2348210"/>
                  <a:pt x="805236" y="2481664"/>
                </a:cubicBezTo>
                <a:cubicBezTo>
                  <a:pt x="805236" y="2481664"/>
                  <a:pt x="805236" y="2481664"/>
                  <a:pt x="211573" y="2481664"/>
                </a:cubicBezTo>
                <a:cubicBezTo>
                  <a:pt x="230292" y="2313512"/>
                  <a:pt x="232966" y="2134684"/>
                  <a:pt x="232966" y="1974540"/>
                </a:cubicBezTo>
                <a:cubicBezTo>
                  <a:pt x="235640" y="1849093"/>
                  <a:pt x="176808" y="1782367"/>
                  <a:pt x="112629" y="1683611"/>
                </a:cubicBezTo>
                <a:cubicBezTo>
                  <a:pt x="59145" y="1603538"/>
                  <a:pt x="48449" y="1520797"/>
                  <a:pt x="32404" y="1430049"/>
                </a:cubicBezTo>
                <a:cubicBezTo>
                  <a:pt x="11011" y="1331293"/>
                  <a:pt x="-13057" y="1245882"/>
                  <a:pt x="8336" y="1144458"/>
                </a:cubicBezTo>
                <a:cubicBezTo>
                  <a:pt x="29730" y="1053709"/>
                  <a:pt x="85887" y="1040364"/>
                  <a:pt x="160764" y="1011004"/>
                </a:cubicBezTo>
                <a:cubicBezTo>
                  <a:pt x="125999" y="954953"/>
                  <a:pt x="104606" y="882888"/>
                  <a:pt x="160764" y="829507"/>
                </a:cubicBezTo>
                <a:cubicBezTo>
                  <a:pt x="200876" y="792140"/>
                  <a:pt x="291797" y="797478"/>
                  <a:pt x="329236" y="829507"/>
                </a:cubicBezTo>
                <a:cubicBezTo>
                  <a:pt x="329236" y="706729"/>
                  <a:pt x="286449" y="583952"/>
                  <a:pt x="249011" y="466513"/>
                </a:cubicBezTo>
                <a:cubicBezTo>
                  <a:pt x="227617" y="394447"/>
                  <a:pt x="222269" y="314375"/>
                  <a:pt x="200876" y="242310"/>
                </a:cubicBezTo>
                <a:cubicBezTo>
                  <a:pt x="184831" y="188929"/>
                  <a:pt x="171460" y="154231"/>
                  <a:pt x="168786" y="98180"/>
                </a:cubicBezTo>
                <a:cubicBezTo>
                  <a:pt x="163437" y="28784"/>
                  <a:pt x="201544" y="-1910"/>
                  <a:pt x="244999" y="9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B8A1DFAF-B5BC-423F-B276-FE6EC3758598}"/>
              </a:ext>
            </a:extLst>
          </p:cNvPr>
          <p:cNvSpPr txBox="1"/>
          <p:nvPr/>
        </p:nvSpPr>
        <p:spPr>
          <a:xfrm>
            <a:off x="3269487" y="5274843"/>
            <a:ext cx="625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02</a:t>
            </a:r>
          </a:p>
        </p:txBody>
      </p:sp>
      <p:sp>
        <p:nvSpPr>
          <p:cNvPr id="81" name="Freeform 42">
            <a:extLst>
              <a:ext uri="{FF2B5EF4-FFF2-40B4-BE49-F238E27FC236}">
                <a16:creationId xmlns="" xmlns:a16="http://schemas.microsoft.com/office/drawing/2014/main" id="{A936A666-DDA7-4F9E-B99A-4DF538BE50D1}"/>
              </a:ext>
            </a:extLst>
          </p:cNvPr>
          <p:cNvSpPr>
            <a:spLocks/>
          </p:cNvSpPr>
          <p:nvPr/>
        </p:nvSpPr>
        <p:spPr bwMode="auto">
          <a:xfrm>
            <a:off x="5301637" y="4105779"/>
            <a:ext cx="964075" cy="2759138"/>
          </a:xfrm>
          <a:custGeom>
            <a:avLst/>
            <a:gdLst>
              <a:gd name="connsiteX0" fmla="*/ 414308 w 871608"/>
              <a:gd name="connsiteY0" fmla="*/ 1490 h 2494504"/>
              <a:gd name="connsiteX1" fmla="*/ 509780 w 871608"/>
              <a:gd name="connsiteY1" fmla="*/ 58521 h 2494504"/>
              <a:gd name="connsiteX2" fmla="*/ 509780 w 871608"/>
              <a:gd name="connsiteY2" fmla="*/ 301318 h 2494504"/>
              <a:gd name="connsiteX3" fmla="*/ 536509 w 871608"/>
              <a:gd name="connsiteY3" fmla="*/ 557457 h 2494504"/>
              <a:gd name="connsiteX4" fmla="*/ 544527 w 871608"/>
              <a:gd name="connsiteY4" fmla="*/ 741556 h 2494504"/>
              <a:gd name="connsiteX5" fmla="*/ 608676 w 871608"/>
              <a:gd name="connsiteY5" fmla="*/ 552121 h 2494504"/>
              <a:gd name="connsiteX6" fmla="*/ 646097 w 871608"/>
              <a:gd name="connsiteY6" fmla="*/ 424051 h 2494504"/>
              <a:gd name="connsiteX7" fmla="*/ 664807 w 871608"/>
              <a:gd name="connsiteY7" fmla="*/ 317327 h 2494504"/>
              <a:gd name="connsiteX8" fmla="*/ 718264 w 871608"/>
              <a:gd name="connsiteY8" fmla="*/ 98542 h 2494504"/>
              <a:gd name="connsiteX9" fmla="*/ 867945 w 871608"/>
              <a:gd name="connsiteY9" fmla="*/ 133228 h 2494504"/>
              <a:gd name="connsiteX10" fmla="*/ 822506 w 871608"/>
              <a:gd name="connsiteY10" fmla="*/ 410711 h 2494504"/>
              <a:gd name="connsiteX11" fmla="*/ 782413 w 871608"/>
              <a:gd name="connsiteY11" fmla="*/ 666849 h 2494504"/>
              <a:gd name="connsiteX12" fmla="*/ 771722 w 871608"/>
              <a:gd name="connsiteY12" fmla="*/ 1139105 h 2494504"/>
              <a:gd name="connsiteX13" fmla="*/ 774394 w 871608"/>
              <a:gd name="connsiteY13" fmla="*/ 1445937 h 2494504"/>
              <a:gd name="connsiteX14" fmla="*/ 726283 w 871608"/>
              <a:gd name="connsiteY14" fmla="*/ 1579343 h 2494504"/>
              <a:gd name="connsiteX15" fmla="*/ 683517 w 871608"/>
              <a:gd name="connsiteY15" fmla="*/ 1656718 h 2494504"/>
              <a:gd name="connsiteX16" fmla="*/ 707573 w 871608"/>
              <a:gd name="connsiteY16" fmla="*/ 1958214 h 2494504"/>
              <a:gd name="connsiteX17" fmla="*/ 694208 w 871608"/>
              <a:gd name="connsiteY17" fmla="*/ 2203680 h 2494504"/>
              <a:gd name="connsiteX18" fmla="*/ 728956 w 871608"/>
              <a:gd name="connsiteY18" fmla="*/ 2494504 h 2494504"/>
              <a:gd name="connsiteX19" fmla="*/ 132905 w 871608"/>
              <a:gd name="connsiteY19" fmla="*/ 2494504 h 2494504"/>
              <a:gd name="connsiteX20" fmla="*/ 178344 w 871608"/>
              <a:gd name="connsiteY20" fmla="*/ 2072943 h 2494504"/>
              <a:gd name="connsiteX21" fmla="*/ 183689 w 871608"/>
              <a:gd name="connsiteY21" fmla="*/ 1776783 h 2494504"/>
              <a:gd name="connsiteX22" fmla="*/ 90139 w 871608"/>
              <a:gd name="connsiteY22" fmla="*/ 1563334 h 2494504"/>
              <a:gd name="connsiteX23" fmla="*/ 23317 w 871608"/>
              <a:gd name="connsiteY23" fmla="*/ 1141773 h 2494504"/>
              <a:gd name="connsiteX24" fmla="*/ 60737 w 871608"/>
              <a:gd name="connsiteY24" fmla="*/ 880298 h 2494504"/>
              <a:gd name="connsiteX25" fmla="*/ 140923 w 871608"/>
              <a:gd name="connsiteY25" fmla="*/ 824268 h 2494504"/>
              <a:gd name="connsiteX26" fmla="*/ 135578 w 871608"/>
              <a:gd name="connsiteY26" fmla="*/ 746893 h 2494504"/>
              <a:gd name="connsiteX27" fmla="*/ 76774 w 871608"/>
              <a:gd name="connsiteY27" fmla="*/ 482750 h 2494504"/>
              <a:gd name="connsiteX28" fmla="*/ 39354 w 871608"/>
              <a:gd name="connsiteY28" fmla="*/ 245288 h 2494504"/>
              <a:gd name="connsiteX29" fmla="*/ 116867 w 871608"/>
              <a:gd name="connsiteY29" fmla="*/ 103878 h 2494504"/>
              <a:gd name="connsiteX30" fmla="*/ 210418 w 871608"/>
              <a:gd name="connsiteY30" fmla="*/ 293314 h 2494504"/>
              <a:gd name="connsiteX31" fmla="*/ 320006 w 871608"/>
              <a:gd name="connsiteY31" fmla="*/ 768238 h 2494504"/>
              <a:gd name="connsiteX32" fmla="*/ 338716 w 871608"/>
              <a:gd name="connsiteY32" fmla="*/ 621492 h 2494504"/>
              <a:gd name="connsiteX33" fmla="*/ 349408 w 871608"/>
              <a:gd name="connsiteY33" fmla="*/ 434724 h 2494504"/>
              <a:gd name="connsiteX34" fmla="*/ 344062 w 871608"/>
              <a:gd name="connsiteY34" fmla="*/ 199930 h 2494504"/>
              <a:gd name="connsiteX35" fmla="*/ 378809 w 871608"/>
              <a:gd name="connsiteY35" fmla="*/ 21167 h 2494504"/>
              <a:gd name="connsiteX36" fmla="*/ 414308 w 871608"/>
              <a:gd name="connsiteY36" fmla="*/ 1490 h 2494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71608" h="2494504">
                <a:moveTo>
                  <a:pt x="414308" y="1490"/>
                </a:moveTo>
                <a:cubicBezTo>
                  <a:pt x="453649" y="-6515"/>
                  <a:pt x="499757" y="18499"/>
                  <a:pt x="509780" y="58521"/>
                </a:cubicBezTo>
                <a:cubicBezTo>
                  <a:pt x="531163" y="133228"/>
                  <a:pt x="512453" y="226611"/>
                  <a:pt x="509780" y="301318"/>
                </a:cubicBezTo>
                <a:cubicBezTo>
                  <a:pt x="507107" y="389366"/>
                  <a:pt x="536509" y="472077"/>
                  <a:pt x="536509" y="557457"/>
                </a:cubicBezTo>
                <a:cubicBezTo>
                  <a:pt x="536509" y="616155"/>
                  <a:pt x="507107" y="688194"/>
                  <a:pt x="544527" y="741556"/>
                </a:cubicBezTo>
                <a:cubicBezTo>
                  <a:pt x="600658" y="717543"/>
                  <a:pt x="595312" y="605483"/>
                  <a:pt x="608676" y="552121"/>
                </a:cubicBezTo>
                <a:cubicBezTo>
                  <a:pt x="622041" y="506763"/>
                  <a:pt x="638078" y="469409"/>
                  <a:pt x="646097" y="424051"/>
                </a:cubicBezTo>
                <a:cubicBezTo>
                  <a:pt x="651442" y="392034"/>
                  <a:pt x="664807" y="352013"/>
                  <a:pt x="664807" y="317327"/>
                </a:cubicBezTo>
                <a:cubicBezTo>
                  <a:pt x="664807" y="250624"/>
                  <a:pt x="667480" y="151904"/>
                  <a:pt x="718264" y="98542"/>
                </a:cubicBezTo>
                <a:cubicBezTo>
                  <a:pt x="758357" y="55852"/>
                  <a:pt x="854581" y="69193"/>
                  <a:pt x="867945" y="133228"/>
                </a:cubicBezTo>
                <a:cubicBezTo>
                  <a:pt x="886655" y="223943"/>
                  <a:pt x="827852" y="322663"/>
                  <a:pt x="822506" y="410711"/>
                </a:cubicBezTo>
                <a:cubicBezTo>
                  <a:pt x="817160" y="501427"/>
                  <a:pt x="811815" y="581470"/>
                  <a:pt x="782413" y="666849"/>
                </a:cubicBezTo>
                <a:cubicBezTo>
                  <a:pt x="728956" y="821600"/>
                  <a:pt x="801123" y="981686"/>
                  <a:pt x="771722" y="1139105"/>
                </a:cubicBezTo>
                <a:cubicBezTo>
                  <a:pt x="753012" y="1243161"/>
                  <a:pt x="793105" y="1336545"/>
                  <a:pt x="774394" y="1445937"/>
                </a:cubicBezTo>
                <a:cubicBezTo>
                  <a:pt x="769049" y="1491295"/>
                  <a:pt x="744993" y="1533985"/>
                  <a:pt x="726283" y="1579343"/>
                </a:cubicBezTo>
                <a:cubicBezTo>
                  <a:pt x="715591" y="1606024"/>
                  <a:pt x="683517" y="1624701"/>
                  <a:pt x="683517" y="1656718"/>
                </a:cubicBezTo>
                <a:cubicBezTo>
                  <a:pt x="683517" y="1758106"/>
                  <a:pt x="710246" y="1856826"/>
                  <a:pt x="707573" y="1958214"/>
                </a:cubicBezTo>
                <a:cubicBezTo>
                  <a:pt x="707573" y="2040926"/>
                  <a:pt x="696881" y="2120969"/>
                  <a:pt x="694208" y="2203680"/>
                </a:cubicBezTo>
                <a:cubicBezTo>
                  <a:pt x="691535" y="2307736"/>
                  <a:pt x="704900" y="2403788"/>
                  <a:pt x="728956" y="2494504"/>
                </a:cubicBezTo>
                <a:cubicBezTo>
                  <a:pt x="728956" y="2494504"/>
                  <a:pt x="728956" y="2494504"/>
                  <a:pt x="132905" y="2494504"/>
                </a:cubicBezTo>
                <a:cubicBezTo>
                  <a:pt x="140923" y="2355762"/>
                  <a:pt x="148942" y="2209016"/>
                  <a:pt x="178344" y="2072943"/>
                </a:cubicBezTo>
                <a:cubicBezTo>
                  <a:pt x="199727" y="1976891"/>
                  <a:pt x="197054" y="1875503"/>
                  <a:pt x="183689" y="1776783"/>
                </a:cubicBezTo>
                <a:cubicBezTo>
                  <a:pt x="175671" y="1702076"/>
                  <a:pt x="114195" y="1635373"/>
                  <a:pt x="90139" y="1563334"/>
                </a:cubicBezTo>
                <a:cubicBezTo>
                  <a:pt x="44700" y="1416588"/>
                  <a:pt x="23317" y="1296523"/>
                  <a:pt x="23317" y="1141773"/>
                </a:cubicBezTo>
                <a:cubicBezTo>
                  <a:pt x="23317" y="1069734"/>
                  <a:pt x="-48851" y="965678"/>
                  <a:pt x="60737" y="880298"/>
                </a:cubicBezTo>
                <a:cubicBezTo>
                  <a:pt x="92812" y="853617"/>
                  <a:pt x="138250" y="869626"/>
                  <a:pt x="140923" y="824268"/>
                </a:cubicBezTo>
                <a:cubicBezTo>
                  <a:pt x="143596" y="800255"/>
                  <a:pt x="140923" y="770906"/>
                  <a:pt x="135578" y="746893"/>
                </a:cubicBezTo>
                <a:cubicBezTo>
                  <a:pt x="114195" y="658845"/>
                  <a:pt x="87466" y="573466"/>
                  <a:pt x="76774" y="482750"/>
                </a:cubicBezTo>
                <a:cubicBezTo>
                  <a:pt x="66083" y="405375"/>
                  <a:pt x="58064" y="319995"/>
                  <a:pt x="39354" y="245288"/>
                </a:cubicBezTo>
                <a:cubicBezTo>
                  <a:pt x="25990" y="194594"/>
                  <a:pt x="28663" y="74529"/>
                  <a:pt x="116867" y="103878"/>
                </a:cubicBezTo>
                <a:cubicBezTo>
                  <a:pt x="191708" y="127891"/>
                  <a:pt x="205072" y="229280"/>
                  <a:pt x="210418" y="293314"/>
                </a:cubicBezTo>
                <a:cubicBezTo>
                  <a:pt x="221110" y="453401"/>
                  <a:pt x="266548" y="616155"/>
                  <a:pt x="320006" y="768238"/>
                </a:cubicBezTo>
                <a:cubicBezTo>
                  <a:pt x="368118" y="733552"/>
                  <a:pt x="336043" y="669518"/>
                  <a:pt x="338716" y="621492"/>
                </a:cubicBezTo>
                <a:cubicBezTo>
                  <a:pt x="341389" y="560125"/>
                  <a:pt x="346735" y="498759"/>
                  <a:pt x="349408" y="434724"/>
                </a:cubicBezTo>
                <a:cubicBezTo>
                  <a:pt x="354753" y="354681"/>
                  <a:pt x="330697" y="279974"/>
                  <a:pt x="344062" y="199930"/>
                </a:cubicBezTo>
                <a:cubicBezTo>
                  <a:pt x="352080" y="143900"/>
                  <a:pt x="333370" y="63857"/>
                  <a:pt x="378809" y="21167"/>
                </a:cubicBezTo>
                <a:cubicBezTo>
                  <a:pt x="388832" y="10495"/>
                  <a:pt x="401194" y="4158"/>
                  <a:pt x="414308" y="14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27139064-F97F-4791-BF7F-6C5C86AF3B16}"/>
              </a:ext>
            </a:extLst>
          </p:cNvPr>
          <p:cNvSpPr txBox="1"/>
          <p:nvPr/>
        </p:nvSpPr>
        <p:spPr>
          <a:xfrm>
            <a:off x="5430117" y="5246023"/>
            <a:ext cx="6083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03</a:t>
            </a:r>
          </a:p>
        </p:txBody>
      </p:sp>
      <p:sp>
        <p:nvSpPr>
          <p:cNvPr id="83" name="Freeform 35">
            <a:extLst>
              <a:ext uri="{FF2B5EF4-FFF2-40B4-BE49-F238E27FC236}">
                <a16:creationId xmlns="" xmlns:a16="http://schemas.microsoft.com/office/drawing/2014/main" id="{0D538FCB-3149-4054-A0B2-D78EE54E068C}"/>
              </a:ext>
            </a:extLst>
          </p:cNvPr>
          <p:cNvSpPr>
            <a:spLocks/>
          </p:cNvSpPr>
          <p:nvPr/>
        </p:nvSpPr>
        <p:spPr bwMode="auto">
          <a:xfrm>
            <a:off x="7300555" y="4107509"/>
            <a:ext cx="1301152" cy="2759136"/>
          </a:xfrm>
          <a:custGeom>
            <a:avLst/>
            <a:gdLst>
              <a:gd name="connsiteX0" fmla="*/ 789988 w 1372382"/>
              <a:gd name="connsiteY0" fmla="*/ 0 h 2910181"/>
              <a:gd name="connsiteX1" fmla="*/ 873851 w 1372382"/>
              <a:gd name="connsiteY1" fmla="*/ 428151 h 2910181"/>
              <a:gd name="connsiteX2" fmla="*/ 839684 w 1372382"/>
              <a:gd name="connsiteY2" fmla="*/ 741507 h 2910181"/>
              <a:gd name="connsiteX3" fmla="*/ 839684 w 1372382"/>
              <a:gd name="connsiteY3" fmla="*/ 905941 h 2910181"/>
              <a:gd name="connsiteX4" fmla="*/ 973243 w 1372382"/>
              <a:gd name="connsiteY4" fmla="*/ 757020 h 2910181"/>
              <a:gd name="connsiteX5" fmla="*/ 1091271 w 1372382"/>
              <a:gd name="connsiteY5" fmla="*/ 487099 h 2910181"/>
              <a:gd name="connsiteX6" fmla="*/ 1215512 w 1372382"/>
              <a:gd name="connsiteY6" fmla="*/ 198563 h 2910181"/>
              <a:gd name="connsiteX7" fmla="*/ 1342859 w 1372382"/>
              <a:gd name="connsiteY7" fmla="*/ 220280 h 2910181"/>
              <a:gd name="connsiteX8" fmla="*/ 1318011 w 1372382"/>
              <a:gd name="connsiteY8" fmla="*/ 493304 h 2910181"/>
              <a:gd name="connsiteX9" fmla="*/ 1234148 w 1372382"/>
              <a:gd name="connsiteY9" fmla="*/ 769430 h 2910181"/>
              <a:gd name="connsiteX10" fmla="*/ 1091271 w 1372382"/>
              <a:gd name="connsiteY10" fmla="*/ 1160350 h 2910181"/>
              <a:gd name="connsiteX11" fmla="*/ 1072635 w 1372382"/>
              <a:gd name="connsiteY11" fmla="*/ 1355809 h 2910181"/>
              <a:gd name="connsiteX12" fmla="*/ 1057105 w 1372382"/>
              <a:gd name="connsiteY12" fmla="*/ 1548167 h 2910181"/>
              <a:gd name="connsiteX13" fmla="*/ 1075741 w 1372382"/>
              <a:gd name="connsiteY13" fmla="*/ 1656756 h 2910181"/>
              <a:gd name="connsiteX14" fmla="*/ 954607 w 1372382"/>
              <a:gd name="connsiteY14" fmla="*/ 1932882 h 2910181"/>
              <a:gd name="connsiteX15" fmla="*/ 948395 w 1372382"/>
              <a:gd name="connsiteY15" fmla="*/ 2286571 h 2910181"/>
              <a:gd name="connsiteX16" fmla="*/ 954607 w 1372382"/>
              <a:gd name="connsiteY16" fmla="*/ 2708516 h 2910181"/>
              <a:gd name="connsiteX17" fmla="*/ 998091 w 1372382"/>
              <a:gd name="connsiteY17" fmla="*/ 2910181 h 2910181"/>
              <a:gd name="connsiteX18" fmla="*/ 327192 w 1372382"/>
              <a:gd name="connsiteY18" fmla="*/ 2910181 h 2910181"/>
              <a:gd name="connsiteX19" fmla="*/ 336510 w 1372382"/>
              <a:gd name="connsiteY19" fmla="*/ 2798490 h 2910181"/>
              <a:gd name="connsiteX20" fmla="*/ 324086 w 1372382"/>
              <a:gd name="connsiteY20" fmla="*/ 2553389 h 2910181"/>
              <a:gd name="connsiteX21" fmla="*/ 320980 w 1372382"/>
              <a:gd name="connsiteY21" fmla="*/ 2295879 h 2910181"/>
              <a:gd name="connsiteX22" fmla="*/ 224693 w 1372382"/>
              <a:gd name="connsiteY22" fmla="*/ 1886344 h 2910181"/>
              <a:gd name="connsiteX23" fmla="*/ 134619 w 1372382"/>
              <a:gd name="connsiteY23" fmla="*/ 1458193 h 2910181"/>
              <a:gd name="connsiteX24" fmla="*/ 109771 w 1372382"/>
              <a:gd name="connsiteY24" fmla="*/ 1005223 h 2910181"/>
              <a:gd name="connsiteX25" fmla="*/ 7272 w 1372382"/>
              <a:gd name="connsiteY25" fmla="*/ 632918 h 2910181"/>
              <a:gd name="connsiteX26" fmla="*/ 47651 w 1372382"/>
              <a:gd name="connsiteY26" fmla="*/ 449868 h 2910181"/>
              <a:gd name="connsiteX27" fmla="*/ 156361 w 1372382"/>
              <a:gd name="connsiteY27" fmla="*/ 502611 h 2910181"/>
              <a:gd name="connsiteX28" fmla="*/ 206057 w 1372382"/>
              <a:gd name="connsiteY28" fmla="*/ 667046 h 2910181"/>
              <a:gd name="connsiteX29" fmla="*/ 280602 w 1372382"/>
              <a:gd name="connsiteY29" fmla="*/ 918352 h 2910181"/>
              <a:gd name="connsiteX30" fmla="*/ 358252 w 1372382"/>
              <a:gd name="connsiteY30" fmla="*/ 989710 h 2910181"/>
              <a:gd name="connsiteX31" fmla="*/ 358252 w 1372382"/>
              <a:gd name="connsiteY31" fmla="*/ 850096 h 2910181"/>
              <a:gd name="connsiteX32" fmla="*/ 348934 w 1372382"/>
              <a:gd name="connsiteY32" fmla="*/ 617405 h 2910181"/>
              <a:gd name="connsiteX33" fmla="*/ 339616 w 1372382"/>
              <a:gd name="connsiteY33" fmla="*/ 347485 h 2910181"/>
              <a:gd name="connsiteX34" fmla="*/ 494917 w 1372382"/>
              <a:gd name="connsiteY34" fmla="*/ 80666 h 2910181"/>
              <a:gd name="connsiteX35" fmla="*/ 535295 w 1372382"/>
              <a:gd name="connsiteY35" fmla="*/ 508817 h 2910181"/>
              <a:gd name="connsiteX36" fmla="*/ 603627 w 1372382"/>
              <a:gd name="connsiteY36" fmla="*/ 918352 h 2910181"/>
              <a:gd name="connsiteX37" fmla="*/ 631581 w 1372382"/>
              <a:gd name="connsiteY37" fmla="*/ 670149 h 2910181"/>
              <a:gd name="connsiteX38" fmla="*/ 665748 w 1372382"/>
              <a:gd name="connsiteY38" fmla="*/ 356792 h 2910181"/>
              <a:gd name="connsiteX39" fmla="*/ 789988 w 1372382"/>
              <a:gd name="connsiteY39" fmla="*/ 0 h 291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372382" h="2910181">
                <a:moveTo>
                  <a:pt x="789988" y="0"/>
                </a:moveTo>
                <a:cubicBezTo>
                  <a:pt x="1019833" y="0"/>
                  <a:pt x="861427" y="313357"/>
                  <a:pt x="873851" y="428151"/>
                </a:cubicBezTo>
                <a:cubicBezTo>
                  <a:pt x="883169" y="539842"/>
                  <a:pt x="842790" y="632918"/>
                  <a:pt x="839684" y="741507"/>
                </a:cubicBezTo>
                <a:cubicBezTo>
                  <a:pt x="839684" y="791148"/>
                  <a:pt x="821048" y="868711"/>
                  <a:pt x="839684" y="905941"/>
                </a:cubicBezTo>
                <a:cubicBezTo>
                  <a:pt x="901805" y="995915"/>
                  <a:pt x="957713" y="791148"/>
                  <a:pt x="973243" y="757020"/>
                </a:cubicBezTo>
                <a:cubicBezTo>
                  <a:pt x="1010515" y="667046"/>
                  <a:pt x="1044681" y="577072"/>
                  <a:pt x="1091271" y="487099"/>
                </a:cubicBezTo>
                <a:cubicBezTo>
                  <a:pt x="1134756" y="400228"/>
                  <a:pt x="1131650" y="263716"/>
                  <a:pt x="1215512" y="198563"/>
                </a:cubicBezTo>
                <a:cubicBezTo>
                  <a:pt x="1262102" y="179947"/>
                  <a:pt x="1296268" y="179947"/>
                  <a:pt x="1342859" y="220280"/>
                </a:cubicBezTo>
                <a:cubicBezTo>
                  <a:pt x="1411191" y="291639"/>
                  <a:pt x="1342859" y="415740"/>
                  <a:pt x="1318011" y="493304"/>
                </a:cubicBezTo>
                <a:cubicBezTo>
                  <a:pt x="1290056" y="586380"/>
                  <a:pt x="1265208" y="676354"/>
                  <a:pt x="1234148" y="769430"/>
                </a:cubicBezTo>
                <a:cubicBezTo>
                  <a:pt x="1187558" y="896634"/>
                  <a:pt x="1147180" y="1036248"/>
                  <a:pt x="1091271" y="1160350"/>
                </a:cubicBezTo>
                <a:cubicBezTo>
                  <a:pt x="1085059" y="1172760"/>
                  <a:pt x="1072635" y="1318579"/>
                  <a:pt x="1072635" y="1355809"/>
                </a:cubicBezTo>
                <a:cubicBezTo>
                  <a:pt x="1069529" y="1420963"/>
                  <a:pt x="1075741" y="1486116"/>
                  <a:pt x="1057105" y="1548167"/>
                </a:cubicBezTo>
                <a:cubicBezTo>
                  <a:pt x="1047787" y="1582295"/>
                  <a:pt x="1075741" y="1619525"/>
                  <a:pt x="1075741" y="1656756"/>
                </a:cubicBezTo>
                <a:cubicBezTo>
                  <a:pt x="1081953" y="1759139"/>
                  <a:pt x="1007409" y="1849113"/>
                  <a:pt x="954607" y="1932882"/>
                </a:cubicBezTo>
                <a:cubicBezTo>
                  <a:pt x="932865" y="2041470"/>
                  <a:pt x="948395" y="2174880"/>
                  <a:pt x="948395" y="2286571"/>
                </a:cubicBezTo>
                <a:cubicBezTo>
                  <a:pt x="951501" y="2426185"/>
                  <a:pt x="957713" y="2568902"/>
                  <a:pt x="954607" y="2708516"/>
                </a:cubicBezTo>
                <a:cubicBezTo>
                  <a:pt x="954607" y="2779875"/>
                  <a:pt x="973243" y="2845028"/>
                  <a:pt x="998091" y="2910181"/>
                </a:cubicBezTo>
                <a:cubicBezTo>
                  <a:pt x="998091" y="2910181"/>
                  <a:pt x="998091" y="2910181"/>
                  <a:pt x="327192" y="2910181"/>
                </a:cubicBezTo>
                <a:cubicBezTo>
                  <a:pt x="330298" y="2872951"/>
                  <a:pt x="336510" y="2835720"/>
                  <a:pt x="336510" y="2798490"/>
                </a:cubicBezTo>
                <a:cubicBezTo>
                  <a:pt x="339616" y="2714721"/>
                  <a:pt x="324086" y="2634055"/>
                  <a:pt x="324086" y="2553389"/>
                </a:cubicBezTo>
                <a:cubicBezTo>
                  <a:pt x="317874" y="2469621"/>
                  <a:pt x="336510" y="2379647"/>
                  <a:pt x="320980" y="2295879"/>
                </a:cubicBezTo>
                <a:cubicBezTo>
                  <a:pt x="293026" y="2153162"/>
                  <a:pt x="274390" y="2025958"/>
                  <a:pt x="224693" y="1886344"/>
                </a:cubicBezTo>
                <a:cubicBezTo>
                  <a:pt x="178103" y="1743627"/>
                  <a:pt x="159467" y="1604013"/>
                  <a:pt x="134619" y="1458193"/>
                </a:cubicBezTo>
                <a:cubicBezTo>
                  <a:pt x="109771" y="1306169"/>
                  <a:pt x="156361" y="1157247"/>
                  <a:pt x="109771" y="1005223"/>
                </a:cubicBezTo>
                <a:cubicBezTo>
                  <a:pt x="69393" y="887326"/>
                  <a:pt x="29014" y="757020"/>
                  <a:pt x="7272" y="632918"/>
                </a:cubicBezTo>
                <a:cubicBezTo>
                  <a:pt x="1060" y="583277"/>
                  <a:pt x="-17576" y="468484"/>
                  <a:pt x="47651" y="449868"/>
                </a:cubicBezTo>
                <a:cubicBezTo>
                  <a:pt x="109771" y="431253"/>
                  <a:pt x="131513" y="465381"/>
                  <a:pt x="156361" y="502611"/>
                </a:cubicBezTo>
                <a:cubicBezTo>
                  <a:pt x="193633" y="564662"/>
                  <a:pt x="199845" y="598790"/>
                  <a:pt x="206057" y="667046"/>
                </a:cubicBezTo>
                <a:cubicBezTo>
                  <a:pt x="209163" y="750815"/>
                  <a:pt x="255754" y="840788"/>
                  <a:pt x="280602" y="918352"/>
                </a:cubicBezTo>
                <a:cubicBezTo>
                  <a:pt x="283708" y="933864"/>
                  <a:pt x="336510" y="1048658"/>
                  <a:pt x="358252" y="989710"/>
                </a:cubicBezTo>
                <a:cubicBezTo>
                  <a:pt x="379994" y="933864"/>
                  <a:pt x="367570" y="909044"/>
                  <a:pt x="358252" y="850096"/>
                </a:cubicBezTo>
                <a:cubicBezTo>
                  <a:pt x="342722" y="775635"/>
                  <a:pt x="364464" y="691866"/>
                  <a:pt x="348934" y="617405"/>
                </a:cubicBezTo>
                <a:cubicBezTo>
                  <a:pt x="330298" y="536739"/>
                  <a:pt x="333404" y="431253"/>
                  <a:pt x="339616" y="347485"/>
                </a:cubicBezTo>
                <a:cubicBezTo>
                  <a:pt x="342722" y="282331"/>
                  <a:pt x="311662" y="6205"/>
                  <a:pt x="494917" y="80666"/>
                </a:cubicBezTo>
                <a:cubicBezTo>
                  <a:pt x="538401" y="99281"/>
                  <a:pt x="538401" y="409535"/>
                  <a:pt x="535295" y="508817"/>
                </a:cubicBezTo>
                <a:cubicBezTo>
                  <a:pt x="535295" y="617405"/>
                  <a:pt x="541507" y="918352"/>
                  <a:pt x="603627" y="918352"/>
                </a:cubicBezTo>
                <a:cubicBezTo>
                  <a:pt x="625369" y="909044"/>
                  <a:pt x="622263" y="707379"/>
                  <a:pt x="631581" y="670149"/>
                </a:cubicBezTo>
                <a:cubicBezTo>
                  <a:pt x="653324" y="570867"/>
                  <a:pt x="656430" y="459176"/>
                  <a:pt x="665748" y="356792"/>
                </a:cubicBezTo>
                <a:cubicBezTo>
                  <a:pt x="678172" y="266819"/>
                  <a:pt x="668854" y="6205"/>
                  <a:pt x="78998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A060E6E2-A01B-42C7-B339-910033E17BFF}"/>
              </a:ext>
            </a:extLst>
          </p:cNvPr>
          <p:cNvSpPr txBox="1"/>
          <p:nvPr/>
        </p:nvSpPr>
        <p:spPr>
          <a:xfrm>
            <a:off x="7540775" y="5247750"/>
            <a:ext cx="628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04</a:t>
            </a:r>
          </a:p>
        </p:txBody>
      </p:sp>
      <p:sp>
        <p:nvSpPr>
          <p:cNvPr id="85" name="Freeform 34">
            <a:extLst>
              <a:ext uri="{FF2B5EF4-FFF2-40B4-BE49-F238E27FC236}">
                <a16:creationId xmlns="" xmlns:a16="http://schemas.microsoft.com/office/drawing/2014/main" id="{5CD22493-E7F4-494C-98AD-5ACCFA023EE4}"/>
              </a:ext>
            </a:extLst>
          </p:cNvPr>
          <p:cNvSpPr/>
          <p:nvPr/>
        </p:nvSpPr>
        <p:spPr>
          <a:xfrm>
            <a:off x="9334757" y="4090368"/>
            <a:ext cx="1819687" cy="2759135"/>
          </a:xfrm>
          <a:custGeom>
            <a:avLst/>
            <a:gdLst>
              <a:gd name="connsiteX0" fmla="*/ 1104288 w 1956481"/>
              <a:gd name="connsiteY0" fmla="*/ 2962913 h 2966553"/>
              <a:gd name="connsiteX1" fmla="*/ 1105127 w 1956481"/>
              <a:gd name="connsiteY1" fmla="*/ 2962913 h 2966553"/>
              <a:gd name="connsiteX2" fmla="*/ 1111788 w 1956481"/>
              <a:gd name="connsiteY2" fmla="*/ 2962913 h 2966553"/>
              <a:gd name="connsiteX3" fmla="*/ 1104288 w 1956481"/>
              <a:gd name="connsiteY3" fmla="*/ 2962913 h 2966553"/>
              <a:gd name="connsiteX4" fmla="*/ 1114501 w 1956481"/>
              <a:gd name="connsiteY4" fmla="*/ 2959366 h 2966553"/>
              <a:gd name="connsiteX5" fmla="*/ 1116919 w 1956481"/>
              <a:gd name="connsiteY5" fmla="*/ 2962913 h 2966553"/>
              <a:gd name="connsiteX6" fmla="*/ 1115445 w 1956481"/>
              <a:gd name="connsiteY6" fmla="*/ 2962913 h 2966553"/>
              <a:gd name="connsiteX7" fmla="*/ 1111788 w 1956481"/>
              <a:gd name="connsiteY7" fmla="*/ 2962913 h 2966553"/>
              <a:gd name="connsiteX8" fmla="*/ 1114501 w 1956481"/>
              <a:gd name="connsiteY8" fmla="*/ 2959366 h 2966553"/>
              <a:gd name="connsiteX9" fmla="*/ 711338 w 1956481"/>
              <a:gd name="connsiteY9" fmla="*/ 927 h 2966553"/>
              <a:gd name="connsiteX10" fmla="*/ 823243 w 1956481"/>
              <a:gd name="connsiteY10" fmla="*/ 81178 h 2966553"/>
              <a:gd name="connsiteX11" fmla="*/ 829559 w 1956481"/>
              <a:gd name="connsiteY11" fmla="*/ 254586 h 2966553"/>
              <a:gd name="connsiteX12" fmla="*/ 861137 w 1956481"/>
              <a:gd name="connsiteY12" fmla="*/ 673920 h 2966553"/>
              <a:gd name="connsiteX13" fmla="*/ 974818 w 1956481"/>
              <a:gd name="connsiteY13" fmla="*/ 897775 h 2966553"/>
              <a:gd name="connsiteX14" fmla="*/ 1031658 w 1956481"/>
              <a:gd name="connsiteY14" fmla="*/ 705449 h 2966553"/>
              <a:gd name="connsiteX15" fmla="*/ 1113761 w 1956481"/>
              <a:gd name="connsiteY15" fmla="*/ 481594 h 2966553"/>
              <a:gd name="connsiteX16" fmla="*/ 1353755 w 1956481"/>
              <a:gd name="connsiteY16" fmla="*/ 172611 h 2966553"/>
              <a:gd name="connsiteX17" fmla="*/ 1325334 w 1956481"/>
              <a:gd name="connsiteY17" fmla="*/ 541499 h 2966553"/>
              <a:gd name="connsiteX18" fmla="*/ 1192706 w 1956481"/>
              <a:gd name="connsiteY18" fmla="*/ 1064877 h 2966553"/>
              <a:gd name="connsiteX19" fmla="*/ 1205338 w 1956481"/>
              <a:gd name="connsiteY19" fmla="*/ 1260356 h 2966553"/>
              <a:gd name="connsiteX20" fmla="*/ 1268494 w 1956481"/>
              <a:gd name="connsiteY20" fmla="*/ 1414847 h 2966553"/>
              <a:gd name="connsiteX21" fmla="*/ 1641115 w 1956481"/>
              <a:gd name="connsiteY21" fmla="*/ 1285579 h 2966553"/>
              <a:gd name="connsiteX22" fmla="*/ 1953738 w 1956481"/>
              <a:gd name="connsiteY22" fmla="*/ 1254050 h 2966553"/>
              <a:gd name="connsiteX23" fmla="*/ 1795848 w 1956481"/>
              <a:gd name="connsiteY23" fmla="*/ 1455835 h 2966553"/>
              <a:gd name="connsiteX24" fmla="*/ 1590590 w 1956481"/>
              <a:gd name="connsiteY24" fmla="*/ 1645008 h 2966553"/>
              <a:gd name="connsiteX25" fmla="*/ 1053763 w 1956481"/>
              <a:gd name="connsiteY25" fmla="*/ 2102176 h 2966553"/>
              <a:gd name="connsiteX26" fmla="*/ 1012712 w 1956481"/>
              <a:gd name="connsiteY26" fmla="*/ 2499439 h 2966553"/>
              <a:gd name="connsiteX27" fmla="*/ 1104288 w 1956481"/>
              <a:gd name="connsiteY27" fmla="*/ 2962913 h 2966553"/>
              <a:gd name="connsiteX28" fmla="*/ 1077120 w 1956481"/>
              <a:gd name="connsiteY28" fmla="*/ 2962913 h 2966553"/>
              <a:gd name="connsiteX29" fmla="*/ 362203 w 1956481"/>
              <a:gd name="connsiteY29" fmla="*/ 2962913 h 2966553"/>
              <a:gd name="connsiteX30" fmla="*/ 412728 w 1956481"/>
              <a:gd name="connsiteY30" fmla="*/ 2382782 h 2966553"/>
              <a:gd name="connsiteX31" fmla="*/ 270627 w 1956481"/>
              <a:gd name="connsiteY31" fmla="*/ 1840486 h 2966553"/>
              <a:gd name="connsiteX32" fmla="*/ 147472 w 1956481"/>
              <a:gd name="connsiteY32" fmla="*/ 1168922 h 2966553"/>
              <a:gd name="connsiteX33" fmla="*/ 52738 w 1956481"/>
              <a:gd name="connsiteY33" fmla="*/ 859940 h 2966553"/>
              <a:gd name="connsiteX34" fmla="*/ 2213 w 1956481"/>
              <a:gd name="connsiteY34" fmla="*/ 617168 h 2966553"/>
              <a:gd name="connsiteX35" fmla="*/ 147472 w 1956481"/>
              <a:gd name="connsiteY35" fmla="*/ 560416 h 2966553"/>
              <a:gd name="connsiteX36" fmla="*/ 264311 w 1956481"/>
              <a:gd name="connsiteY36" fmla="*/ 878857 h 2966553"/>
              <a:gd name="connsiteX37" fmla="*/ 368519 w 1956481"/>
              <a:gd name="connsiteY37" fmla="*/ 1039654 h 2966553"/>
              <a:gd name="connsiteX38" fmla="*/ 362203 w 1956481"/>
              <a:gd name="connsiteY38" fmla="*/ 900927 h 2966553"/>
              <a:gd name="connsiteX39" fmla="*/ 340098 w 1956481"/>
              <a:gd name="connsiteY39" fmla="*/ 718060 h 2966553"/>
              <a:gd name="connsiteX40" fmla="*/ 336941 w 1956481"/>
              <a:gd name="connsiteY40" fmla="*/ 598251 h 2966553"/>
              <a:gd name="connsiteX41" fmla="*/ 311678 w 1956481"/>
              <a:gd name="connsiteY41" fmla="*/ 339714 h 2966553"/>
              <a:gd name="connsiteX42" fmla="*/ 321151 w 1956481"/>
              <a:gd name="connsiteY42" fmla="*/ 178917 h 2966553"/>
              <a:gd name="connsiteX43" fmla="*/ 447464 w 1956481"/>
              <a:gd name="connsiteY43" fmla="*/ 109554 h 2966553"/>
              <a:gd name="connsiteX44" fmla="*/ 501147 w 1956481"/>
              <a:gd name="connsiteY44" fmla="*/ 276657 h 2966553"/>
              <a:gd name="connsiteX45" fmla="*/ 523251 w 1956481"/>
              <a:gd name="connsiteY45" fmla="*/ 450065 h 2966553"/>
              <a:gd name="connsiteX46" fmla="*/ 551672 w 1956481"/>
              <a:gd name="connsiteY46" fmla="*/ 642391 h 2966553"/>
              <a:gd name="connsiteX47" fmla="*/ 643248 w 1956481"/>
              <a:gd name="connsiteY47" fmla="*/ 913539 h 2966553"/>
              <a:gd name="connsiteX48" fmla="*/ 633774 w 1956481"/>
              <a:gd name="connsiteY48" fmla="*/ 440607 h 2966553"/>
              <a:gd name="connsiteX49" fmla="*/ 668510 w 1956481"/>
              <a:gd name="connsiteY49" fmla="*/ 27579 h 2966553"/>
              <a:gd name="connsiteX50" fmla="*/ 711338 w 1956481"/>
              <a:gd name="connsiteY50" fmla="*/ 927 h 296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956481" h="2966553">
                <a:moveTo>
                  <a:pt x="1104288" y="2962913"/>
                </a:moveTo>
                <a:lnTo>
                  <a:pt x="1105127" y="2962913"/>
                </a:lnTo>
                <a:lnTo>
                  <a:pt x="1111788" y="2962913"/>
                </a:lnTo>
                <a:cubicBezTo>
                  <a:pt x="1109814" y="2966066"/>
                  <a:pt x="1107446" y="2969219"/>
                  <a:pt x="1104288" y="2962913"/>
                </a:cubicBezTo>
                <a:close/>
                <a:moveTo>
                  <a:pt x="1114501" y="2959366"/>
                </a:moveTo>
                <a:cubicBezTo>
                  <a:pt x="1115340" y="2958972"/>
                  <a:pt x="1116129" y="2959760"/>
                  <a:pt x="1116919" y="2962913"/>
                </a:cubicBezTo>
                <a:cubicBezTo>
                  <a:pt x="1116919" y="2962913"/>
                  <a:pt x="1116919" y="2962913"/>
                  <a:pt x="1115445" y="2962913"/>
                </a:cubicBezTo>
                <a:lnTo>
                  <a:pt x="1111788" y="2962913"/>
                </a:lnTo>
                <a:cubicBezTo>
                  <a:pt x="1112775" y="2961336"/>
                  <a:pt x="1113663" y="2959760"/>
                  <a:pt x="1114501" y="2959366"/>
                </a:cubicBezTo>
                <a:close/>
                <a:moveTo>
                  <a:pt x="711338" y="927"/>
                </a:moveTo>
                <a:cubicBezTo>
                  <a:pt x="757521" y="-6906"/>
                  <a:pt x="809033" y="36249"/>
                  <a:pt x="823243" y="81178"/>
                </a:cubicBezTo>
                <a:cubicBezTo>
                  <a:pt x="839032" y="134777"/>
                  <a:pt x="832716" y="197834"/>
                  <a:pt x="829559" y="254586"/>
                </a:cubicBezTo>
                <a:cubicBezTo>
                  <a:pt x="826401" y="393313"/>
                  <a:pt x="883241" y="535193"/>
                  <a:pt x="861137" y="673920"/>
                </a:cubicBezTo>
                <a:cubicBezTo>
                  <a:pt x="854821" y="718060"/>
                  <a:pt x="876926" y="1030196"/>
                  <a:pt x="974818" y="897775"/>
                </a:cubicBezTo>
                <a:cubicBezTo>
                  <a:pt x="1009554" y="847328"/>
                  <a:pt x="1009554" y="765353"/>
                  <a:pt x="1031658" y="705449"/>
                </a:cubicBezTo>
                <a:cubicBezTo>
                  <a:pt x="1060079" y="629779"/>
                  <a:pt x="1079026" y="554110"/>
                  <a:pt x="1113761" y="481594"/>
                </a:cubicBezTo>
                <a:cubicBezTo>
                  <a:pt x="1151655" y="396466"/>
                  <a:pt x="1202180" y="112707"/>
                  <a:pt x="1353755" y="172611"/>
                </a:cubicBezTo>
                <a:cubicBezTo>
                  <a:pt x="1457962" y="213599"/>
                  <a:pt x="1341124" y="468982"/>
                  <a:pt x="1325334" y="541499"/>
                </a:cubicBezTo>
                <a:cubicBezTo>
                  <a:pt x="1290599" y="718060"/>
                  <a:pt x="1224285" y="891469"/>
                  <a:pt x="1192706" y="1064877"/>
                </a:cubicBezTo>
                <a:cubicBezTo>
                  <a:pt x="1183233" y="1131088"/>
                  <a:pt x="1230600" y="1194145"/>
                  <a:pt x="1205338" y="1260356"/>
                </a:cubicBezTo>
                <a:cubicBezTo>
                  <a:pt x="1192706" y="1295038"/>
                  <a:pt x="1227442" y="1395930"/>
                  <a:pt x="1268494" y="1414847"/>
                </a:cubicBezTo>
                <a:cubicBezTo>
                  <a:pt x="1445331" y="1487364"/>
                  <a:pt x="1495856" y="1354942"/>
                  <a:pt x="1641115" y="1285579"/>
                </a:cubicBezTo>
                <a:cubicBezTo>
                  <a:pt x="1701114" y="1254050"/>
                  <a:pt x="1922160" y="1112170"/>
                  <a:pt x="1953738" y="1254050"/>
                </a:cubicBezTo>
                <a:cubicBezTo>
                  <a:pt x="1975843" y="1351790"/>
                  <a:pt x="1859004" y="1408541"/>
                  <a:pt x="1795848" y="1455835"/>
                </a:cubicBezTo>
                <a:cubicBezTo>
                  <a:pt x="1716903" y="1512587"/>
                  <a:pt x="1647431" y="1566186"/>
                  <a:pt x="1590590" y="1645008"/>
                </a:cubicBezTo>
                <a:cubicBezTo>
                  <a:pt x="1467436" y="1815263"/>
                  <a:pt x="1246389" y="1979213"/>
                  <a:pt x="1053763" y="2102176"/>
                </a:cubicBezTo>
                <a:cubicBezTo>
                  <a:pt x="971660" y="2152622"/>
                  <a:pt x="1009554" y="2408005"/>
                  <a:pt x="1012712" y="2499439"/>
                </a:cubicBezTo>
                <a:cubicBezTo>
                  <a:pt x="1015869" y="2638166"/>
                  <a:pt x="1056921" y="2830492"/>
                  <a:pt x="1104288" y="2962913"/>
                </a:cubicBezTo>
                <a:lnTo>
                  <a:pt x="1077120" y="2962913"/>
                </a:lnTo>
                <a:cubicBezTo>
                  <a:pt x="1010787" y="2962913"/>
                  <a:pt x="833901" y="2962913"/>
                  <a:pt x="362203" y="2962913"/>
                </a:cubicBezTo>
                <a:cubicBezTo>
                  <a:pt x="362203" y="2767434"/>
                  <a:pt x="396939" y="2568802"/>
                  <a:pt x="412728" y="2382782"/>
                </a:cubicBezTo>
                <a:cubicBezTo>
                  <a:pt x="428517" y="2184151"/>
                  <a:pt x="330625" y="2020201"/>
                  <a:pt x="270627" y="1840486"/>
                </a:cubicBezTo>
                <a:cubicBezTo>
                  <a:pt x="179050" y="1632396"/>
                  <a:pt x="147472" y="1392777"/>
                  <a:pt x="147472" y="1168922"/>
                </a:cubicBezTo>
                <a:cubicBezTo>
                  <a:pt x="147472" y="1064877"/>
                  <a:pt x="81158" y="957679"/>
                  <a:pt x="52738" y="859940"/>
                </a:cubicBezTo>
                <a:cubicBezTo>
                  <a:pt x="21160" y="803188"/>
                  <a:pt x="11686" y="680226"/>
                  <a:pt x="2213" y="617168"/>
                </a:cubicBezTo>
                <a:cubicBezTo>
                  <a:pt x="-16734" y="494206"/>
                  <a:pt x="90631" y="462677"/>
                  <a:pt x="147472" y="560416"/>
                </a:cubicBezTo>
                <a:cubicBezTo>
                  <a:pt x="204313" y="661308"/>
                  <a:pt x="213786" y="777965"/>
                  <a:pt x="264311" y="878857"/>
                </a:cubicBezTo>
                <a:cubicBezTo>
                  <a:pt x="289573" y="926150"/>
                  <a:pt x="305362" y="1055419"/>
                  <a:pt x="368519" y="1039654"/>
                </a:cubicBezTo>
                <a:cubicBezTo>
                  <a:pt x="419044" y="1036501"/>
                  <a:pt x="362203" y="929303"/>
                  <a:pt x="362203" y="900927"/>
                </a:cubicBezTo>
                <a:cubicBezTo>
                  <a:pt x="359045" y="837870"/>
                  <a:pt x="336941" y="784271"/>
                  <a:pt x="340098" y="718060"/>
                </a:cubicBezTo>
                <a:cubicBezTo>
                  <a:pt x="343256" y="677073"/>
                  <a:pt x="343256" y="636085"/>
                  <a:pt x="336941" y="598251"/>
                </a:cubicBezTo>
                <a:cubicBezTo>
                  <a:pt x="308520" y="522581"/>
                  <a:pt x="321151" y="418536"/>
                  <a:pt x="311678" y="339714"/>
                </a:cubicBezTo>
                <a:cubicBezTo>
                  <a:pt x="302205" y="286115"/>
                  <a:pt x="299047" y="229363"/>
                  <a:pt x="321151" y="178917"/>
                </a:cubicBezTo>
                <a:cubicBezTo>
                  <a:pt x="336941" y="134777"/>
                  <a:pt x="396939" y="87484"/>
                  <a:pt x="447464" y="109554"/>
                </a:cubicBezTo>
                <a:cubicBezTo>
                  <a:pt x="523251" y="137930"/>
                  <a:pt x="501147" y="213599"/>
                  <a:pt x="501147" y="276657"/>
                </a:cubicBezTo>
                <a:cubicBezTo>
                  <a:pt x="504304" y="339714"/>
                  <a:pt x="510620" y="390160"/>
                  <a:pt x="523251" y="450065"/>
                </a:cubicBezTo>
                <a:cubicBezTo>
                  <a:pt x="532725" y="500511"/>
                  <a:pt x="561145" y="591945"/>
                  <a:pt x="551672" y="642391"/>
                </a:cubicBezTo>
                <a:cubicBezTo>
                  <a:pt x="557987" y="686531"/>
                  <a:pt x="580092" y="995514"/>
                  <a:pt x="643248" y="913539"/>
                </a:cubicBezTo>
                <a:cubicBezTo>
                  <a:pt x="665353" y="812647"/>
                  <a:pt x="636932" y="604556"/>
                  <a:pt x="633774" y="440607"/>
                </a:cubicBezTo>
                <a:cubicBezTo>
                  <a:pt x="627459" y="314491"/>
                  <a:pt x="583250" y="134777"/>
                  <a:pt x="668510" y="27579"/>
                </a:cubicBezTo>
                <a:cubicBezTo>
                  <a:pt x="681141" y="11814"/>
                  <a:pt x="695944" y="3538"/>
                  <a:pt x="711338" y="9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50B944CE-B1C2-48ED-85F3-3A2DBE664BCF}"/>
              </a:ext>
            </a:extLst>
          </p:cNvPr>
          <p:cNvSpPr txBox="1"/>
          <p:nvPr/>
        </p:nvSpPr>
        <p:spPr>
          <a:xfrm>
            <a:off x="9697178" y="5230607"/>
            <a:ext cx="620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+mj-lt"/>
                <a:cs typeface="Montserrat" panose="02000000000000000000" pitchFamily="2" charset="0"/>
              </a:rPr>
              <a:t>05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45218190-E07E-42CC-91D5-BE6844268294}"/>
              </a:ext>
            </a:extLst>
          </p:cNvPr>
          <p:cNvSpPr txBox="1"/>
          <p:nvPr/>
        </p:nvSpPr>
        <p:spPr>
          <a:xfrm>
            <a:off x="782945" y="3531496"/>
            <a:ext cx="13468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Остеоартроз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="" xmlns:a16="http://schemas.microsoft.com/office/drawing/2014/main" id="{575F1B1E-1177-47AD-8A56-4A326CF21662}"/>
              </a:ext>
            </a:extLst>
          </p:cNvPr>
          <p:cNvSpPr txBox="1"/>
          <p:nvPr/>
        </p:nvSpPr>
        <p:spPr>
          <a:xfrm>
            <a:off x="5088295" y="3520111"/>
            <a:ext cx="20521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Реактивный артрит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2FB924E6-17E2-41D3-A15B-CFE02DDB8283}"/>
              </a:ext>
            </a:extLst>
          </p:cNvPr>
          <p:cNvSpPr txBox="1"/>
          <p:nvPr/>
        </p:nvSpPr>
        <p:spPr>
          <a:xfrm>
            <a:off x="2624325" y="3548931"/>
            <a:ext cx="2279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Ревматоидный артрит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AADC1C82-E4D9-4D0B-894D-4539E74A056B}"/>
              </a:ext>
            </a:extLst>
          </p:cNvPr>
          <p:cNvSpPr txBox="1"/>
          <p:nvPr/>
        </p:nvSpPr>
        <p:spPr>
          <a:xfrm>
            <a:off x="7776683" y="3521838"/>
            <a:ext cx="740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ХРБС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="" xmlns:a16="http://schemas.microsoft.com/office/drawing/2014/main" id="{8198E10C-41F6-47C5-8465-222611603CFF}"/>
              </a:ext>
            </a:extLst>
          </p:cNvPr>
          <p:cNvSpPr txBox="1"/>
          <p:nvPr/>
        </p:nvSpPr>
        <p:spPr>
          <a:xfrm>
            <a:off x="8913095" y="3521374"/>
            <a:ext cx="2433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kk-KZ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Аллергическая пурпура</a:t>
            </a:r>
            <a:endParaRPr lang="en-US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1" name="Rectangle: Rounded Corners 118">
            <a:extLst>
              <a:ext uri="{FF2B5EF4-FFF2-40B4-BE49-F238E27FC236}">
                <a16:creationId xmlns="" xmlns:a16="http://schemas.microsoft.com/office/drawing/2014/main" id="{8F44F545-039E-4F91-9490-FC296F1946E0}"/>
              </a:ext>
            </a:extLst>
          </p:cNvPr>
          <p:cNvSpPr/>
          <p:nvPr/>
        </p:nvSpPr>
        <p:spPr>
          <a:xfrm>
            <a:off x="766312" y="2700741"/>
            <a:ext cx="1206375" cy="62287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="" xmlns:a16="http://schemas.microsoft.com/office/drawing/2014/main" id="{19B77D16-DD66-4376-911E-6A141732AA42}"/>
              </a:ext>
            </a:extLst>
          </p:cNvPr>
          <p:cNvSpPr/>
          <p:nvPr/>
        </p:nvSpPr>
        <p:spPr>
          <a:xfrm>
            <a:off x="796317" y="2719443"/>
            <a:ext cx="1138995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46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" name="Rectangle: Rounded Corners 123">
            <a:extLst>
              <a:ext uri="{FF2B5EF4-FFF2-40B4-BE49-F238E27FC236}">
                <a16:creationId xmlns="" xmlns:a16="http://schemas.microsoft.com/office/drawing/2014/main" id="{D6F70233-F5DA-4FC9-BCD2-31E8ABBB994E}"/>
              </a:ext>
            </a:extLst>
          </p:cNvPr>
          <p:cNvSpPr/>
          <p:nvPr/>
        </p:nvSpPr>
        <p:spPr>
          <a:xfrm>
            <a:off x="3118329" y="2710615"/>
            <a:ext cx="1213339" cy="6123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="" xmlns:a16="http://schemas.microsoft.com/office/drawing/2014/main" id="{22D2D55C-B094-4F7A-9322-91A00568ED4F}"/>
              </a:ext>
            </a:extLst>
          </p:cNvPr>
          <p:cNvSpPr/>
          <p:nvPr/>
        </p:nvSpPr>
        <p:spPr>
          <a:xfrm>
            <a:off x="3148864" y="2719443"/>
            <a:ext cx="123071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316</a:t>
            </a:r>
            <a:endParaRPr lang="ru-RU" b="1" i="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5" name="Rectangle: Rounded Corners 128">
            <a:extLst>
              <a:ext uri="{FF2B5EF4-FFF2-40B4-BE49-F238E27FC236}">
                <a16:creationId xmlns="" xmlns:a16="http://schemas.microsoft.com/office/drawing/2014/main" id="{A88C21A3-4E6D-460A-901B-C47E66CFA21A}"/>
              </a:ext>
            </a:extLst>
          </p:cNvPr>
          <p:cNvSpPr/>
          <p:nvPr/>
        </p:nvSpPr>
        <p:spPr>
          <a:xfrm>
            <a:off x="5086192" y="2692325"/>
            <a:ext cx="1296201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="" xmlns:a16="http://schemas.microsoft.com/office/drawing/2014/main" id="{76FC7FC3-DED5-44D6-8456-DB2A5823CE03}"/>
              </a:ext>
            </a:extLst>
          </p:cNvPr>
          <p:cNvSpPr/>
          <p:nvPr/>
        </p:nvSpPr>
        <p:spPr>
          <a:xfrm>
            <a:off x="5163187" y="2787342"/>
            <a:ext cx="1240983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161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7" name="Rectangle: Rounded Corners 133">
            <a:extLst>
              <a:ext uri="{FF2B5EF4-FFF2-40B4-BE49-F238E27FC236}">
                <a16:creationId xmlns="" xmlns:a16="http://schemas.microsoft.com/office/drawing/2014/main" id="{3D7220E2-EB7A-4EF3-BA9C-46CBE1346189}"/>
              </a:ext>
            </a:extLst>
          </p:cNvPr>
          <p:cNvSpPr/>
          <p:nvPr/>
        </p:nvSpPr>
        <p:spPr>
          <a:xfrm>
            <a:off x="7483879" y="2719907"/>
            <a:ext cx="1326519" cy="6123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="" xmlns:a16="http://schemas.microsoft.com/office/drawing/2014/main" id="{0AEC5FCA-B996-4753-AE55-057C5A58A426}"/>
              </a:ext>
            </a:extLst>
          </p:cNvPr>
          <p:cNvSpPr/>
          <p:nvPr/>
        </p:nvSpPr>
        <p:spPr>
          <a:xfrm>
            <a:off x="7540775" y="2751027"/>
            <a:ext cx="1245852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70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9" name="Rectangle: Rounded Corners 118">
            <a:extLst>
              <a:ext uri="{FF2B5EF4-FFF2-40B4-BE49-F238E27FC236}">
                <a16:creationId xmlns="" xmlns:a16="http://schemas.microsoft.com/office/drawing/2014/main" id="{53BAA563-B858-4829-9DAB-F80F8C5A83ED}"/>
              </a:ext>
            </a:extLst>
          </p:cNvPr>
          <p:cNvSpPr/>
          <p:nvPr/>
        </p:nvSpPr>
        <p:spPr>
          <a:xfrm>
            <a:off x="9566821" y="2700736"/>
            <a:ext cx="1355559" cy="61235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="" xmlns:a16="http://schemas.microsoft.com/office/drawing/2014/main" id="{0F11AAEB-A222-4C93-868B-480044C5AFDC}"/>
              </a:ext>
            </a:extLst>
          </p:cNvPr>
          <p:cNvSpPr/>
          <p:nvPr/>
        </p:nvSpPr>
        <p:spPr>
          <a:xfrm>
            <a:off x="9617615" y="2719443"/>
            <a:ext cx="1276167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k-KZ" b="1" i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1</a:t>
            </a:r>
            <a:endParaRPr lang="ru-RU" b="1" i="0" dirty="0" smtClean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пациентов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3884" y="1238292"/>
            <a:ext cx="10624213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Clr>
                <a:srgbClr val="262626"/>
              </a:buClr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Основной контингент пролеченных больных составили пациенты с костно-суставными заболеваниями. Из них, </a:t>
            </a: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остеоартроз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50,%, </a:t>
            </a:r>
            <a:r>
              <a:rPr lang="ru-RU" sz="18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ревматоридный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артрит-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29%,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реактивный артрит-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15%,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ХРБС </a:t>
            </a:r>
            <a:r>
              <a:rPr lang="ru-RU" sz="1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-5,9% и аллергическая пурпура-0,1%.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Google Shape;102;p15"/>
          <p:cNvCxnSpPr/>
          <p:nvPr/>
        </p:nvCxnSpPr>
        <p:spPr>
          <a:xfrm>
            <a:off x="926876" y="821679"/>
            <a:ext cx="10282827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814396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81888" y="-85656"/>
            <a:ext cx="11365679" cy="5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РАБОТЫ КОНСУЛЬТАТИВНОЙ ПОМОЩИ</a:t>
            </a:r>
            <a:endParaRPr lang="ru-RU" sz="1600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8" name="Google Shape;118;p16"/>
          <p:cNvCxnSpPr/>
          <p:nvPr/>
        </p:nvCxnSpPr>
        <p:spPr>
          <a:xfrm>
            <a:off x="800385" y="638120"/>
            <a:ext cx="10282826" cy="2245"/>
          </a:xfrm>
          <a:prstGeom prst="straightConnector1">
            <a:avLst/>
          </a:prstGeom>
          <a:ln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9" name="Google Shape;119;p16"/>
          <p:cNvGrpSpPr/>
          <p:nvPr/>
        </p:nvGrpSpPr>
        <p:grpSpPr>
          <a:xfrm>
            <a:off x="145310" y="2538484"/>
            <a:ext cx="12046690" cy="4319516"/>
            <a:chOff x="-21572" y="831866"/>
            <a:chExt cx="4865596" cy="2235933"/>
          </a:xfrm>
        </p:grpSpPr>
        <p:sp>
          <p:nvSpPr>
            <p:cNvPr id="120" name="Google Shape;120;p16"/>
            <p:cNvSpPr/>
            <p:nvPr/>
          </p:nvSpPr>
          <p:spPr>
            <a:xfrm>
              <a:off x="-21572" y="2359913"/>
              <a:ext cx="48655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285750" lvl="0" indent="-285750" algn="ctr"/>
              <a:r>
                <a:rPr lang="ru-RU" sz="2400" b="1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  	</a:t>
              </a:r>
              <a:r>
                <a:rPr lang="ru-RU" sz="1800" b="1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Рост </a:t>
              </a:r>
              <a:r>
                <a:rPr lang="ru-RU" sz="1800" b="1" i="1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количества </a:t>
              </a:r>
              <a:r>
                <a:rPr lang="ru-RU" sz="1800" b="1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внутрисуставных инъекции в 2 раза, связано </a:t>
              </a:r>
              <a:r>
                <a:rPr lang="ru-RU" sz="1800" b="1" i="1" dirty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 увеличением количества </a:t>
              </a:r>
              <a:r>
                <a:rPr lang="ru-RU" sz="1800" b="1" i="1" dirty="0" smtClean="0">
                  <a:solidFill>
                    <a:schemeClr val="tx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врачей владеющих техникой, так же с оптимизацией работы с ПМСП. </a:t>
              </a:r>
              <a:endParaRPr b="1" i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3" name="Google Shape;123;p16"/>
            <p:cNvSpPr/>
            <p:nvPr/>
          </p:nvSpPr>
          <p:spPr>
            <a:xfrm>
              <a:off x="326331" y="831866"/>
              <a:ext cx="166682" cy="197807"/>
            </a:xfrm>
            <a:prstGeom prst="rect">
              <a:avLst/>
            </a:prstGeom>
            <a:gradFill>
              <a:gsLst>
                <a:gs pos="0">
                  <a:srgbClr val="2A4B86"/>
                </a:gs>
                <a:gs pos="48000">
                  <a:srgbClr val="4875C5"/>
                </a:gs>
                <a:gs pos="100000">
                  <a:srgbClr val="8DA9DB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" name="Google Shape;136;p16"/>
          <p:cNvGrpSpPr/>
          <p:nvPr/>
        </p:nvGrpSpPr>
        <p:grpSpPr>
          <a:xfrm>
            <a:off x="6387133" y="2482477"/>
            <a:ext cx="5384612" cy="427708"/>
            <a:chOff x="246477" y="-508189"/>
            <a:chExt cx="5528103" cy="372344"/>
          </a:xfrm>
        </p:grpSpPr>
        <p:sp>
          <p:nvSpPr>
            <p:cNvPr id="137" name="Google Shape;137;p16"/>
            <p:cNvSpPr/>
            <p:nvPr/>
          </p:nvSpPr>
          <p:spPr>
            <a:xfrm>
              <a:off x="608503" y="-508189"/>
              <a:ext cx="5166077" cy="3723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/>
              <a:r>
                <a:rPr lang="ru-RU" sz="2000" b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Выездные </a:t>
              </a:r>
              <a:r>
                <a:rPr lang="ru-RU" sz="2000" b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консультаций </a:t>
              </a: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246477" y="-463097"/>
              <a:ext cx="359104" cy="288812"/>
            </a:xfrm>
            <a:prstGeom prst="rect">
              <a:avLst/>
            </a:prstGeom>
            <a:gradFill>
              <a:gsLst>
                <a:gs pos="0">
                  <a:srgbClr val="2A4B86"/>
                </a:gs>
                <a:gs pos="48000">
                  <a:srgbClr val="4875C5"/>
                </a:gs>
                <a:gs pos="100000">
                  <a:srgbClr val="8DA9DB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</p:grp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3459254162"/>
              </p:ext>
            </p:extLst>
          </p:nvPr>
        </p:nvGraphicFramePr>
        <p:xfrm>
          <a:off x="310335" y="2984571"/>
          <a:ext cx="4790943" cy="2154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91091" y="2510910"/>
            <a:ext cx="4314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Внутрисуставные инъекции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="" xmlns:p14="http://schemas.microsoft.com/office/powerpoint/2010/main" val="3408163280"/>
              </p:ext>
            </p:extLst>
          </p:nvPr>
        </p:nvGraphicFramePr>
        <p:xfrm>
          <a:off x="6113511" y="2794633"/>
          <a:ext cx="4741151" cy="2132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42988549"/>
              </p:ext>
            </p:extLst>
          </p:nvPr>
        </p:nvGraphicFramePr>
        <p:xfrm>
          <a:off x="628757" y="735901"/>
          <a:ext cx="11026430" cy="1429346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36742">
                  <a:extLst>
                    <a:ext uri="{9D8B030D-6E8A-4147-A177-3AD203B41FA5}">
                      <a16:colId xmlns="" xmlns:a16="http://schemas.microsoft.com/office/drawing/2014/main" val="278829596"/>
                    </a:ext>
                  </a:extLst>
                </a:gridCol>
                <a:gridCol w="3338287">
                  <a:extLst>
                    <a:ext uri="{9D8B030D-6E8A-4147-A177-3AD203B41FA5}">
                      <a16:colId xmlns="" xmlns:a16="http://schemas.microsoft.com/office/drawing/2014/main" val="1517209505"/>
                    </a:ext>
                  </a:extLst>
                </a:gridCol>
                <a:gridCol w="2944961">
                  <a:extLst>
                    <a:ext uri="{9D8B030D-6E8A-4147-A177-3AD203B41FA5}">
                      <a16:colId xmlns="" xmlns:a16="http://schemas.microsoft.com/office/drawing/2014/main" val="3263535824"/>
                    </a:ext>
                  </a:extLst>
                </a:gridCol>
                <a:gridCol w="3206440">
                  <a:extLst>
                    <a:ext uri="{9D8B030D-6E8A-4147-A177-3AD203B41FA5}">
                      <a16:colId xmlns="" xmlns:a16="http://schemas.microsoft.com/office/drawing/2014/main" val="95508523"/>
                    </a:ext>
                  </a:extLst>
                </a:gridCol>
              </a:tblGrid>
              <a:tr h="544232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Консультация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ревматолога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685808856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АПП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32983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32218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539820040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Платные 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5066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5004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30555736"/>
                  </a:ext>
                </a:extLst>
              </a:tr>
              <a:tr h="295038"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Общее количество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38049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37222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29693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82698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518615" y="5108709"/>
            <a:ext cx="11423175" cy="147395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4211401449"/>
              </p:ext>
            </p:extLst>
          </p:nvPr>
        </p:nvGraphicFramePr>
        <p:xfrm>
          <a:off x="542925" y="1008994"/>
          <a:ext cx="5637158" cy="3854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35428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ИНСТРУМЕНТАЛЬНЫЕ ОБСЛЕДОВАНИЯ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2023 ГОД В СРАВНЕНИИ С 2022 ГОДОМ</a:t>
            </a:r>
          </a:p>
          <a:p>
            <a:pPr algn="ctr"/>
            <a:endParaRPr lang="ru-RU" sz="24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Google Shape;102;p15"/>
          <p:cNvCxnSpPr/>
          <p:nvPr/>
        </p:nvCxnSpPr>
        <p:spPr>
          <a:xfrm>
            <a:off x="542925" y="821673"/>
            <a:ext cx="10666777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896691" y="5379301"/>
            <a:ext cx="107312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i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анализ по проведенным инструментальным исследованиям показал, что в </a:t>
            </a:r>
            <a:r>
              <a:rPr lang="ru-RU" sz="1800" b="1" i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800" b="1" i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sz="1800" b="1" i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проведенных рентген исследований на 9,3% меньше в </a:t>
            </a:r>
            <a:r>
              <a:rPr lang="ru-RU" sz="1800" b="1" i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сравнении с </a:t>
            </a:r>
            <a:r>
              <a:rPr lang="ru-RU" sz="1800" b="1" i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800" b="1" i="1" dirty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годом</a:t>
            </a:r>
            <a:r>
              <a:rPr lang="ru-RU" sz="1800" b="1" i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 ЭКГ снимок больше чем 2022 год. </a:t>
            </a:r>
            <a:endParaRPr lang="ru-RU" sz="1800" b="1" i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="" xmlns:p14="http://schemas.microsoft.com/office/powerpoint/2010/main" val="4038778000"/>
              </p:ext>
            </p:extLst>
          </p:nvPr>
        </p:nvGraphicFramePr>
        <p:xfrm>
          <a:off x="6345498" y="1008994"/>
          <a:ext cx="5637158" cy="3854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45021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76214" y="4844955"/>
            <a:ext cx="11295323" cy="149205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92079181"/>
              </p:ext>
            </p:extLst>
          </p:nvPr>
        </p:nvGraphicFramePr>
        <p:xfrm>
          <a:off x="498326" y="368489"/>
          <a:ext cx="5540967" cy="4271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2093563702"/>
              </p:ext>
            </p:extLst>
          </p:nvPr>
        </p:nvGraphicFramePr>
        <p:xfrm>
          <a:off x="6537277" y="354844"/>
          <a:ext cx="4968102" cy="4312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4670" y="5213921"/>
            <a:ext cx="11249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пациентов обратившияся на денситометрию в 2023 году уменьшилось на 22,2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%, которое </a:t>
            </a:r>
            <a:r>
              <a:rPr lang="kk-KZ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связано неисправностью оборудования в течение более 3-х месяцев.</a:t>
            </a: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УЗИ уменьшились на 26,7%, так как в 2023 году прием пациентов по АПП было приостановлено.</a:t>
            </a:r>
            <a:endParaRPr lang="ru-RU" sz="18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997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10459211" y="0"/>
            <a:ext cx="1732914" cy="830580"/>
          </a:xfrm>
          <a:custGeom>
            <a:avLst/>
            <a:gdLst/>
            <a:ahLst/>
            <a:cxnLst/>
            <a:rect l="l" t="t" r="r" b="b"/>
            <a:pathLst>
              <a:path w="1732915" h="830580">
                <a:moveTo>
                  <a:pt x="1732788" y="0"/>
                </a:moveTo>
                <a:lnTo>
                  <a:pt x="0" y="0"/>
                </a:lnTo>
                <a:lnTo>
                  <a:pt x="0" y="830579"/>
                </a:lnTo>
                <a:lnTo>
                  <a:pt x="1732788" y="830579"/>
                </a:lnTo>
                <a:lnTo>
                  <a:pt x="17327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4531" y="-308977"/>
            <a:ext cx="11464466" cy="1415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indent="360680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2400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амбулаторной медицинской помощи беременным женщинам с ревматологическими заболеваниями</a:t>
            </a:r>
            <a:endParaRPr lang="ru-RU" sz="1800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-76200" y="5842793"/>
            <a:ext cx="1331595" cy="920115"/>
            <a:chOff x="0" y="5489447"/>
            <a:chExt cx="1331595" cy="92011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071615"/>
              <a:ext cx="1331468" cy="3373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8327" y="5489447"/>
              <a:ext cx="929640" cy="85648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81478" y="1076539"/>
            <a:ext cx="6160030" cy="872034"/>
          </a:xfrm>
          <a:prstGeom prst="rect">
            <a:avLst/>
          </a:prstGeom>
          <a:solidFill>
            <a:srgbClr val="0D385E"/>
          </a:solidFill>
          <a:ln w="12192">
            <a:solidFill>
              <a:srgbClr val="006FC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05"/>
              </a:lnSpc>
            </a:pP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705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Структура нозологии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беременных женщин на амбулаторном </a:t>
            </a: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уровне</a:t>
            </a:r>
          </a:p>
          <a:p>
            <a:pPr algn="ctr">
              <a:lnSpc>
                <a:spcPts val="1705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99514" y="6034735"/>
            <a:ext cx="1027328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7665" indent="-355600" algn="just">
              <a:spcBef>
                <a:spcPts val="100"/>
              </a:spcBef>
              <a:buFont typeface="Wingdings"/>
              <a:buChar char=""/>
              <a:tabLst>
                <a:tab pos="367665" algn="l"/>
                <a:tab pos="368300" algn="l"/>
              </a:tabLst>
            </a:pPr>
            <a:r>
              <a:rPr lang="ru-RU" sz="18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центре функционирует внутренний регистр беременных женщин </a:t>
            </a:r>
            <a:r>
              <a:rPr lang="ru-RU" sz="1800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</a:t>
            </a:r>
            <a:r>
              <a:rPr lang="ru-RU" sz="18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ревматическими заболеваниями, где на сегодняшний день зарегистрировано  </a:t>
            </a:r>
            <a:r>
              <a:rPr lang="ru-RU" sz="1800" b="1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278  </a:t>
            </a:r>
            <a:r>
              <a:rPr lang="ru-RU" sz="18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</a:t>
            </a:r>
            <a:r>
              <a:rPr lang="ru-RU" sz="1800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Количество </a:t>
            </a:r>
            <a:r>
              <a:rPr lang="ru-RU" sz="18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рожениц составляет </a:t>
            </a:r>
            <a:r>
              <a:rPr lang="ru-RU" sz="1800" b="1" i="1" spc="-125" dirty="0" smtClean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-828 </a:t>
            </a:r>
            <a:r>
              <a:rPr lang="ru-RU" sz="1800" b="1" i="1" spc="-125" dirty="0">
                <a:solidFill>
                  <a:srgbClr val="2020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женщин. </a:t>
            </a:r>
            <a:endParaRPr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11814047" y="6579101"/>
            <a:ext cx="306705" cy="212090"/>
            <a:chOff x="11814047" y="6579101"/>
            <a:chExt cx="306705" cy="212090"/>
          </a:xfrm>
        </p:grpSpPr>
        <p:pic>
          <p:nvPicPr>
            <p:cNvPr id="86" name="object 8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814047" y="6579101"/>
              <a:ext cx="306184" cy="211709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11824842" y="6589166"/>
              <a:ext cx="268605" cy="174625"/>
            </a:xfrm>
            <a:custGeom>
              <a:avLst/>
              <a:gdLst/>
              <a:ahLst/>
              <a:cxnLst/>
              <a:rect l="l" t="t" r="r" b="b"/>
              <a:pathLst>
                <a:path w="268604" h="174625">
                  <a:moveTo>
                    <a:pt x="268097" y="154103"/>
                  </a:moveTo>
                  <a:lnTo>
                    <a:pt x="146303" y="154103"/>
                  </a:lnTo>
                  <a:lnTo>
                    <a:pt x="146303" y="174607"/>
                  </a:lnTo>
                  <a:lnTo>
                    <a:pt x="268097" y="174607"/>
                  </a:lnTo>
                  <a:lnTo>
                    <a:pt x="268097" y="154103"/>
                  </a:lnTo>
                  <a:close/>
                </a:path>
                <a:path w="268604" h="174625">
                  <a:moveTo>
                    <a:pt x="221360" y="30822"/>
                  </a:moveTo>
                  <a:lnTo>
                    <a:pt x="196214" y="30822"/>
                  </a:lnTo>
                  <a:lnTo>
                    <a:pt x="196214" y="154103"/>
                  </a:lnTo>
                  <a:lnTo>
                    <a:pt x="221360" y="154103"/>
                  </a:lnTo>
                  <a:lnTo>
                    <a:pt x="221360" y="30822"/>
                  </a:lnTo>
                  <a:close/>
                </a:path>
                <a:path w="268604" h="174625">
                  <a:moveTo>
                    <a:pt x="221360" y="0"/>
                  </a:moveTo>
                  <a:lnTo>
                    <a:pt x="202691" y="0"/>
                  </a:lnTo>
                  <a:lnTo>
                    <a:pt x="192426" y="11675"/>
                  </a:lnTo>
                  <a:lnTo>
                    <a:pt x="180292" y="22528"/>
                  </a:lnTo>
                  <a:lnTo>
                    <a:pt x="166276" y="32559"/>
                  </a:lnTo>
                  <a:lnTo>
                    <a:pt x="150367" y="41770"/>
                  </a:lnTo>
                  <a:lnTo>
                    <a:pt x="150367" y="66738"/>
                  </a:lnTo>
                  <a:lnTo>
                    <a:pt x="163728" y="59465"/>
                  </a:lnTo>
                  <a:lnTo>
                    <a:pt x="175815" y="51057"/>
                  </a:lnTo>
                  <a:lnTo>
                    <a:pt x="186640" y="41510"/>
                  </a:lnTo>
                  <a:lnTo>
                    <a:pt x="196214" y="30822"/>
                  </a:lnTo>
                  <a:lnTo>
                    <a:pt x="221360" y="30822"/>
                  </a:lnTo>
                  <a:lnTo>
                    <a:pt x="221360" y="0"/>
                  </a:lnTo>
                  <a:close/>
                </a:path>
                <a:path w="268604" h="174625">
                  <a:moveTo>
                    <a:pt x="121792" y="154103"/>
                  </a:moveTo>
                  <a:lnTo>
                    <a:pt x="0" y="154103"/>
                  </a:lnTo>
                  <a:lnTo>
                    <a:pt x="0" y="174607"/>
                  </a:lnTo>
                  <a:lnTo>
                    <a:pt x="121792" y="174607"/>
                  </a:lnTo>
                  <a:lnTo>
                    <a:pt x="121792" y="154103"/>
                  </a:lnTo>
                  <a:close/>
                </a:path>
                <a:path w="268604" h="174625">
                  <a:moveTo>
                    <a:pt x="75056" y="30822"/>
                  </a:moveTo>
                  <a:lnTo>
                    <a:pt x="49910" y="30822"/>
                  </a:lnTo>
                  <a:lnTo>
                    <a:pt x="49910" y="154103"/>
                  </a:lnTo>
                  <a:lnTo>
                    <a:pt x="75056" y="154103"/>
                  </a:lnTo>
                  <a:lnTo>
                    <a:pt x="75056" y="30822"/>
                  </a:lnTo>
                  <a:close/>
                </a:path>
                <a:path w="268604" h="174625">
                  <a:moveTo>
                    <a:pt x="75056" y="0"/>
                  </a:moveTo>
                  <a:lnTo>
                    <a:pt x="56387" y="0"/>
                  </a:lnTo>
                  <a:lnTo>
                    <a:pt x="46122" y="11675"/>
                  </a:lnTo>
                  <a:lnTo>
                    <a:pt x="33988" y="22528"/>
                  </a:lnTo>
                  <a:lnTo>
                    <a:pt x="19972" y="32559"/>
                  </a:lnTo>
                  <a:lnTo>
                    <a:pt x="4063" y="41770"/>
                  </a:lnTo>
                  <a:lnTo>
                    <a:pt x="4063" y="66738"/>
                  </a:lnTo>
                  <a:lnTo>
                    <a:pt x="17424" y="59465"/>
                  </a:lnTo>
                  <a:lnTo>
                    <a:pt x="29511" y="51057"/>
                  </a:lnTo>
                  <a:lnTo>
                    <a:pt x="40336" y="41510"/>
                  </a:lnTo>
                  <a:lnTo>
                    <a:pt x="49910" y="30822"/>
                  </a:lnTo>
                  <a:lnTo>
                    <a:pt x="75056" y="30822"/>
                  </a:lnTo>
                  <a:lnTo>
                    <a:pt x="750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21794" y="6586118"/>
              <a:ext cx="274193" cy="180703"/>
            </a:xfrm>
            <a:prstGeom prst="rect">
              <a:avLst/>
            </a:prstGeom>
          </p:spPr>
        </p:pic>
      </p:grpSp>
      <p:graphicFrame>
        <p:nvGraphicFramePr>
          <p:cNvPr id="91" name="Диаграмма 90"/>
          <p:cNvGraphicFramePr/>
          <p:nvPr>
            <p:extLst>
              <p:ext uri="{D42A27DB-BD31-4B8C-83A1-F6EECF244321}">
                <p14:modId xmlns="" xmlns:p14="http://schemas.microsoft.com/office/powerpoint/2010/main" val="3013080460"/>
              </p:ext>
            </p:extLst>
          </p:nvPr>
        </p:nvGraphicFramePr>
        <p:xfrm>
          <a:off x="338327" y="1948751"/>
          <a:ext cx="4876788" cy="2889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3" name="object 19"/>
          <p:cNvSpPr txBox="1"/>
          <p:nvPr/>
        </p:nvSpPr>
        <p:spPr>
          <a:xfrm>
            <a:off x="227014" y="1020189"/>
            <a:ext cx="4988101" cy="974626"/>
          </a:xfrm>
          <a:prstGeom prst="rect">
            <a:avLst/>
          </a:prstGeom>
          <a:solidFill>
            <a:srgbClr val="0D385E"/>
          </a:solidFill>
          <a:ln w="12192">
            <a:solidFill>
              <a:srgbClr val="001F5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860"/>
              </a:lnSpc>
            </a:pPr>
            <a:endParaRPr lang="ru-RU" sz="1600" b="1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860"/>
              </a:lnSpc>
            </a:pP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Общее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6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консультированных беременных </a:t>
            </a:r>
            <a:r>
              <a:rPr lang="ru-RU" sz="16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женщин </a:t>
            </a:r>
            <a:endParaRPr lang="ru-RU" sz="1600" b="1" dirty="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1860"/>
              </a:lnSpc>
            </a:pP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Google Shape;102;p15"/>
          <p:cNvCxnSpPr/>
          <p:nvPr/>
        </p:nvCxnSpPr>
        <p:spPr>
          <a:xfrm>
            <a:off x="123825" y="940231"/>
            <a:ext cx="11843314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7092" y="2083688"/>
            <a:ext cx="6161905" cy="3561905"/>
          </a:xfrm>
          <a:prstGeom prst="rect">
            <a:avLst/>
          </a:prstGeom>
        </p:spPr>
      </p:pic>
      <p:sp>
        <p:nvSpPr>
          <p:cNvPr id="17" name="Google Shape;256;p21"/>
          <p:cNvSpPr/>
          <p:nvPr/>
        </p:nvSpPr>
        <p:spPr>
          <a:xfrm rot="5400000">
            <a:off x="2513137" y="2686921"/>
            <a:ext cx="1093349" cy="524333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8149" y="4838109"/>
            <a:ext cx="5243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1265 беременных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прошли первичную консультацию, из них у 204 (в 2021г-118 женщин) женщин были сняты ревматические заболевания, соответственно 731 женщин были взяты на учет. В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828  </a:t>
            </a: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родили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6054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9637" y="3054144"/>
            <a:ext cx="112697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2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СТАЦИОНАРНЫЕ </a:t>
            </a:r>
            <a:r>
              <a:rPr lang="ru-RU" sz="32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РЕВМАТОЛОГИЧЕСКИЕ УСЛУГИ</a:t>
            </a:r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791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/>
        </p:nvSpPr>
        <p:spPr>
          <a:xfrm>
            <a:off x="704851" y="261161"/>
            <a:ext cx="11487149" cy="378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  <a:buClr>
                <a:srgbClr val="C00000"/>
              </a:buClr>
              <a:buSzPts val="2000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ПОКАЗАТЕЛИ ДЕЯТЕЛЬНОСТИ СТАЦИОНАРА ЗА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2023 ГОД</a:t>
            </a:r>
            <a:endParaRPr sz="2000" b="0" i="1" u="none" strike="noStrike" cap="none" dirty="0"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102" name="Google Shape;102;p15"/>
          <p:cNvCxnSpPr/>
          <p:nvPr/>
        </p:nvCxnSpPr>
        <p:spPr>
          <a:xfrm>
            <a:off x="926876" y="821673"/>
            <a:ext cx="10282826" cy="2245"/>
          </a:xfrm>
          <a:prstGeom prst="straightConnector1">
            <a:avLst/>
          </a:prstGeom>
          <a:ln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6" name="Google Shape;106;p15"/>
          <p:cNvSpPr/>
          <p:nvPr/>
        </p:nvSpPr>
        <p:spPr>
          <a:xfrm>
            <a:off x="6670666" y="1121754"/>
            <a:ext cx="5350646" cy="535347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180000" bIns="45700" anchor="t" anchorCtr="0">
            <a:noAutofit/>
          </a:bodyPr>
          <a:lstStyle/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госпитализированных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увеличилось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3% (102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Летальных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исходов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2023 год было 1 случая.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Показатель работы койки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увеличился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367.0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384.0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что соответствует рекомендуемым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показателям.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Среднее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пребывание на койке составляет –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7,4, на одном уровне по сравнению с 2022 г. 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Увеличилось оборот койки от 50,2 до 51,6,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данный показатель выше норматива – 35-38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lvl="0" indent="-285750" algn="just">
              <a:buClr>
                <a:schemeClr val="dk1"/>
              </a:buClr>
              <a:buSzPts val="2000"/>
              <a:buFont typeface="Noto Sans Symbols"/>
              <a:buChar char="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Простой койки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составляет -1,1,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данный показатель не превышает городской норматив по стационарам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6105953" y="1715174"/>
            <a:ext cx="886300" cy="4270955"/>
            <a:chOff x="-504305" y="1830648"/>
            <a:chExt cx="1102713" cy="4270955"/>
          </a:xfrm>
        </p:grpSpPr>
        <p:sp>
          <p:nvSpPr>
            <p:cNvPr id="109" name="Google Shape;109;p15"/>
            <p:cNvSpPr/>
            <p:nvPr/>
          </p:nvSpPr>
          <p:spPr>
            <a:xfrm>
              <a:off x="-504305" y="1830658"/>
              <a:ext cx="702602" cy="4037030"/>
            </a:xfrm>
            <a:prstGeom prst="homePlate">
              <a:avLst>
                <a:gd name="adj" fmla="val 58819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 txBox="1"/>
            <p:nvPr/>
          </p:nvSpPr>
          <p:spPr>
            <a:xfrm rot="16200000">
              <a:off x="-2391791" y="3718141"/>
              <a:ext cx="4270955" cy="49597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 rot="-5400000">
              <a:off x="305987" y="3558431"/>
              <a:ext cx="18473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58558379"/>
              </p:ext>
            </p:extLst>
          </p:nvPr>
        </p:nvGraphicFramePr>
        <p:xfrm>
          <a:off x="263235" y="1121753"/>
          <a:ext cx="5805054" cy="5310343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060185">
                  <a:extLst>
                    <a:ext uri="{9D8B030D-6E8A-4147-A177-3AD203B41FA5}">
                      <a16:colId xmlns="" xmlns:a16="http://schemas.microsoft.com/office/drawing/2014/main" val="399611924"/>
                    </a:ext>
                  </a:extLst>
                </a:gridCol>
                <a:gridCol w="2472355">
                  <a:extLst>
                    <a:ext uri="{9D8B030D-6E8A-4147-A177-3AD203B41FA5}">
                      <a16:colId xmlns="" xmlns:a16="http://schemas.microsoft.com/office/drawing/2014/main" val="1128330995"/>
                    </a:ext>
                  </a:extLst>
                </a:gridCol>
                <a:gridCol w="1136257">
                  <a:extLst>
                    <a:ext uri="{9D8B030D-6E8A-4147-A177-3AD203B41FA5}">
                      <a16:colId xmlns="" xmlns:a16="http://schemas.microsoft.com/office/drawing/2014/main" val="4100286648"/>
                    </a:ext>
                  </a:extLst>
                </a:gridCol>
                <a:gridCol w="1136257">
                  <a:extLst>
                    <a:ext uri="{9D8B030D-6E8A-4147-A177-3AD203B41FA5}">
                      <a16:colId xmlns="" xmlns:a16="http://schemas.microsoft.com/office/drawing/2014/main" val="4006368631"/>
                    </a:ext>
                  </a:extLst>
                </a:gridCol>
              </a:tblGrid>
              <a:tr h="464062">
                <a:tc rowSpan="2"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32138190"/>
                  </a:ext>
                </a:extLst>
              </a:tr>
              <a:tr h="4983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34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абс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915249862"/>
                  </a:ext>
                </a:extLst>
              </a:tr>
              <a:tr h="487603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Поступило больных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3261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3363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5544044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Выписанных больных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3263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3357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08145348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койко-дней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23839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24973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454288215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Работа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367,0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00805279"/>
                  </a:ext>
                </a:extLst>
              </a:tr>
              <a:tr h="67627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Среднее пребывание на койке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7,4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75586518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Оборот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50,2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51,6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62065431"/>
                  </a:ext>
                </a:extLst>
              </a:tr>
              <a:tr h="718226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Простой койки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kk-KZ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-1,1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49549083"/>
                  </a:ext>
                </a:extLst>
              </a:tr>
              <a:tr h="464062"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Летальность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80340"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0,06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1125256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8"/>
          <p:cNvSpPr/>
          <p:nvPr/>
        </p:nvSpPr>
        <p:spPr>
          <a:xfrm>
            <a:off x="1460863" y="711009"/>
            <a:ext cx="8958021" cy="713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Общее количество пациентов обратившиеся в ГРЦ в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 составляет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- 3363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пациентов. </a:t>
            </a:r>
            <a:endParaRPr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92" name="Google Shape;392;p28"/>
          <p:cNvSpPr/>
          <p:nvPr/>
        </p:nvSpPr>
        <p:spPr>
          <a:xfrm>
            <a:off x="190648" y="1553694"/>
            <a:ext cx="5749227" cy="55217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endParaRPr lang="ru-RU" sz="2000" b="1" dirty="0" smtClean="0">
              <a:solidFill>
                <a:srgbClr val="1F3864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Соотношение </a:t>
            </a:r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мужчин и </a:t>
            </a:r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женщин</a:t>
            </a:r>
          </a:p>
          <a:p>
            <a:pPr lvl="0" algn="ctr"/>
            <a:endParaRPr sz="2000" b="1" dirty="0">
              <a:solidFill>
                <a:srgbClr val="1F3864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395" name="Google Shape;395;p28"/>
          <p:cNvSpPr/>
          <p:nvPr/>
        </p:nvSpPr>
        <p:spPr>
          <a:xfrm>
            <a:off x="6174943" y="1553694"/>
            <a:ext cx="5920389" cy="546215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Распределение по </a:t>
            </a:r>
            <a:r>
              <a:rPr lang="ru-RU" sz="2000" b="1" dirty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возрастному </a:t>
            </a:r>
            <a:r>
              <a:rPr lang="ru-RU" sz="2000" b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rPr>
              <a:t>составу</a:t>
            </a:r>
            <a:endParaRPr lang="ru-RU" sz="2000" b="1" dirty="0">
              <a:solidFill>
                <a:srgbClr val="1F386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97" name="Google Shape;397;p28"/>
          <p:cNvGrpSpPr/>
          <p:nvPr/>
        </p:nvGrpSpPr>
        <p:grpSpPr>
          <a:xfrm>
            <a:off x="235195" y="2523975"/>
            <a:ext cx="5704680" cy="956322"/>
            <a:chOff x="235195" y="2461581"/>
            <a:chExt cx="5704680" cy="956322"/>
          </a:xfrm>
        </p:grpSpPr>
        <p:sp>
          <p:nvSpPr>
            <p:cNvPr id="398" name="Google Shape;398;p28"/>
            <p:cNvSpPr/>
            <p:nvPr/>
          </p:nvSpPr>
          <p:spPr>
            <a:xfrm>
              <a:off x="549146" y="2461581"/>
              <a:ext cx="5390729" cy="956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/>
              <a:r>
                <a:rPr lang="ru-RU" sz="1600" i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пациенты </a:t>
              </a:r>
              <a:r>
                <a:rPr lang="ru-RU" sz="16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женского </a:t>
              </a:r>
              <a:r>
                <a:rPr lang="ru-RU" sz="1600" i="1" dirty="0" smtClean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пола составляет – 2591 (77,2%) </a:t>
              </a:r>
              <a:r>
                <a:rPr lang="ru-RU" sz="16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женщин</a:t>
              </a:r>
              <a:r>
                <a:rPr lang="ru-RU" sz="2000" i="1" dirty="0">
                  <a:solidFill>
                    <a:srgbClr val="1F3864"/>
                  </a:solidFill>
                  <a:latin typeface="Times New Roman" pitchFamily="18" charset="0"/>
                  <a:cs typeface="Times New Roman" pitchFamily="18" charset="0"/>
                </a:rPr>
                <a:t>. </a:t>
              </a:r>
              <a:endParaRPr lang="ru-RU" sz="2000" i="1" dirty="0" smtClean="0">
                <a:solidFill>
                  <a:srgbClr val="1F3864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lvl="0"/>
              <a:r>
                <a:rPr lang="ru-RU" sz="1600" i="1" dirty="0" smtClean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количество </a:t>
              </a:r>
              <a:r>
                <a:rPr lang="ru-RU" sz="1600" i="1" dirty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обратившихся мужчин составляет – </a:t>
              </a:r>
              <a:r>
                <a:rPr lang="ru-RU" sz="1600" i="1" dirty="0" smtClean="0">
                  <a:solidFill>
                    <a:srgbClr val="385623"/>
                  </a:solidFill>
                  <a:latin typeface="Times New Roman" pitchFamily="18" charset="0"/>
                  <a:cs typeface="Times New Roman" pitchFamily="18" charset="0"/>
                </a:rPr>
                <a:t>766 (22,8%).</a:t>
              </a:r>
              <a:endParaRPr sz="11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9" name="Google Shape;399;p28"/>
            <p:cNvSpPr/>
            <p:nvPr/>
          </p:nvSpPr>
          <p:spPr>
            <a:xfrm>
              <a:off x="246224" y="2981822"/>
              <a:ext cx="216000" cy="216000"/>
            </a:xfrm>
            <a:prstGeom prst="rect">
              <a:avLst/>
            </a:prstGeom>
            <a:solidFill>
              <a:srgbClr val="A8D08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8"/>
            <p:cNvSpPr/>
            <p:nvPr/>
          </p:nvSpPr>
          <p:spPr>
            <a:xfrm>
              <a:off x="235195" y="2512794"/>
              <a:ext cx="216000" cy="216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01" name="Google Shape;401;p28"/>
          <p:cNvCxnSpPr/>
          <p:nvPr/>
        </p:nvCxnSpPr>
        <p:spPr>
          <a:xfrm>
            <a:off x="484852" y="657146"/>
            <a:ext cx="11221373" cy="11398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7" name="Google Shape;407;p28"/>
          <p:cNvCxnSpPr/>
          <p:nvPr/>
        </p:nvCxnSpPr>
        <p:spPr>
          <a:xfrm>
            <a:off x="6027821" y="2655494"/>
            <a:ext cx="0" cy="3230189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408" name="Google Shape;408;p28"/>
          <p:cNvSpPr/>
          <p:nvPr/>
        </p:nvSpPr>
        <p:spPr>
          <a:xfrm>
            <a:off x="354092" y="58756"/>
            <a:ext cx="11741240" cy="60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РАСПРЕДЕЛЕНИЕ ПАЦИЕНТОВ,</a:t>
            </a: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ПОЛУЧИВШИХ СТАЦИОНАРНОЕ ЛЕЧЕНИЕ ЗА 2023  ГОД</a:t>
            </a:r>
            <a:endParaRPr lang="ru-RU" sz="24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1235413255"/>
              </p:ext>
            </p:extLst>
          </p:nvPr>
        </p:nvGraphicFramePr>
        <p:xfrm>
          <a:off x="609345" y="3357341"/>
          <a:ext cx="4505096" cy="3166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="" xmlns:p14="http://schemas.microsoft.com/office/powerpoint/2010/main" val="3937869609"/>
              </p:ext>
            </p:extLst>
          </p:nvPr>
        </p:nvGraphicFramePr>
        <p:xfrm>
          <a:off x="5939874" y="2099909"/>
          <a:ext cx="6155458" cy="4424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6797" y="6161269"/>
            <a:ext cx="11538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всех пролеченных пациентов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1471 (45%),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иногородних -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1794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(55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%). Согласно статистическим данным, большинство иногородних пациентов обращаются из </a:t>
            </a:r>
            <a:r>
              <a:rPr lang="ru-RU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Алматинской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6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Жетысуской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областях.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Freeform 45"/>
          <p:cNvSpPr>
            <a:spLocks/>
          </p:cNvSpPr>
          <p:nvPr/>
        </p:nvSpPr>
        <p:spPr bwMode="auto">
          <a:xfrm>
            <a:off x="6054736" y="2358888"/>
            <a:ext cx="4533752" cy="2093132"/>
          </a:xfrm>
          <a:custGeom>
            <a:avLst/>
            <a:gdLst>
              <a:gd name="T0" fmla="*/ 350 w 643"/>
              <a:gd name="T1" fmla="*/ 7 h 338"/>
              <a:gd name="T2" fmla="*/ 355 w 643"/>
              <a:gd name="T3" fmla="*/ 28 h 338"/>
              <a:gd name="T4" fmla="*/ 372 w 643"/>
              <a:gd name="T5" fmla="*/ 26 h 338"/>
              <a:gd name="T6" fmla="*/ 381 w 643"/>
              <a:gd name="T7" fmla="*/ 29 h 338"/>
              <a:gd name="T8" fmla="*/ 398 w 643"/>
              <a:gd name="T9" fmla="*/ 43 h 338"/>
              <a:gd name="T10" fmla="*/ 423 w 643"/>
              <a:gd name="T11" fmla="*/ 35 h 338"/>
              <a:gd name="T12" fmla="*/ 449 w 643"/>
              <a:gd name="T13" fmla="*/ 16 h 338"/>
              <a:gd name="T14" fmla="*/ 525 w 643"/>
              <a:gd name="T15" fmla="*/ 99 h 338"/>
              <a:gd name="T16" fmla="*/ 539 w 643"/>
              <a:gd name="T17" fmla="*/ 100 h 338"/>
              <a:gd name="T18" fmla="*/ 559 w 643"/>
              <a:gd name="T19" fmla="*/ 97 h 338"/>
              <a:gd name="T20" fmla="*/ 593 w 643"/>
              <a:gd name="T21" fmla="*/ 108 h 338"/>
              <a:gd name="T22" fmla="*/ 602 w 643"/>
              <a:gd name="T23" fmla="*/ 123 h 338"/>
              <a:gd name="T24" fmla="*/ 630 w 643"/>
              <a:gd name="T25" fmla="*/ 115 h 338"/>
              <a:gd name="T26" fmla="*/ 638 w 643"/>
              <a:gd name="T27" fmla="*/ 136 h 338"/>
              <a:gd name="T28" fmla="*/ 628 w 643"/>
              <a:gd name="T29" fmla="*/ 172 h 338"/>
              <a:gd name="T30" fmla="*/ 611 w 643"/>
              <a:gd name="T31" fmla="*/ 185 h 338"/>
              <a:gd name="T32" fmla="*/ 583 w 643"/>
              <a:gd name="T33" fmla="*/ 209 h 338"/>
              <a:gd name="T34" fmla="*/ 580 w 643"/>
              <a:gd name="T35" fmla="*/ 230 h 338"/>
              <a:gd name="T36" fmla="*/ 548 w 643"/>
              <a:gd name="T37" fmla="*/ 237 h 338"/>
              <a:gd name="T38" fmla="*/ 561 w 643"/>
              <a:gd name="T39" fmla="*/ 256 h 338"/>
              <a:gd name="T40" fmla="*/ 568 w 643"/>
              <a:gd name="T41" fmla="*/ 286 h 338"/>
              <a:gd name="T42" fmla="*/ 525 w 643"/>
              <a:gd name="T43" fmla="*/ 284 h 338"/>
              <a:gd name="T44" fmla="*/ 475 w 643"/>
              <a:gd name="T45" fmla="*/ 286 h 338"/>
              <a:gd name="T46" fmla="*/ 456 w 643"/>
              <a:gd name="T47" fmla="*/ 297 h 338"/>
              <a:gd name="T48" fmla="*/ 413 w 643"/>
              <a:gd name="T49" fmla="*/ 302 h 338"/>
              <a:gd name="T50" fmla="*/ 383 w 643"/>
              <a:gd name="T51" fmla="*/ 334 h 338"/>
              <a:gd name="T52" fmla="*/ 327 w 643"/>
              <a:gd name="T53" fmla="*/ 291 h 338"/>
              <a:gd name="T54" fmla="*/ 180 w 643"/>
              <a:gd name="T55" fmla="*/ 336 h 338"/>
              <a:gd name="T56" fmla="*/ 116 w 643"/>
              <a:gd name="T57" fmla="*/ 319 h 338"/>
              <a:gd name="T58" fmla="*/ 105 w 643"/>
              <a:gd name="T59" fmla="*/ 306 h 338"/>
              <a:gd name="T60" fmla="*/ 94 w 643"/>
              <a:gd name="T61" fmla="*/ 295 h 338"/>
              <a:gd name="T62" fmla="*/ 75 w 643"/>
              <a:gd name="T63" fmla="*/ 274 h 338"/>
              <a:gd name="T64" fmla="*/ 88 w 643"/>
              <a:gd name="T65" fmla="*/ 269 h 338"/>
              <a:gd name="T66" fmla="*/ 84 w 643"/>
              <a:gd name="T67" fmla="*/ 259 h 338"/>
              <a:gd name="T68" fmla="*/ 103 w 643"/>
              <a:gd name="T69" fmla="*/ 248 h 338"/>
              <a:gd name="T70" fmla="*/ 112 w 643"/>
              <a:gd name="T71" fmla="*/ 248 h 338"/>
              <a:gd name="T72" fmla="*/ 114 w 643"/>
              <a:gd name="T73" fmla="*/ 226 h 338"/>
              <a:gd name="T74" fmla="*/ 99 w 643"/>
              <a:gd name="T75" fmla="*/ 215 h 338"/>
              <a:gd name="T76" fmla="*/ 88 w 643"/>
              <a:gd name="T77" fmla="*/ 218 h 338"/>
              <a:gd name="T78" fmla="*/ 73 w 643"/>
              <a:gd name="T79" fmla="*/ 218 h 338"/>
              <a:gd name="T80" fmla="*/ 60 w 643"/>
              <a:gd name="T81" fmla="*/ 226 h 338"/>
              <a:gd name="T82" fmla="*/ 41 w 643"/>
              <a:gd name="T83" fmla="*/ 224 h 338"/>
              <a:gd name="T84" fmla="*/ 11 w 643"/>
              <a:gd name="T85" fmla="*/ 190 h 338"/>
              <a:gd name="T86" fmla="*/ 9 w 643"/>
              <a:gd name="T87" fmla="*/ 145 h 338"/>
              <a:gd name="T88" fmla="*/ 36 w 643"/>
              <a:gd name="T89" fmla="*/ 134 h 338"/>
              <a:gd name="T90" fmla="*/ 54 w 643"/>
              <a:gd name="T91" fmla="*/ 115 h 338"/>
              <a:gd name="T92" fmla="*/ 65 w 643"/>
              <a:gd name="T93" fmla="*/ 115 h 338"/>
              <a:gd name="T94" fmla="*/ 82 w 643"/>
              <a:gd name="T95" fmla="*/ 112 h 338"/>
              <a:gd name="T96" fmla="*/ 114 w 643"/>
              <a:gd name="T97" fmla="*/ 127 h 338"/>
              <a:gd name="T98" fmla="*/ 135 w 643"/>
              <a:gd name="T99" fmla="*/ 129 h 338"/>
              <a:gd name="T100" fmla="*/ 153 w 643"/>
              <a:gd name="T101" fmla="*/ 119 h 338"/>
              <a:gd name="T102" fmla="*/ 180 w 643"/>
              <a:gd name="T103" fmla="*/ 119 h 338"/>
              <a:gd name="T104" fmla="*/ 200 w 643"/>
              <a:gd name="T105" fmla="*/ 132 h 338"/>
              <a:gd name="T106" fmla="*/ 223 w 643"/>
              <a:gd name="T107" fmla="*/ 110 h 338"/>
              <a:gd name="T108" fmla="*/ 202 w 643"/>
              <a:gd name="T109" fmla="*/ 97 h 338"/>
              <a:gd name="T110" fmla="*/ 211 w 643"/>
              <a:gd name="T111" fmla="*/ 71 h 338"/>
              <a:gd name="T112" fmla="*/ 209 w 643"/>
              <a:gd name="T113" fmla="*/ 63 h 338"/>
              <a:gd name="T114" fmla="*/ 202 w 643"/>
              <a:gd name="T115" fmla="*/ 50 h 338"/>
              <a:gd name="T116" fmla="*/ 221 w 643"/>
              <a:gd name="T117" fmla="*/ 46 h 338"/>
              <a:gd name="T118" fmla="*/ 249 w 643"/>
              <a:gd name="T119" fmla="*/ 37 h 338"/>
              <a:gd name="T120" fmla="*/ 269 w 643"/>
              <a:gd name="T121" fmla="*/ 26 h 338"/>
              <a:gd name="T122" fmla="*/ 295 w 643"/>
              <a:gd name="T123" fmla="*/ 16 h 338"/>
              <a:gd name="T124" fmla="*/ 314 w 643"/>
              <a:gd name="T125" fmla="*/ 5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43" h="338">
                <a:moveTo>
                  <a:pt x="324" y="0"/>
                </a:moveTo>
                <a:lnTo>
                  <a:pt x="327" y="1"/>
                </a:lnTo>
                <a:lnTo>
                  <a:pt x="333" y="0"/>
                </a:lnTo>
                <a:lnTo>
                  <a:pt x="337" y="3"/>
                </a:lnTo>
                <a:lnTo>
                  <a:pt x="340" y="3"/>
                </a:lnTo>
                <a:lnTo>
                  <a:pt x="344" y="1"/>
                </a:lnTo>
                <a:lnTo>
                  <a:pt x="348" y="1"/>
                </a:lnTo>
                <a:lnTo>
                  <a:pt x="350" y="5"/>
                </a:lnTo>
                <a:lnTo>
                  <a:pt x="350" y="7"/>
                </a:lnTo>
                <a:lnTo>
                  <a:pt x="352" y="11"/>
                </a:lnTo>
                <a:lnTo>
                  <a:pt x="353" y="13"/>
                </a:lnTo>
                <a:lnTo>
                  <a:pt x="357" y="14"/>
                </a:lnTo>
                <a:lnTo>
                  <a:pt x="357" y="16"/>
                </a:lnTo>
                <a:lnTo>
                  <a:pt x="355" y="20"/>
                </a:lnTo>
                <a:lnTo>
                  <a:pt x="357" y="22"/>
                </a:lnTo>
                <a:lnTo>
                  <a:pt x="357" y="24"/>
                </a:lnTo>
                <a:lnTo>
                  <a:pt x="353" y="24"/>
                </a:lnTo>
                <a:lnTo>
                  <a:pt x="355" y="28"/>
                </a:lnTo>
                <a:lnTo>
                  <a:pt x="357" y="29"/>
                </a:lnTo>
                <a:lnTo>
                  <a:pt x="361" y="28"/>
                </a:lnTo>
                <a:lnTo>
                  <a:pt x="363" y="29"/>
                </a:lnTo>
                <a:lnTo>
                  <a:pt x="365" y="28"/>
                </a:lnTo>
                <a:lnTo>
                  <a:pt x="367" y="26"/>
                </a:lnTo>
                <a:lnTo>
                  <a:pt x="368" y="24"/>
                </a:lnTo>
                <a:lnTo>
                  <a:pt x="370" y="28"/>
                </a:lnTo>
                <a:lnTo>
                  <a:pt x="372" y="28"/>
                </a:lnTo>
                <a:lnTo>
                  <a:pt x="372" y="26"/>
                </a:lnTo>
                <a:lnTo>
                  <a:pt x="370" y="22"/>
                </a:lnTo>
                <a:lnTo>
                  <a:pt x="372" y="20"/>
                </a:lnTo>
                <a:lnTo>
                  <a:pt x="378" y="26"/>
                </a:lnTo>
                <a:lnTo>
                  <a:pt x="378" y="31"/>
                </a:lnTo>
                <a:lnTo>
                  <a:pt x="380" y="35"/>
                </a:lnTo>
                <a:lnTo>
                  <a:pt x="383" y="35"/>
                </a:lnTo>
                <a:lnTo>
                  <a:pt x="385" y="31"/>
                </a:lnTo>
                <a:lnTo>
                  <a:pt x="383" y="31"/>
                </a:lnTo>
                <a:lnTo>
                  <a:pt x="381" y="29"/>
                </a:lnTo>
                <a:lnTo>
                  <a:pt x="385" y="28"/>
                </a:lnTo>
                <a:lnTo>
                  <a:pt x="393" y="31"/>
                </a:lnTo>
                <a:lnTo>
                  <a:pt x="395" y="31"/>
                </a:lnTo>
                <a:lnTo>
                  <a:pt x="396" y="29"/>
                </a:lnTo>
                <a:lnTo>
                  <a:pt x="398" y="31"/>
                </a:lnTo>
                <a:lnTo>
                  <a:pt x="396" y="33"/>
                </a:lnTo>
                <a:lnTo>
                  <a:pt x="395" y="35"/>
                </a:lnTo>
                <a:lnTo>
                  <a:pt x="395" y="41"/>
                </a:lnTo>
                <a:lnTo>
                  <a:pt x="398" y="43"/>
                </a:lnTo>
                <a:lnTo>
                  <a:pt x="400" y="43"/>
                </a:lnTo>
                <a:lnTo>
                  <a:pt x="402" y="41"/>
                </a:lnTo>
                <a:lnTo>
                  <a:pt x="406" y="39"/>
                </a:lnTo>
                <a:lnTo>
                  <a:pt x="413" y="41"/>
                </a:lnTo>
                <a:lnTo>
                  <a:pt x="413" y="43"/>
                </a:lnTo>
                <a:lnTo>
                  <a:pt x="417" y="41"/>
                </a:lnTo>
                <a:lnTo>
                  <a:pt x="415" y="37"/>
                </a:lnTo>
                <a:lnTo>
                  <a:pt x="419" y="35"/>
                </a:lnTo>
                <a:lnTo>
                  <a:pt x="423" y="35"/>
                </a:lnTo>
                <a:lnTo>
                  <a:pt x="426" y="33"/>
                </a:lnTo>
                <a:lnTo>
                  <a:pt x="428" y="29"/>
                </a:lnTo>
                <a:lnTo>
                  <a:pt x="430" y="28"/>
                </a:lnTo>
                <a:lnTo>
                  <a:pt x="430" y="26"/>
                </a:lnTo>
                <a:lnTo>
                  <a:pt x="434" y="22"/>
                </a:lnTo>
                <a:lnTo>
                  <a:pt x="438" y="20"/>
                </a:lnTo>
                <a:lnTo>
                  <a:pt x="439" y="18"/>
                </a:lnTo>
                <a:lnTo>
                  <a:pt x="443" y="16"/>
                </a:lnTo>
                <a:lnTo>
                  <a:pt x="449" y="16"/>
                </a:lnTo>
                <a:lnTo>
                  <a:pt x="451" y="16"/>
                </a:lnTo>
                <a:lnTo>
                  <a:pt x="451" y="20"/>
                </a:lnTo>
                <a:lnTo>
                  <a:pt x="447" y="24"/>
                </a:lnTo>
                <a:lnTo>
                  <a:pt x="445" y="24"/>
                </a:lnTo>
                <a:lnTo>
                  <a:pt x="445" y="26"/>
                </a:lnTo>
                <a:lnTo>
                  <a:pt x="477" y="48"/>
                </a:lnTo>
                <a:lnTo>
                  <a:pt x="518" y="100"/>
                </a:lnTo>
                <a:lnTo>
                  <a:pt x="522" y="100"/>
                </a:lnTo>
                <a:lnTo>
                  <a:pt x="525" y="99"/>
                </a:lnTo>
                <a:lnTo>
                  <a:pt x="525" y="97"/>
                </a:lnTo>
                <a:lnTo>
                  <a:pt x="524" y="97"/>
                </a:lnTo>
                <a:lnTo>
                  <a:pt x="524" y="93"/>
                </a:lnTo>
                <a:lnTo>
                  <a:pt x="527" y="91"/>
                </a:lnTo>
                <a:lnTo>
                  <a:pt x="531" y="93"/>
                </a:lnTo>
                <a:lnTo>
                  <a:pt x="531" y="95"/>
                </a:lnTo>
                <a:lnTo>
                  <a:pt x="531" y="99"/>
                </a:lnTo>
                <a:lnTo>
                  <a:pt x="535" y="99"/>
                </a:lnTo>
                <a:lnTo>
                  <a:pt x="539" y="100"/>
                </a:lnTo>
                <a:lnTo>
                  <a:pt x="540" y="100"/>
                </a:lnTo>
                <a:lnTo>
                  <a:pt x="544" y="100"/>
                </a:lnTo>
                <a:lnTo>
                  <a:pt x="546" y="99"/>
                </a:lnTo>
                <a:lnTo>
                  <a:pt x="550" y="102"/>
                </a:lnTo>
                <a:lnTo>
                  <a:pt x="553" y="100"/>
                </a:lnTo>
                <a:lnTo>
                  <a:pt x="557" y="100"/>
                </a:lnTo>
                <a:lnTo>
                  <a:pt x="561" y="99"/>
                </a:lnTo>
                <a:lnTo>
                  <a:pt x="561" y="99"/>
                </a:lnTo>
                <a:lnTo>
                  <a:pt x="559" y="97"/>
                </a:lnTo>
                <a:lnTo>
                  <a:pt x="561" y="95"/>
                </a:lnTo>
                <a:lnTo>
                  <a:pt x="567" y="93"/>
                </a:lnTo>
                <a:lnTo>
                  <a:pt x="572" y="93"/>
                </a:lnTo>
                <a:lnTo>
                  <a:pt x="578" y="95"/>
                </a:lnTo>
                <a:lnTo>
                  <a:pt x="582" y="99"/>
                </a:lnTo>
                <a:lnTo>
                  <a:pt x="585" y="104"/>
                </a:lnTo>
                <a:lnTo>
                  <a:pt x="587" y="108"/>
                </a:lnTo>
                <a:lnTo>
                  <a:pt x="589" y="108"/>
                </a:lnTo>
                <a:lnTo>
                  <a:pt x="593" y="108"/>
                </a:lnTo>
                <a:lnTo>
                  <a:pt x="596" y="112"/>
                </a:lnTo>
                <a:lnTo>
                  <a:pt x="596" y="112"/>
                </a:lnTo>
                <a:lnTo>
                  <a:pt x="600" y="112"/>
                </a:lnTo>
                <a:lnTo>
                  <a:pt x="600" y="114"/>
                </a:lnTo>
                <a:lnTo>
                  <a:pt x="598" y="115"/>
                </a:lnTo>
                <a:lnTo>
                  <a:pt x="600" y="119"/>
                </a:lnTo>
                <a:lnTo>
                  <a:pt x="600" y="121"/>
                </a:lnTo>
                <a:lnTo>
                  <a:pt x="602" y="123"/>
                </a:lnTo>
                <a:lnTo>
                  <a:pt x="602" y="123"/>
                </a:lnTo>
                <a:lnTo>
                  <a:pt x="604" y="123"/>
                </a:lnTo>
                <a:lnTo>
                  <a:pt x="608" y="125"/>
                </a:lnTo>
                <a:lnTo>
                  <a:pt x="610" y="127"/>
                </a:lnTo>
                <a:lnTo>
                  <a:pt x="611" y="125"/>
                </a:lnTo>
                <a:lnTo>
                  <a:pt x="613" y="123"/>
                </a:lnTo>
                <a:lnTo>
                  <a:pt x="621" y="123"/>
                </a:lnTo>
                <a:lnTo>
                  <a:pt x="625" y="121"/>
                </a:lnTo>
                <a:lnTo>
                  <a:pt x="626" y="117"/>
                </a:lnTo>
                <a:lnTo>
                  <a:pt x="630" y="115"/>
                </a:lnTo>
                <a:lnTo>
                  <a:pt x="632" y="117"/>
                </a:lnTo>
                <a:lnTo>
                  <a:pt x="630" y="121"/>
                </a:lnTo>
                <a:lnTo>
                  <a:pt x="632" y="125"/>
                </a:lnTo>
                <a:lnTo>
                  <a:pt x="634" y="125"/>
                </a:lnTo>
                <a:lnTo>
                  <a:pt x="638" y="129"/>
                </a:lnTo>
                <a:lnTo>
                  <a:pt x="643" y="130"/>
                </a:lnTo>
                <a:lnTo>
                  <a:pt x="643" y="130"/>
                </a:lnTo>
                <a:lnTo>
                  <a:pt x="641" y="134"/>
                </a:lnTo>
                <a:lnTo>
                  <a:pt x="638" y="136"/>
                </a:lnTo>
                <a:lnTo>
                  <a:pt x="634" y="142"/>
                </a:lnTo>
                <a:lnTo>
                  <a:pt x="634" y="144"/>
                </a:lnTo>
                <a:lnTo>
                  <a:pt x="634" y="145"/>
                </a:lnTo>
                <a:lnTo>
                  <a:pt x="632" y="149"/>
                </a:lnTo>
                <a:lnTo>
                  <a:pt x="628" y="151"/>
                </a:lnTo>
                <a:lnTo>
                  <a:pt x="625" y="153"/>
                </a:lnTo>
                <a:lnTo>
                  <a:pt x="625" y="157"/>
                </a:lnTo>
                <a:lnTo>
                  <a:pt x="625" y="164"/>
                </a:lnTo>
                <a:lnTo>
                  <a:pt x="628" y="172"/>
                </a:lnTo>
                <a:lnTo>
                  <a:pt x="630" y="175"/>
                </a:lnTo>
                <a:lnTo>
                  <a:pt x="630" y="177"/>
                </a:lnTo>
                <a:lnTo>
                  <a:pt x="626" y="183"/>
                </a:lnTo>
                <a:lnTo>
                  <a:pt x="623" y="183"/>
                </a:lnTo>
                <a:lnTo>
                  <a:pt x="619" y="187"/>
                </a:lnTo>
                <a:lnTo>
                  <a:pt x="617" y="188"/>
                </a:lnTo>
                <a:lnTo>
                  <a:pt x="615" y="187"/>
                </a:lnTo>
                <a:lnTo>
                  <a:pt x="615" y="185"/>
                </a:lnTo>
                <a:lnTo>
                  <a:pt x="611" y="185"/>
                </a:lnTo>
                <a:lnTo>
                  <a:pt x="606" y="187"/>
                </a:lnTo>
                <a:lnTo>
                  <a:pt x="600" y="187"/>
                </a:lnTo>
                <a:lnTo>
                  <a:pt x="595" y="185"/>
                </a:lnTo>
                <a:lnTo>
                  <a:pt x="591" y="183"/>
                </a:lnTo>
                <a:lnTo>
                  <a:pt x="587" y="183"/>
                </a:lnTo>
                <a:lnTo>
                  <a:pt x="587" y="192"/>
                </a:lnTo>
                <a:lnTo>
                  <a:pt x="585" y="196"/>
                </a:lnTo>
                <a:lnTo>
                  <a:pt x="585" y="200"/>
                </a:lnTo>
                <a:lnTo>
                  <a:pt x="583" y="209"/>
                </a:lnTo>
                <a:lnTo>
                  <a:pt x="583" y="218"/>
                </a:lnTo>
                <a:lnTo>
                  <a:pt x="582" y="220"/>
                </a:lnTo>
                <a:lnTo>
                  <a:pt x="585" y="222"/>
                </a:lnTo>
                <a:lnTo>
                  <a:pt x="589" y="224"/>
                </a:lnTo>
                <a:lnTo>
                  <a:pt x="587" y="226"/>
                </a:lnTo>
                <a:lnTo>
                  <a:pt x="587" y="230"/>
                </a:lnTo>
                <a:lnTo>
                  <a:pt x="583" y="230"/>
                </a:lnTo>
                <a:lnTo>
                  <a:pt x="582" y="230"/>
                </a:lnTo>
                <a:lnTo>
                  <a:pt x="580" y="230"/>
                </a:lnTo>
                <a:lnTo>
                  <a:pt x="578" y="230"/>
                </a:lnTo>
                <a:lnTo>
                  <a:pt x="576" y="230"/>
                </a:lnTo>
                <a:lnTo>
                  <a:pt x="572" y="231"/>
                </a:lnTo>
                <a:lnTo>
                  <a:pt x="565" y="231"/>
                </a:lnTo>
                <a:lnTo>
                  <a:pt x="559" y="235"/>
                </a:lnTo>
                <a:lnTo>
                  <a:pt x="555" y="233"/>
                </a:lnTo>
                <a:lnTo>
                  <a:pt x="553" y="233"/>
                </a:lnTo>
                <a:lnTo>
                  <a:pt x="552" y="235"/>
                </a:lnTo>
                <a:lnTo>
                  <a:pt x="548" y="237"/>
                </a:lnTo>
                <a:lnTo>
                  <a:pt x="548" y="239"/>
                </a:lnTo>
                <a:lnTo>
                  <a:pt x="552" y="243"/>
                </a:lnTo>
                <a:lnTo>
                  <a:pt x="555" y="241"/>
                </a:lnTo>
                <a:lnTo>
                  <a:pt x="559" y="243"/>
                </a:lnTo>
                <a:lnTo>
                  <a:pt x="559" y="243"/>
                </a:lnTo>
                <a:lnTo>
                  <a:pt x="557" y="246"/>
                </a:lnTo>
                <a:lnTo>
                  <a:pt x="559" y="250"/>
                </a:lnTo>
                <a:lnTo>
                  <a:pt x="559" y="254"/>
                </a:lnTo>
                <a:lnTo>
                  <a:pt x="561" y="256"/>
                </a:lnTo>
                <a:lnTo>
                  <a:pt x="561" y="259"/>
                </a:lnTo>
                <a:lnTo>
                  <a:pt x="565" y="265"/>
                </a:lnTo>
                <a:lnTo>
                  <a:pt x="565" y="267"/>
                </a:lnTo>
                <a:lnTo>
                  <a:pt x="568" y="271"/>
                </a:lnTo>
                <a:lnTo>
                  <a:pt x="570" y="276"/>
                </a:lnTo>
                <a:lnTo>
                  <a:pt x="568" y="278"/>
                </a:lnTo>
                <a:lnTo>
                  <a:pt x="567" y="282"/>
                </a:lnTo>
                <a:lnTo>
                  <a:pt x="570" y="286"/>
                </a:lnTo>
                <a:lnTo>
                  <a:pt x="568" y="286"/>
                </a:lnTo>
                <a:lnTo>
                  <a:pt x="568" y="288"/>
                </a:lnTo>
                <a:lnTo>
                  <a:pt x="565" y="289"/>
                </a:lnTo>
                <a:lnTo>
                  <a:pt x="565" y="295"/>
                </a:lnTo>
                <a:lnTo>
                  <a:pt x="561" y="297"/>
                </a:lnTo>
                <a:lnTo>
                  <a:pt x="553" y="295"/>
                </a:lnTo>
                <a:lnTo>
                  <a:pt x="546" y="286"/>
                </a:lnTo>
                <a:lnTo>
                  <a:pt x="544" y="288"/>
                </a:lnTo>
                <a:lnTo>
                  <a:pt x="537" y="284"/>
                </a:lnTo>
                <a:lnTo>
                  <a:pt x="525" y="284"/>
                </a:lnTo>
                <a:lnTo>
                  <a:pt x="522" y="286"/>
                </a:lnTo>
                <a:lnTo>
                  <a:pt x="512" y="282"/>
                </a:lnTo>
                <a:lnTo>
                  <a:pt x="505" y="286"/>
                </a:lnTo>
                <a:lnTo>
                  <a:pt x="501" y="286"/>
                </a:lnTo>
                <a:lnTo>
                  <a:pt x="496" y="284"/>
                </a:lnTo>
                <a:lnTo>
                  <a:pt x="494" y="288"/>
                </a:lnTo>
                <a:lnTo>
                  <a:pt x="490" y="288"/>
                </a:lnTo>
                <a:lnTo>
                  <a:pt x="481" y="288"/>
                </a:lnTo>
                <a:lnTo>
                  <a:pt x="475" y="286"/>
                </a:lnTo>
                <a:lnTo>
                  <a:pt x="471" y="284"/>
                </a:lnTo>
                <a:lnTo>
                  <a:pt x="466" y="284"/>
                </a:lnTo>
                <a:lnTo>
                  <a:pt x="464" y="284"/>
                </a:lnTo>
                <a:lnTo>
                  <a:pt x="460" y="284"/>
                </a:lnTo>
                <a:lnTo>
                  <a:pt x="456" y="284"/>
                </a:lnTo>
                <a:lnTo>
                  <a:pt x="454" y="284"/>
                </a:lnTo>
                <a:lnTo>
                  <a:pt x="454" y="288"/>
                </a:lnTo>
                <a:lnTo>
                  <a:pt x="456" y="291"/>
                </a:lnTo>
                <a:lnTo>
                  <a:pt x="456" y="297"/>
                </a:lnTo>
                <a:lnTo>
                  <a:pt x="451" y="297"/>
                </a:lnTo>
                <a:lnTo>
                  <a:pt x="439" y="297"/>
                </a:lnTo>
                <a:lnTo>
                  <a:pt x="428" y="297"/>
                </a:lnTo>
                <a:lnTo>
                  <a:pt x="424" y="295"/>
                </a:lnTo>
                <a:lnTo>
                  <a:pt x="419" y="293"/>
                </a:lnTo>
                <a:lnTo>
                  <a:pt x="415" y="297"/>
                </a:lnTo>
                <a:lnTo>
                  <a:pt x="417" y="299"/>
                </a:lnTo>
                <a:lnTo>
                  <a:pt x="413" y="301"/>
                </a:lnTo>
                <a:lnTo>
                  <a:pt x="413" y="302"/>
                </a:lnTo>
                <a:lnTo>
                  <a:pt x="411" y="302"/>
                </a:lnTo>
                <a:lnTo>
                  <a:pt x="408" y="308"/>
                </a:lnTo>
                <a:lnTo>
                  <a:pt x="406" y="308"/>
                </a:lnTo>
                <a:lnTo>
                  <a:pt x="398" y="316"/>
                </a:lnTo>
                <a:lnTo>
                  <a:pt x="396" y="321"/>
                </a:lnTo>
                <a:lnTo>
                  <a:pt x="395" y="323"/>
                </a:lnTo>
                <a:lnTo>
                  <a:pt x="391" y="331"/>
                </a:lnTo>
                <a:lnTo>
                  <a:pt x="383" y="336"/>
                </a:lnTo>
                <a:lnTo>
                  <a:pt x="383" y="334"/>
                </a:lnTo>
                <a:lnTo>
                  <a:pt x="374" y="331"/>
                </a:lnTo>
                <a:lnTo>
                  <a:pt x="368" y="331"/>
                </a:lnTo>
                <a:lnTo>
                  <a:pt x="365" y="331"/>
                </a:lnTo>
                <a:lnTo>
                  <a:pt x="357" y="334"/>
                </a:lnTo>
                <a:lnTo>
                  <a:pt x="353" y="334"/>
                </a:lnTo>
                <a:lnTo>
                  <a:pt x="346" y="316"/>
                </a:lnTo>
                <a:lnTo>
                  <a:pt x="335" y="314"/>
                </a:lnTo>
                <a:lnTo>
                  <a:pt x="333" y="289"/>
                </a:lnTo>
                <a:lnTo>
                  <a:pt x="327" y="291"/>
                </a:lnTo>
                <a:lnTo>
                  <a:pt x="324" y="282"/>
                </a:lnTo>
                <a:lnTo>
                  <a:pt x="314" y="274"/>
                </a:lnTo>
                <a:lnTo>
                  <a:pt x="286" y="274"/>
                </a:lnTo>
                <a:lnTo>
                  <a:pt x="262" y="278"/>
                </a:lnTo>
                <a:lnTo>
                  <a:pt x="247" y="269"/>
                </a:lnTo>
                <a:lnTo>
                  <a:pt x="237" y="265"/>
                </a:lnTo>
                <a:lnTo>
                  <a:pt x="209" y="246"/>
                </a:lnTo>
                <a:lnTo>
                  <a:pt x="165" y="254"/>
                </a:lnTo>
                <a:lnTo>
                  <a:pt x="180" y="336"/>
                </a:lnTo>
                <a:lnTo>
                  <a:pt x="176" y="336"/>
                </a:lnTo>
                <a:lnTo>
                  <a:pt x="170" y="338"/>
                </a:lnTo>
                <a:lnTo>
                  <a:pt x="159" y="325"/>
                </a:lnTo>
                <a:lnTo>
                  <a:pt x="146" y="317"/>
                </a:lnTo>
                <a:lnTo>
                  <a:pt x="137" y="316"/>
                </a:lnTo>
                <a:lnTo>
                  <a:pt x="127" y="319"/>
                </a:lnTo>
                <a:lnTo>
                  <a:pt x="118" y="329"/>
                </a:lnTo>
                <a:lnTo>
                  <a:pt x="116" y="323"/>
                </a:lnTo>
                <a:lnTo>
                  <a:pt x="116" y="319"/>
                </a:lnTo>
                <a:lnTo>
                  <a:pt x="118" y="316"/>
                </a:lnTo>
                <a:lnTo>
                  <a:pt x="118" y="310"/>
                </a:lnTo>
                <a:lnTo>
                  <a:pt x="118" y="308"/>
                </a:lnTo>
                <a:lnTo>
                  <a:pt x="118" y="308"/>
                </a:lnTo>
                <a:lnTo>
                  <a:pt x="118" y="306"/>
                </a:lnTo>
                <a:lnTo>
                  <a:pt x="114" y="306"/>
                </a:lnTo>
                <a:lnTo>
                  <a:pt x="110" y="306"/>
                </a:lnTo>
                <a:lnTo>
                  <a:pt x="108" y="304"/>
                </a:lnTo>
                <a:lnTo>
                  <a:pt x="105" y="306"/>
                </a:lnTo>
                <a:lnTo>
                  <a:pt x="105" y="306"/>
                </a:lnTo>
                <a:lnTo>
                  <a:pt x="103" y="302"/>
                </a:lnTo>
                <a:lnTo>
                  <a:pt x="101" y="301"/>
                </a:lnTo>
                <a:lnTo>
                  <a:pt x="99" y="299"/>
                </a:lnTo>
                <a:lnTo>
                  <a:pt x="99" y="297"/>
                </a:lnTo>
                <a:lnTo>
                  <a:pt x="97" y="299"/>
                </a:lnTo>
                <a:lnTo>
                  <a:pt x="94" y="299"/>
                </a:lnTo>
                <a:lnTo>
                  <a:pt x="94" y="299"/>
                </a:lnTo>
                <a:lnTo>
                  <a:pt x="94" y="295"/>
                </a:lnTo>
                <a:lnTo>
                  <a:pt x="94" y="291"/>
                </a:lnTo>
                <a:lnTo>
                  <a:pt x="88" y="286"/>
                </a:lnTo>
                <a:lnTo>
                  <a:pt x="88" y="284"/>
                </a:lnTo>
                <a:lnTo>
                  <a:pt x="86" y="284"/>
                </a:lnTo>
                <a:lnTo>
                  <a:pt x="84" y="280"/>
                </a:lnTo>
                <a:lnTo>
                  <a:pt x="82" y="278"/>
                </a:lnTo>
                <a:lnTo>
                  <a:pt x="80" y="276"/>
                </a:lnTo>
                <a:lnTo>
                  <a:pt x="79" y="274"/>
                </a:lnTo>
                <a:lnTo>
                  <a:pt x="75" y="274"/>
                </a:lnTo>
                <a:lnTo>
                  <a:pt x="73" y="273"/>
                </a:lnTo>
                <a:lnTo>
                  <a:pt x="73" y="271"/>
                </a:lnTo>
                <a:lnTo>
                  <a:pt x="75" y="269"/>
                </a:lnTo>
                <a:lnTo>
                  <a:pt x="77" y="269"/>
                </a:lnTo>
                <a:lnTo>
                  <a:pt x="82" y="269"/>
                </a:lnTo>
                <a:lnTo>
                  <a:pt x="84" y="271"/>
                </a:lnTo>
                <a:lnTo>
                  <a:pt x="86" y="271"/>
                </a:lnTo>
                <a:lnTo>
                  <a:pt x="86" y="271"/>
                </a:lnTo>
                <a:lnTo>
                  <a:pt x="88" y="269"/>
                </a:lnTo>
                <a:lnTo>
                  <a:pt x="90" y="269"/>
                </a:lnTo>
                <a:lnTo>
                  <a:pt x="94" y="269"/>
                </a:lnTo>
                <a:lnTo>
                  <a:pt x="94" y="269"/>
                </a:lnTo>
                <a:lnTo>
                  <a:pt x="94" y="267"/>
                </a:lnTo>
                <a:lnTo>
                  <a:pt x="90" y="267"/>
                </a:lnTo>
                <a:lnTo>
                  <a:pt x="88" y="267"/>
                </a:lnTo>
                <a:lnTo>
                  <a:pt x="88" y="263"/>
                </a:lnTo>
                <a:lnTo>
                  <a:pt x="86" y="259"/>
                </a:lnTo>
                <a:lnTo>
                  <a:pt x="84" y="259"/>
                </a:lnTo>
                <a:lnTo>
                  <a:pt x="86" y="258"/>
                </a:lnTo>
                <a:lnTo>
                  <a:pt x="86" y="256"/>
                </a:lnTo>
                <a:lnTo>
                  <a:pt x="86" y="254"/>
                </a:lnTo>
                <a:lnTo>
                  <a:pt x="88" y="252"/>
                </a:lnTo>
                <a:lnTo>
                  <a:pt x="92" y="250"/>
                </a:lnTo>
                <a:lnTo>
                  <a:pt x="95" y="248"/>
                </a:lnTo>
                <a:lnTo>
                  <a:pt x="97" y="250"/>
                </a:lnTo>
                <a:lnTo>
                  <a:pt x="101" y="250"/>
                </a:lnTo>
                <a:lnTo>
                  <a:pt x="103" y="248"/>
                </a:lnTo>
                <a:lnTo>
                  <a:pt x="105" y="250"/>
                </a:lnTo>
                <a:lnTo>
                  <a:pt x="107" y="250"/>
                </a:lnTo>
                <a:lnTo>
                  <a:pt x="108" y="250"/>
                </a:lnTo>
                <a:lnTo>
                  <a:pt x="112" y="252"/>
                </a:lnTo>
                <a:lnTo>
                  <a:pt x="114" y="252"/>
                </a:lnTo>
                <a:lnTo>
                  <a:pt x="118" y="250"/>
                </a:lnTo>
                <a:lnTo>
                  <a:pt x="118" y="248"/>
                </a:lnTo>
                <a:lnTo>
                  <a:pt x="116" y="248"/>
                </a:lnTo>
                <a:lnTo>
                  <a:pt x="112" y="248"/>
                </a:lnTo>
                <a:lnTo>
                  <a:pt x="110" y="243"/>
                </a:lnTo>
                <a:lnTo>
                  <a:pt x="110" y="239"/>
                </a:lnTo>
                <a:lnTo>
                  <a:pt x="114" y="239"/>
                </a:lnTo>
                <a:lnTo>
                  <a:pt x="114" y="237"/>
                </a:lnTo>
                <a:lnTo>
                  <a:pt x="114" y="235"/>
                </a:lnTo>
                <a:lnTo>
                  <a:pt x="112" y="233"/>
                </a:lnTo>
                <a:lnTo>
                  <a:pt x="112" y="233"/>
                </a:lnTo>
                <a:lnTo>
                  <a:pt x="114" y="230"/>
                </a:lnTo>
                <a:lnTo>
                  <a:pt x="114" y="226"/>
                </a:lnTo>
                <a:lnTo>
                  <a:pt x="112" y="224"/>
                </a:lnTo>
                <a:lnTo>
                  <a:pt x="110" y="222"/>
                </a:lnTo>
                <a:lnTo>
                  <a:pt x="112" y="220"/>
                </a:lnTo>
                <a:lnTo>
                  <a:pt x="112" y="218"/>
                </a:lnTo>
                <a:lnTo>
                  <a:pt x="110" y="218"/>
                </a:lnTo>
                <a:lnTo>
                  <a:pt x="108" y="216"/>
                </a:lnTo>
                <a:lnTo>
                  <a:pt x="108" y="215"/>
                </a:lnTo>
                <a:lnTo>
                  <a:pt x="103" y="215"/>
                </a:lnTo>
                <a:lnTo>
                  <a:pt x="99" y="215"/>
                </a:lnTo>
                <a:lnTo>
                  <a:pt x="97" y="215"/>
                </a:lnTo>
                <a:lnTo>
                  <a:pt x="97" y="216"/>
                </a:lnTo>
                <a:lnTo>
                  <a:pt x="95" y="216"/>
                </a:lnTo>
                <a:lnTo>
                  <a:pt x="95" y="218"/>
                </a:lnTo>
                <a:lnTo>
                  <a:pt x="94" y="218"/>
                </a:lnTo>
                <a:lnTo>
                  <a:pt x="92" y="218"/>
                </a:lnTo>
                <a:lnTo>
                  <a:pt x="92" y="216"/>
                </a:lnTo>
                <a:lnTo>
                  <a:pt x="90" y="216"/>
                </a:lnTo>
                <a:lnTo>
                  <a:pt x="88" y="218"/>
                </a:lnTo>
                <a:lnTo>
                  <a:pt x="86" y="216"/>
                </a:lnTo>
                <a:lnTo>
                  <a:pt x="86" y="213"/>
                </a:lnTo>
                <a:lnTo>
                  <a:pt x="86" y="213"/>
                </a:lnTo>
                <a:lnTo>
                  <a:pt x="84" y="215"/>
                </a:lnTo>
                <a:lnTo>
                  <a:pt x="82" y="215"/>
                </a:lnTo>
                <a:lnTo>
                  <a:pt x="80" y="213"/>
                </a:lnTo>
                <a:lnTo>
                  <a:pt x="77" y="213"/>
                </a:lnTo>
                <a:lnTo>
                  <a:pt x="75" y="215"/>
                </a:lnTo>
                <a:lnTo>
                  <a:pt x="73" y="218"/>
                </a:lnTo>
                <a:lnTo>
                  <a:pt x="73" y="218"/>
                </a:lnTo>
                <a:lnTo>
                  <a:pt x="71" y="216"/>
                </a:lnTo>
                <a:lnTo>
                  <a:pt x="69" y="216"/>
                </a:lnTo>
                <a:lnTo>
                  <a:pt x="67" y="220"/>
                </a:lnTo>
                <a:lnTo>
                  <a:pt x="65" y="220"/>
                </a:lnTo>
                <a:lnTo>
                  <a:pt x="64" y="222"/>
                </a:lnTo>
                <a:lnTo>
                  <a:pt x="62" y="224"/>
                </a:lnTo>
                <a:lnTo>
                  <a:pt x="60" y="224"/>
                </a:lnTo>
                <a:lnTo>
                  <a:pt x="60" y="226"/>
                </a:lnTo>
                <a:lnTo>
                  <a:pt x="58" y="228"/>
                </a:lnTo>
                <a:lnTo>
                  <a:pt x="56" y="226"/>
                </a:lnTo>
                <a:lnTo>
                  <a:pt x="56" y="226"/>
                </a:lnTo>
                <a:lnTo>
                  <a:pt x="54" y="228"/>
                </a:lnTo>
                <a:lnTo>
                  <a:pt x="52" y="228"/>
                </a:lnTo>
                <a:lnTo>
                  <a:pt x="51" y="226"/>
                </a:lnTo>
                <a:lnTo>
                  <a:pt x="51" y="226"/>
                </a:lnTo>
                <a:lnTo>
                  <a:pt x="45" y="224"/>
                </a:lnTo>
                <a:lnTo>
                  <a:pt x="41" y="224"/>
                </a:lnTo>
                <a:lnTo>
                  <a:pt x="36" y="220"/>
                </a:lnTo>
                <a:lnTo>
                  <a:pt x="36" y="218"/>
                </a:lnTo>
                <a:lnTo>
                  <a:pt x="41" y="218"/>
                </a:lnTo>
                <a:lnTo>
                  <a:pt x="36" y="207"/>
                </a:lnTo>
                <a:lnTo>
                  <a:pt x="28" y="200"/>
                </a:lnTo>
                <a:lnTo>
                  <a:pt x="17" y="196"/>
                </a:lnTo>
                <a:lnTo>
                  <a:pt x="15" y="198"/>
                </a:lnTo>
                <a:lnTo>
                  <a:pt x="9" y="194"/>
                </a:lnTo>
                <a:lnTo>
                  <a:pt x="11" y="190"/>
                </a:lnTo>
                <a:lnTo>
                  <a:pt x="8" y="187"/>
                </a:lnTo>
                <a:lnTo>
                  <a:pt x="0" y="183"/>
                </a:lnTo>
                <a:lnTo>
                  <a:pt x="4" y="177"/>
                </a:lnTo>
                <a:lnTo>
                  <a:pt x="4" y="168"/>
                </a:lnTo>
                <a:lnTo>
                  <a:pt x="2" y="164"/>
                </a:lnTo>
                <a:lnTo>
                  <a:pt x="2" y="157"/>
                </a:lnTo>
                <a:lnTo>
                  <a:pt x="4" y="155"/>
                </a:lnTo>
                <a:lnTo>
                  <a:pt x="9" y="149"/>
                </a:lnTo>
                <a:lnTo>
                  <a:pt x="9" y="145"/>
                </a:lnTo>
                <a:lnTo>
                  <a:pt x="11" y="142"/>
                </a:lnTo>
                <a:lnTo>
                  <a:pt x="21" y="149"/>
                </a:lnTo>
                <a:lnTo>
                  <a:pt x="22" y="153"/>
                </a:lnTo>
                <a:lnTo>
                  <a:pt x="26" y="157"/>
                </a:lnTo>
                <a:lnTo>
                  <a:pt x="32" y="157"/>
                </a:lnTo>
                <a:lnTo>
                  <a:pt x="32" y="151"/>
                </a:lnTo>
                <a:lnTo>
                  <a:pt x="34" y="149"/>
                </a:lnTo>
                <a:lnTo>
                  <a:pt x="30" y="136"/>
                </a:lnTo>
                <a:lnTo>
                  <a:pt x="36" y="134"/>
                </a:lnTo>
                <a:lnTo>
                  <a:pt x="41" y="134"/>
                </a:lnTo>
                <a:lnTo>
                  <a:pt x="41" y="130"/>
                </a:lnTo>
                <a:lnTo>
                  <a:pt x="37" y="129"/>
                </a:lnTo>
                <a:lnTo>
                  <a:pt x="39" y="123"/>
                </a:lnTo>
                <a:lnTo>
                  <a:pt x="43" y="121"/>
                </a:lnTo>
                <a:lnTo>
                  <a:pt x="47" y="121"/>
                </a:lnTo>
                <a:lnTo>
                  <a:pt x="49" y="115"/>
                </a:lnTo>
                <a:lnTo>
                  <a:pt x="51" y="114"/>
                </a:lnTo>
                <a:lnTo>
                  <a:pt x="54" y="115"/>
                </a:lnTo>
                <a:lnTo>
                  <a:pt x="54" y="112"/>
                </a:lnTo>
                <a:lnTo>
                  <a:pt x="54" y="110"/>
                </a:lnTo>
                <a:lnTo>
                  <a:pt x="54" y="106"/>
                </a:lnTo>
                <a:lnTo>
                  <a:pt x="60" y="110"/>
                </a:lnTo>
                <a:lnTo>
                  <a:pt x="64" y="112"/>
                </a:lnTo>
                <a:lnTo>
                  <a:pt x="64" y="114"/>
                </a:lnTo>
                <a:lnTo>
                  <a:pt x="60" y="115"/>
                </a:lnTo>
                <a:lnTo>
                  <a:pt x="62" y="117"/>
                </a:lnTo>
                <a:lnTo>
                  <a:pt x="65" y="115"/>
                </a:lnTo>
                <a:lnTo>
                  <a:pt x="65" y="114"/>
                </a:lnTo>
                <a:lnTo>
                  <a:pt x="69" y="112"/>
                </a:lnTo>
                <a:lnTo>
                  <a:pt x="69" y="115"/>
                </a:lnTo>
                <a:lnTo>
                  <a:pt x="71" y="114"/>
                </a:lnTo>
                <a:lnTo>
                  <a:pt x="71" y="110"/>
                </a:lnTo>
                <a:lnTo>
                  <a:pt x="75" y="110"/>
                </a:lnTo>
                <a:lnTo>
                  <a:pt x="79" y="108"/>
                </a:lnTo>
                <a:lnTo>
                  <a:pt x="82" y="108"/>
                </a:lnTo>
                <a:lnTo>
                  <a:pt x="82" y="112"/>
                </a:lnTo>
                <a:lnTo>
                  <a:pt x="88" y="115"/>
                </a:lnTo>
                <a:lnTo>
                  <a:pt x="94" y="114"/>
                </a:lnTo>
                <a:lnTo>
                  <a:pt x="95" y="114"/>
                </a:lnTo>
                <a:lnTo>
                  <a:pt x="97" y="115"/>
                </a:lnTo>
                <a:lnTo>
                  <a:pt x="99" y="115"/>
                </a:lnTo>
                <a:lnTo>
                  <a:pt x="103" y="121"/>
                </a:lnTo>
                <a:lnTo>
                  <a:pt x="107" y="121"/>
                </a:lnTo>
                <a:lnTo>
                  <a:pt x="108" y="123"/>
                </a:lnTo>
                <a:lnTo>
                  <a:pt x="114" y="127"/>
                </a:lnTo>
                <a:lnTo>
                  <a:pt x="116" y="127"/>
                </a:lnTo>
                <a:lnTo>
                  <a:pt x="118" y="130"/>
                </a:lnTo>
                <a:lnTo>
                  <a:pt x="118" y="134"/>
                </a:lnTo>
                <a:lnTo>
                  <a:pt x="120" y="134"/>
                </a:lnTo>
                <a:lnTo>
                  <a:pt x="122" y="130"/>
                </a:lnTo>
                <a:lnTo>
                  <a:pt x="122" y="127"/>
                </a:lnTo>
                <a:lnTo>
                  <a:pt x="125" y="125"/>
                </a:lnTo>
                <a:lnTo>
                  <a:pt x="127" y="129"/>
                </a:lnTo>
                <a:lnTo>
                  <a:pt x="135" y="129"/>
                </a:lnTo>
                <a:lnTo>
                  <a:pt x="137" y="132"/>
                </a:lnTo>
                <a:lnTo>
                  <a:pt x="138" y="134"/>
                </a:lnTo>
                <a:lnTo>
                  <a:pt x="142" y="130"/>
                </a:lnTo>
                <a:lnTo>
                  <a:pt x="144" y="123"/>
                </a:lnTo>
                <a:lnTo>
                  <a:pt x="148" y="123"/>
                </a:lnTo>
                <a:lnTo>
                  <a:pt x="148" y="121"/>
                </a:lnTo>
                <a:lnTo>
                  <a:pt x="150" y="119"/>
                </a:lnTo>
                <a:lnTo>
                  <a:pt x="151" y="121"/>
                </a:lnTo>
                <a:lnTo>
                  <a:pt x="153" y="119"/>
                </a:lnTo>
                <a:lnTo>
                  <a:pt x="157" y="119"/>
                </a:lnTo>
                <a:lnTo>
                  <a:pt x="163" y="123"/>
                </a:lnTo>
                <a:lnTo>
                  <a:pt x="163" y="125"/>
                </a:lnTo>
                <a:lnTo>
                  <a:pt x="168" y="125"/>
                </a:lnTo>
                <a:lnTo>
                  <a:pt x="166" y="121"/>
                </a:lnTo>
                <a:lnTo>
                  <a:pt x="170" y="119"/>
                </a:lnTo>
                <a:lnTo>
                  <a:pt x="174" y="119"/>
                </a:lnTo>
                <a:lnTo>
                  <a:pt x="176" y="117"/>
                </a:lnTo>
                <a:lnTo>
                  <a:pt x="180" y="119"/>
                </a:lnTo>
                <a:lnTo>
                  <a:pt x="181" y="121"/>
                </a:lnTo>
                <a:lnTo>
                  <a:pt x="181" y="123"/>
                </a:lnTo>
                <a:lnTo>
                  <a:pt x="178" y="125"/>
                </a:lnTo>
                <a:lnTo>
                  <a:pt x="181" y="129"/>
                </a:lnTo>
                <a:lnTo>
                  <a:pt x="185" y="129"/>
                </a:lnTo>
                <a:lnTo>
                  <a:pt x="185" y="129"/>
                </a:lnTo>
                <a:lnTo>
                  <a:pt x="189" y="130"/>
                </a:lnTo>
                <a:lnTo>
                  <a:pt x="193" y="130"/>
                </a:lnTo>
                <a:lnTo>
                  <a:pt x="200" y="132"/>
                </a:lnTo>
                <a:lnTo>
                  <a:pt x="204" y="132"/>
                </a:lnTo>
                <a:lnTo>
                  <a:pt x="206" y="129"/>
                </a:lnTo>
                <a:lnTo>
                  <a:pt x="206" y="125"/>
                </a:lnTo>
                <a:lnTo>
                  <a:pt x="208" y="123"/>
                </a:lnTo>
                <a:lnTo>
                  <a:pt x="211" y="127"/>
                </a:lnTo>
                <a:lnTo>
                  <a:pt x="217" y="127"/>
                </a:lnTo>
                <a:lnTo>
                  <a:pt x="223" y="125"/>
                </a:lnTo>
                <a:lnTo>
                  <a:pt x="224" y="123"/>
                </a:lnTo>
                <a:lnTo>
                  <a:pt x="223" y="110"/>
                </a:lnTo>
                <a:lnTo>
                  <a:pt x="223" y="108"/>
                </a:lnTo>
                <a:lnTo>
                  <a:pt x="217" y="108"/>
                </a:lnTo>
                <a:lnTo>
                  <a:pt x="213" y="106"/>
                </a:lnTo>
                <a:lnTo>
                  <a:pt x="213" y="104"/>
                </a:lnTo>
                <a:lnTo>
                  <a:pt x="209" y="102"/>
                </a:lnTo>
                <a:lnTo>
                  <a:pt x="208" y="100"/>
                </a:lnTo>
                <a:lnTo>
                  <a:pt x="202" y="100"/>
                </a:lnTo>
                <a:lnTo>
                  <a:pt x="202" y="99"/>
                </a:lnTo>
                <a:lnTo>
                  <a:pt x="202" y="97"/>
                </a:lnTo>
                <a:lnTo>
                  <a:pt x="202" y="95"/>
                </a:lnTo>
                <a:lnTo>
                  <a:pt x="206" y="95"/>
                </a:lnTo>
                <a:lnTo>
                  <a:pt x="206" y="91"/>
                </a:lnTo>
                <a:lnTo>
                  <a:pt x="208" y="87"/>
                </a:lnTo>
                <a:lnTo>
                  <a:pt x="208" y="84"/>
                </a:lnTo>
                <a:lnTo>
                  <a:pt x="206" y="84"/>
                </a:lnTo>
                <a:lnTo>
                  <a:pt x="204" y="80"/>
                </a:lnTo>
                <a:lnTo>
                  <a:pt x="208" y="74"/>
                </a:lnTo>
                <a:lnTo>
                  <a:pt x="211" y="71"/>
                </a:lnTo>
                <a:lnTo>
                  <a:pt x="219" y="71"/>
                </a:lnTo>
                <a:lnTo>
                  <a:pt x="223" y="71"/>
                </a:lnTo>
                <a:lnTo>
                  <a:pt x="224" y="69"/>
                </a:lnTo>
                <a:lnTo>
                  <a:pt x="224" y="67"/>
                </a:lnTo>
                <a:lnTo>
                  <a:pt x="221" y="65"/>
                </a:lnTo>
                <a:lnTo>
                  <a:pt x="219" y="63"/>
                </a:lnTo>
                <a:lnTo>
                  <a:pt x="215" y="63"/>
                </a:lnTo>
                <a:lnTo>
                  <a:pt x="213" y="65"/>
                </a:lnTo>
                <a:lnTo>
                  <a:pt x="209" y="63"/>
                </a:lnTo>
                <a:lnTo>
                  <a:pt x="206" y="63"/>
                </a:lnTo>
                <a:lnTo>
                  <a:pt x="206" y="61"/>
                </a:lnTo>
                <a:lnTo>
                  <a:pt x="208" y="59"/>
                </a:lnTo>
                <a:lnTo>
                  <a:pt x="211" y="59"/>
                </a:lnTo>
                <a:lnTo>
                  <a:pt x="209" y="56"/>
                </a:lnTo>
                <a:lnTo>
                  <a:pt x="206" y="56"/>
                </a:lnTo>
                <a:lnTo>
                  <a:pt x="202" y="56"/>
                </a:lnTo>
                <a:lnTo>
                  <a:pt x="204" y="54"/>
                </a:lnTo>
                <a:lnTo>
                  <a:pt x="202" y="50"/>
                </a:lnTo>
                <a:lnTo>
                  <a:pt x="204" y="48"/>
                </a:lnTo>
                <a:lnTo>
                  <a:pt x="208" y="48"/>
                </a:lnTo>
                <a:lnTo>
                  <a:pt x="209" y="46"/>
                </a:lnTo>
                <a:lnTo>
                  <a:pt x="211" y="46"/>
                </a:lnTo>
                <a:lnTo>
                  <a:pt x="213" y="48"/>
                </a:lnTo>
                <a:lnTo>
                  <a:pt x="217" y="48"/>
                </a:lnTo>
                <a:lnTo>
                  <a:pt x="219" y="50"/>
                </a:lnTo>
                <a:lnTo>
                  <a:pt x="221" y="48"/>
                </a:lnTo>
                <a:lnTo>
                  <a:pt x="221" y="46"/>
                </a:lnTo>
                <a:lnTo>
                  <a:pt x="224" y="44"/>
                </a:lnTo>
                <a:lnTo>
                  <a:pt x="226" y="44"/>
                </a:lnTo>
                <a:lnTo>
                  <a:pt x="228" y="46"/>
                </a:lnTo>
                <a:lnTo>
                  <a:pt x="230" y="44"/>
                </a:lnTo>
                <a:lnTo>
                  <a:pt x="230" y="43"/>
                </a:lnTo>
                <a:lnTo>
                  <a:pt x="237" y="41"/>
                </a:lnTo>
                <a:lnTo>
                  <a:pt x="241" y="41"/>
                </a:lnTo>
                <a:lnTo>
                  <a:pt x="245" y="39"/>
                </a:lnTo>
                <a:lnTo>
                  <a:pt x="249" y="37"/>
                </a:lnTo>
                <a:lnTo>
                  <a:pt x="251" y="37"/>
                </a:lnTo>
                <a:lnTo>
                  <a:pt x="254" y="33"/>
                </a:lnTo>
                <a:lnTo>
                  <a:pt x="258" y="33"/>
                </a:lnTo>
                <a:lnTo>
                  <a:pt x="262" y="31"/>
                </a:lnTo>
                <a:lnTo>
                  <a:pt x="264" y="31"/>
                </a:lnTo>
                <a:lnTo>
                  <a:pt x="266" y="33"/>
                </a:lnTo>
                <a:lnTo>
                  <a:pt x="267" y="31"/>
                </a:lnTo>
                <a:lnTo>
                  <a:pt x="267" y="28"/>
                </a:lnTo>
                <a:lnTo>
                  <a:pt x="269" y="26"/>
                </a:lnTo>
                <a:lnTo>
                  <a:pt x="273" y="26"/>
                </a:lnTo>
                <a:lnTo>
                  <a:pt x="273" y="24"/>
                </a:lnTo>
                <a:lnTo>
                  <a:pt x="275" y="22"/>
                </a:lnTo>
                <a:lnTo>
                  <a:pt x="277" y="24"/>
                </a:lnTo>
                <a:lnTo>
                  <a:pt x="281" y="24"/>
                </a:lnTo>
                <a:lnTo>
                  <a:pt x="282" y="22"/>
                </a:lnTo>
                <a:lnTo>
                  <a:pt x="286" y="20"/>
                </a:lnTo>
                <a:lnTo>
                  <a:pt x="294" y="16"/>
                </a:lnTo>
                <a:lnTo>
                  <a:pt x="295" y="16"/>
                </a:lnTo>
                <a:lnTo>
                  <a:pt x="297" y="14"/>
                </a:lnTo>
                <a:lnTo>
                  <a:pt x="301" y="14"/>
                </a:lnTo>
                <a:lnTo>
                  <a:pt x="303" y="11"/>
                </a:lnTo>
                <a:lnTo>
                  <a:pt x="307" y="13"/>
                </a:lnTo>
                <a:lnTo>
                  <a:pt x="310" y="11"/>
                </a:lnTo>
                <a:lnTo>
                  <a:pt x="310" y="9"/>
                </a:lnTo>
                <a:lnTo>
                  <a:pt x="309" y="5"/>
                </a:lnTo>
                <a:lnTo>
                  <a:pt x="310" y="5"/>
                </a:lnTo>
                <a:lnTo>
                  <a:pt x="314" y="5"/>
                </a:lnTo>
                <a:lnTo>
                  <a:pt x="316" y="1"/>
                </a:lnTo>
                <a:lnTo>
                  <a:pt x="320" y="0"/>
                </a:lnTo>
                <a:lnTo>
                  <a:pt x="322" y="0"/>
                </a:lnTo>
                <a:lnTo>
                  <a:pt x="324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6F90D46-0037-4D56-A3B2-806ED5D5E397}"/>
              </a:ext>
            </a:extLst>
          </p:cNvPr>
          <p:cNvSpPr txBox="1"/>
          <p:nvPr/>
        </p:nvSpPr>
        <p:spPr>
          <a:xfrm>
            <a:off x="1204762" y="106326"/>
            <a:ext cx="9782486" cy="517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80340" indent="179070" algn="ctr">
              <a:lnSpc>
                <a:spcPct val="115000"/>
              </a:lnSpc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РАСПРЕДЕЛЕНИЕ ПАЦИЕНТОВ ПО РЕГИОНАМ ЗА 2023 ГОД</a:t>
            </a:r>
            <a:endParaRPr lang="ru-RU" sz="1800" dirty="0">
              <a:solidFill>
                <a:schemeClr val="tx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="" xmlns:p14="http://schemas.microsoft.com/office/powerpoint/2010/main" val="1086368818"/>
              </p:ext>
            </p:extLst>
          </p:nvPr>
        </p:nvGraphicFramePr>
        <p:xfrm>
          <a:off x="-118754" y="903653"/>
          <a:ext cx="5823521" cy="439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25061993"/>
              </p:ext>
            </p:extLst>
          </p:nvPr>
        </p:nvGraphicFramePr>
        <p:xfrm>
          <a:off x="4922445" y="812381"/>
          <a:ext cx="6905491" cy="5240737"/>
        </p:xfrm>
        <a:graphic>
          <a:graphicData uri="http://schemas.openxmlformats.org/drawingml/2006/table">
            <a:tbl>
              <a:tblPr firstRow="1" firstCol="1" bandRow="1">
                <a:tableStyleId>{51B75C1A-5FA5-4549-88EC-46966DEE1F1B}</a:tableStyleId>
              </a:tblPr>
              <a:tblGrid>
                <a:gridCol w="590465">
                  <a:extLst>
                    <a:ext uri="{9D8B030D-6E8A-4147-A177-3AD203B41FA5}">
                      <a16:colId xmlns:a16="http://schemas.microsoft.com/office/drawing/2014/main" xmlns="" val="1965711920"/>
                    </a:ext>
                  </a:extLst>
                </a:gridCol>
                <a:gridCol w="3633575">
                  <a:extLst>
                    <a:ext uri="{9D8B030D-6E8A-4147-A177-3AD203B41FA5}">
                      <a16:colId xmlns:a16="http://schemas.microsoft.com/office/drawing/2014/main" xmlns="" val="263597696"/>
                    </a:ext>
                  </a:extLst>
                </a:gridCol>
                <a:gridCol w="2681451">
                  <a:extLst>
                    <a:ext uri="{9D8B030D-6E8A-4147-A177-3AD203B41FA5}">
                      <a16:colId xmlns:a16="http://schemas.microsoft.com/office/drawing/2014/main" xmlns="" val="2227482736"/>
                    </a:ext>
                  </a:extLst>
                </a:gridCol>
              </a:tblGrid>
              <a:tr h="8229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Регион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госпитализированных пациентов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443391234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Акмолинская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область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17516085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Актюбинская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15107614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Алматинская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1076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18427663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Атырауская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52056517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ЗКО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34531282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Жамбылская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74509335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Карагандинская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80808639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Костанайская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35661675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Кызылординская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89295595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Мангистауская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84057330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Туркестанская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47164261"/>
                  </a:ext>
                </a:extLst>
              </a:tr>
              <a:tr h="240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Абайская область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Жетысуская область</a:t>
                      </a:r>
                      <a:r>
                        <a:rPr lang="kk-KZ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0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Улытауская область 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г.Шымкент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95070121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СКО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86173832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ВКО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73609697"/>
                  </a:ext>
                </a:extLst>
              </a:tr>
              <a:tr h="246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г.Астана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53547241"/>
                  </a:ext>
                </a:extLst>
              </a:tr>
            </a:tbl>
          </a:graphicData>
        </a:graphic>
      </p:graphicFrame>
      <p:cxnSp>
        <p:nvCxnSpPr>
          <p:cNvPr id="47" name="Google Shape;289;p22"/>
          <p:cNvCxnSpPr/>
          <p:nvPr/>
        </p:nvCxnSpPr>
        <p:spPr>
          <a:xfrm>
            <a:off x="913321" y="636959"/>
            <a:ext cx="10282827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7161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79" y="495301"/>
            <a:ext cx="11778711" cy="1690688"/>
          </a:xfrm>
        </p:spPr>
        <p:txBody>
          <a:bodyPr/>
          <a:lstStyle/>
          <a:p>
            <a:pPr marL="457200" algn="ctr">
              <a:lnSpc>
                <a:spcPct val="100000"/>
              </a:lnSpc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нозологии беременных женщин на стационарном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уровне</a:t>
            </a:r>
            <a:b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2023 году стационарную помощь получили 42 беременных женщин с ревматологическими заболеваниями. 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5257" y="5694919"/>
            <a:ext cx="11355931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Среди беременных женщин, получивших стационарное лечение превалируют следующие диагнозы: на первом месте –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 (18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женщин), на втором -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СКВ (11),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третьем –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Другие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СЗ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пациентов),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четвёртем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АФС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(3),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пятом – </a:t>
            </a:r>
            <a:r>
              <a:rPr lang="ru-RU" sz="1600" b="1" i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(2).</a:t>
            </a:r>
            <a:endParaRPr lang="ru-RU" sz="1200" b="1" i="1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Google Shape;289;p22"/>
          <p:cNvCxnSpPr/>
          <p:nvPr/>
        </p:nvCxnSpPr>
        <p:spPr>
          <a:xfrm>
            <a:off x="495303" y="588029"/>
            <a:ext cx="11515887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="" xmlns:p14="http://schemas.microsoft.com/office/powerpoint/2010/main" val="2285738408"/>
              </p:ext>
            </p:extLst>
          </p:nvPr>
        </p:nvGraphicFramePr>
        <p:xfrm>
          <a:off x="5710792" y="1734214"/>
          <a:ext cx="5850565" cy="3844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3154715480"/>
              </p:ext>
            </p:extLst>
          </p:nvPr>
        </p:nvGraphicFramePr>
        <p:xfrm>
          <a:off x="756096" y="1796902"/>
          <a:ext cx="4049823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53248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0442447" y="47244"/>
            <a:ext cx="1691639" cy="830580"/>
          </a:xfrm>
          <a:custGeom>
            <a:avLst/>
            <a:gdLst/>
            <a:ahLst/>
            <a:cxnLst/>
            <a:rect l="l" t="t" r="r" b="b"/>
            <a:pathLst>
              <a:path w="1691640" h="830580">
                <a:moveTo>
                  <a:pt x="1691640" y="0"/>
                </a:moveTo>
                <a:lnTo>
                  <a:pt x="0" y="0"/>
                </a:lnTo>
                <a:lnTo>
                  <a:pt x="0" y="830579"/>
                </a:lnTo>
                <a:lnTo>
                  <a:pt x="1691640" y="830579"/>
                </a:lnTo>
                <a:lnTo>
                  <a:pt x="16916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028825" y="143378"/>
            <a:ext cx="81915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линико-диагностическая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лаборатория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ГРЦ</a:t>
            </a:r>
            <a:endParaRPr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971" y="2509742"/>
            <a:ext cx="932688" cy="93268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59717" y="6604507"/>
            <a:ext cx="83311" cy="11184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0619" y="1010020"/>
            <a:ext cx="573787" cy="63303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98596" y="3051458"/>
            <a:ext cx="1021080" cy="9342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43377" y="1838209"/>
            <a:ext cx="731519" cy="499871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1062421" y="858712"/>
            <a:ext cx="10479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Единственная специализированная лаборатория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городу Алматы,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оказывающая аутоиммунные исследований при ревматологических заболеваниях, имеет  высококвалифицированных специалистов, оснащена современным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лабораторным оборудованием,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достоверный, широкий спектр специфических анализов.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271583" y="176290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Лабораторные исследования проводятся в рамках ГОБМП, ОСМС и на платной основе.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449779" y="3256954"/>
            <a:ext cx="8197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Клинико-диагностическая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оказывает лабораторные услуги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медицинским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организациям города Алматы по АПП.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46658" y="2509742"/>
            <a:ext cx="10195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проводится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контроль качества лабораторных исследований в соответствии с международными стандартами. КДЛ является также участником внешнего контроля качества.</a:t>
            </a:r>
          </a:p>
        </p:txBody>
      </p:sp>
      <p:sp>
        <p:nvSpPr>
          <p:cNvPr id="24" name="object 6"/>
          <p:cNvSpPr/>
          <p:nvPr/>
        </p:nvSpPr>
        <p:spPr>
          <a:xfrm>
            <a:off x="1346659" y="651860"/>
            <a:ext cx="2103120" cy="91440"/>
          </a:xfrm>
          <a:custGeom>
            <a:avLst/>
            <a:gdLst/>
            <a:ahLst/>
            <a:cxnLst/>
            <a:rect l="l" t="t" r="r" b="b"/>
            <a:pathLst>
              <a:path w="2103120" h="91439">
                <a:moveTo>
                  <a:pt x="2103120" y="0"/>
                </a:moveTo>
                <a:lnTo>
                  <a:pt x="0" y="0"/>
                </a:lnTo>
                <a:lnTo>
                  <a:pt x="0" y="91439"/>
                </a:lnTo>
                <a:lnTo>
                  <a:pt x="2103120" y="91439"/>
                </a:lnTo>
                <a:lnTo>
                  <a:pt x="2103120" y="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5"/>
          <p:cNvSpPr/>
          <p:nvPr/>
        </p:nvSpPr>
        <p:spPr>
          <a:xfrm>
            <a:off x="3449779" y="651860"/>
            <a:ext cx="7588205" cy="91440"/>
          </a:xfrm>
          <a:custGeom>
            <a:avLst/>
            <a:gdLst/>
            <a:ahLst/>
            <a:cxnLst/>
            <a:rect l="l" t="t" r="r" b="b"/>
            <a:pathLst>
              <a:path w="5701665" h="91439">
                <a:moveTo>
                  <a:pt x="5701283" y="0"/>
                </a:moveTo>
                <a:lnTo>
                  <a:pt x="0" y="0"/>
                </a:lnTo>
                <a:lnTo>
                  <a:pt x="0" y="91439"/>
                </a:lnTo>
                <a:lnTo>
                  <a:pt x="5701283" y="91439"/>
                </a:lnTo>
                <a:lnTo>
                  <a:pt x="5701283" y="0"/>
                </a:lnTo>
                <a:close/>
              </a:path>
            </a:pathLst>
          </a:custGeom>
          <a:solidFill>
            <a:srgbClr val="6E8A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/>
          <p:cNvSpPr>
            <a:spLocks noGrp="1"/>
          </p:cNvSpPr>
          <p:nvPr>
            <p:ph idx="1"/>
          </p:nvPr>
        </p:nvSpPr>
        <p:spPr>
          <a:xfrm>
            <a:off x="880315" y="4081384"/>
            <a:ext cx="10157669" cy="383381"/>
          </a:xfrm>
          <a:custGeom>
            <a:avLst/>
            <a:gdLst/>
            <a:ahLst/>
            <a:cxnLst/>
            <a:rect l="l" t="t" r="r" b="b"/>
            <a:pathLst>
              <a:path w="5890259" h="523240">
                <a:moveTo>
                  <a:pt x="5890260" y="0"/>
                </a:moveTo>
                <a:lnTo>
                  <a:pt x="0" y="0"/>
                </a:lnTo>
                <a:lnTo>
                  <a:pt x="0" y="522731"/>
                </a:lnTo>
                <a:lnTo>
                  <a:pt x="5890260" y="522731"/>
                </a:lnTo>
                <a:lnTo>
                  <a:pt x="5890260" y="0"/>
                </a:lnTo>
                <a:close/>
              </a:path>
            </a:pathLst>
          </a:custGeom>
          <a:solidFill>
            <a:srgbClr val="386F25"/>
          </a:solidFill>
        </p:spPr>
        <p:txBody>
          <a:bodyPr wrap="square" lIns="0" tIns="0" rIns="0" bIns="0" rtlCol="0"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Клинико-диагностическая лаборатория проводит следующие исследования:</a:t>
            </a:r>
          </a:p>
        </p:txBody>
      </p:sp>
      <p:graphicFrame>
        <p:nvGraphicFramePr>
          <p:cNvPr id="2" name="Схема 1"/>
          <p:cNvGraphicFramePr/>
          <p:nvPr>
            <p:extLst/>
          </p:nvPr>
        </p:nvGraphicFramePr>
        <p:xfrm>
          <a:off x="444119" y="4642290"/>
          <a:ext cx="11557253" cy="1342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="" xmlns:p14="http://schemas.microsoft.com/office/powerpoint/2010/main" val="424997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251" y="138032"/>
            <a:ext cx="116109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Сравнительные данные лабораторных исследований в КДЛ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за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12 месяцев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2022-2023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гг.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cxnSp>
        <p:nvCxnSpPr>
          <p:cNvPr id="3" name="Google Shape;289;p22"/>
          <p:cNvCxnSpPr/>
          <p:nvPr/>
        </p:nvCxnSpPr>
        <p:spPr>
          <a:xfrm>
            <a:off x="759325" y="635654"/>
            <a:ext cx="10282826" cy="224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aphicFrame>
        <p:nvGraphicFramePr>
          <p:cNvPr id="5" name="Диаграмма 4"/>
          <p:cNvGraphicFramePr/>
          <p:nvPr>
            <p:extLst/>
          </p:nvPr>
        </p:nvGraphicFramePr>
        <p:xfrm>
          <a:off x="0" y="637899"/>
          <a:ext cx="6056415" cy="3410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>
            <p:extLst/>
          </p:nvPr>
        </p:nvGraphicFramePr>
        <p:xfrm>
          <a:off x="302005" y="3981450"/>
          <a:ext cx="6098795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>
            <p:extLst/>
          </p:nvPr>
        </p:nvGraphicFramePr>
        <p:xfrm>
          <a:off x="6238874" y="971274"/>
          <a:ext cx="5741485" cy="3179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516082" y="4697069"/>
            <a:ext cx="5581650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Увеличение количества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проведенных анализов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платным услугам, связано с увеличением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количества </a:t>
            </a:r>
            <a:r>
              <a:rPr lang="ru-RU" b="1" dirty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обращаемости населения в ПМСП с ревматическими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заболеваниями.</a:t>
            </a:r>
          </a:p>
          <a:p>
            <a:pPr lvl="0" algn="just">
              <a:lnSpc>
                <a:spcPct val="115000"/>
              </a:lnSpc>
            </a:pPr>
            <a:r>
              <a:rPr lang="ru-RU" b="1" dirty="0" smtClean="0">
                <a:solidFill>
                  <a:schemeClr val="tx1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lang="ru-RU" b="1" dirty="0">
              <a:solidFill>
                <a:schemeClr val="tx1">
                  <a:lumMod val="50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24925" y="705624"/>
            <a:ext cx="140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Платные услуги</a:t>
            </a:r>
            <a:endParaRPr lang="ru-RU" sz="12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759325" y="3724274"/>
            <a:ext cx="5631950" cy="22264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</a:rPr>
              <a:t>Сравнительный анализ по специфическим и иммунологическим исследованиям по АПП</a:t>
            </a:r>
            <a:endParaRPr lang="ru-RU" sz="1200" b="1" i="1" dirty="0"/>
          </a:p>
        </p:txBody>
      </p:sp>
    </p:spTree>
    <p:extLst>
      <p:ext uri="{BB962C8B-B14F-4D97-AF65-F5344CB8AC3E}">
        <p14:creationId xmlns="" xmlns:p14="http://schemas.microsoft.com/office/powerpoint/2010/main" val="389400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/>
          <p:nvPr/>
        </p:nvSpPr>
        <p:spPr>
          <a:xfrm>
            <a:off x="129925" y="164806"/>
            <a:ext cx="11401879" cy="734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0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СЛУЖБА ПОДДЕРЖКИ ПАЦИЕНТОВ И ВНУТРЕННЕГО АУДИТА</a:t>
            </a:r>
          </a:p>
          <a:p>
            <a:pPr lvl="0" algn="ctr">
              <a:lnSpc>
                <a:spcPct val="80000"/>
              </a:lnSpc>
            </a:pPr>
            <a:endParaRPr lang="ru-RU" sz="2000" b="1" dirty="0" smtClean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r>
              <a:rPr lang="ru-RU" sz="1800" b="1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ВНЕШНЕЙ ЭКСПЕРТИЗЫ ФСМС Г.АЛМАТЫ </a:t>
            </a:r>
            <a:endParaRPr lang="ru-RU" sz="1800" b="1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3" name="Google Shape;223;p19"/>
          <p:cNvCxnSpPr/>
          <p:nvPr/>
        </p:nvCxnSpPr>
        <p:spPr>
          <a:xfrm>
            <a:off x="819906" y="526666"/>
            <a:ext cx="10282826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" name="Google Shape;225;p19"/>
          <p:cNvSpPr/>
          <p:nvPr/>
        </p:nvSpPr>
        <p:spPr>
          <a:xfrm>
            <a:off x="798462" y="690975"/>
            <a:ext cx="10282826" cy="1378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/>
            <a:r>
              <a:rPr lang="ru-RU" sz="1800" dirty="0">
                <a:solidFill>
                  <a:srgbClr val="2F5496"/>
                </a:solidFill>
              </a:rPr>
              <a:t>	</a:t>
            </a:r>
          </a:p>
        </p:txBody>
      </p:sp>
      <p:pic>
        <p:nvPicPr>
          <p:cNvPr id="228" name="Google Shape;22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462" y="733807"/>
            <a:ext cx="467066" cy="41328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19"/>
          <p:cNvSpPr/>
          <p:nvPr/>
        </p:nvSpPr>
        <p:spPr>
          <a:xfrm>
            <a:off x="953038" y="770351"/>
            <a:ext cx="10524174" cy="762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46533263"/>
              </p:ext>
            </p:extLst>
          </p:nvPr>
        </p:nvGraphicFramePr>
        <p:xfrm>
          <a:off x="316521" y="1091820"/>
          <a:ext cx="11365962" cy="5804129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788654">
                  <a:extLst>
                    <a:ext uri="{9D8B030D-6E8A-4147-A177-3AD203B41FA5}">
                      <a16:colId xmlns="" xmlns:a16="http://schemas.microsoft.com/office/drawing/2014/main" val="3159938028"/>
                    </a:ext>
                  </a:extLst>
                </a:gridCol>
                <a:gridCol w="3788654">
                  <a:extLst>
                    <a:ext uri="{9D8B030D-6E8A-4147-A177-3AD203B41FA5}">
                      <a16:colId xmlns="" xmlns:a16="http://schemas.microsoft.com/office/drawing/2014/main" val="1598621565"/>
                    </a:ext>
                  </a:extLst>
                </a:gridCol>
                <a:gridCol w="3788654">
                  <a:extLst>
                    <a:ext uri="{9D8B030D-6E8A-4147-A177-3AD203B41FA5}">
                      <a16:colId xmlns="" xmlns:a16="http://schemas.microsoft.com/office/drawing/2014/main" val="640381585"/>
                    </a:ext>
                  </a:extLst>
                </a:gridCol>
              </a:tblGrid>
              <a:tr h="410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Удержано за </a:t>
                      </a:r>
                      <a:r>
                        <a:rPr lang="ru-RU" sz="14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2022г.тенге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Удержано за 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r>
                        <a:rPr lang="ru-RU" sz="1400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тенге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="" xmlns:a16="http://schemas.microsoft.com/office/drawing/2014/main" val="1473718913"/>
                  </a:ext>
                </a:extLst>
              </a:tr>
              <a:tr h="502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Январь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ГОБМП-213 046,09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ОСМС-25 820,87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1522980978"/>
                  </a:ext>
                </a:extLst>
              </a:tr>
              <a:tr h="4602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Февраль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1997098009"/>
                  </a:ext>
                </a:extLst>
              </a:tr>
              <a:tr h="270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3633763099"/>
                  </a:ext>
                </a:extLst>
              </a:tr>
              <a:tr h="270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Апрель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ОСМС – 125954,92</a:t>
                      </a: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3309110924"/>
                  </a:ext>
                </a:extLst>
              </a:tr>
              <a:tr h="410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3644100258"/>
                  </a:ext>
                </a:extLst>
              </a:tr>
              <a:tr h="410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Июнь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kk-KZ" sz="14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2958613491"/>
                  </a:ext>
                </a:extLst>
              </a:tr>
              <a:tr h="270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Июль 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3669786906"/>
                  </a:ext>
                </a:extLst>
              </a:tr>
              <a:tr h="270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Август 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kk-KZ" sz="1400" baseline="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1244409618"/>
                  </a:ext>
                </a:extLst>
              </a:tr>
              <a:tr h="5022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Сентябрь 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ГОБМП-42 756,86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ОСМС-0</a:t>
                      </a:r>
                      <a:endParaRPr lang="kk-KZ" sz="1400" dirty="0" smtClean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4044838027"/>
                  </a:ext>
                </a:extLst>
              </a:tr>
              <a:tr h="410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Октябрь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ГОБМП – 261</a:t>
                      </a:r>
                      <a:r>
                        <a:rPr lang="ru-RU" sz="1400" baseline="0" dirty="0" smtClean="0"/>
                        <a:t> 869,5</a:t>
                      </a:r>
                    </a:p>
                  </a:txBody>
                  <a:tcPr marL="58753" marR="58753" marT="29790" marB="29790"/>
                </a:tc>
                <a:extLst>
                  <a:ext uri="{0D108BD9-81ED-4DB2-BD59-A6C34878D82A}">
                    <a16:rowId xmlns="" xmlns:a16="http://schemas.microsoft.com/office/drawing/2014/main" val="1561266741"/>
                  </a:ext>
                </a:extLst>
              </a:tr>
              <a:tr h="4102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Ноябрь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ГОБМП – 78 560,88</a:t>
                      </a:r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="" xmlns:a16="http://schemas.microsoft.com/office/drawing/2014/main" val="1447115402"/>
                  </a:ext>
                </a:extLst>
              </a:tr>
              <a:tr h="3362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Декабрь</a:t>
                      </a:r>
                      <a:endParaRPr lang="ru-RU" sz="140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="" xmlns:a16="http://schemas.microsoft.com/office/drawing/2014/main" val="2708602303"/>
                  </a:ext>
                </a:extLst>
              </a:tr>
              <a:tr h="270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281 623,82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466 385,38</a:t>
                      </a:r>
                      <a:endParaRPr lang="ru-RU" sz="1400" dirty="0"/>
                    </a:p>
                  </a:txBody>
                  <a:tcPr marL="59580" marR="59580" marT="29790" marB="29790"/>
                </a:tc>
                <a:extLst>
                  <a:ext uri="{0D108BD9-81ED-4DB2-BD59-A6C34878D82A}">
                    <a16:rowId xmlns="" xmlns:a16="http://schemas.microsoft.com/office/drawing/2014/main" val="4063789003"/>
                  </a:ext>
                </a:extLst>
              </a:tr>
              <a:tr h="270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Удельный вес 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8753" marR="58753" marT="29790" marB="2979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 panose="020F0502020204030204" pitchFamily="34" charset="0"/>
                          <a:cs typeface="Times New Roman" pitchFamily="18" charset="0"/>
                        </a:rPr>
                        <a:t>0,04%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9580" marR="59580" marT="29790" marB="297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0,08%</a:t>
                      </a:r>
                      <a:endParaRPr lang="ru-RU" sz="1400" dirty="0"/>
                    </a:p>
                  </a:txBody>
                  <a:tcPr marL="59580" marR="59580" marT="29790" marB="2979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8"/>
          <p:cNvSpPr txBox="1">
            <a:spLocks noGrp="1"/>
          </p:cNvSpPr>
          <p:nvPr>
            <p:ph type="title"/>
          </p:nvPr>
        </p:nvSpPr>
        <p:spPr>
          <a:xfrm>
            <a:off x="153817" y="63246"/>
            <a:ext cx="11862337" cy="15029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Сравнительный </a:t>
            </a: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количества СМП дефектов по </a:t>
            </a:r>
            <a:r>
              <a:rPr lang="ru-RU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кодам за 2022-2023гг</a:t>
            </a: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sz="2400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7084805"/>
              </p:ext>
            </p:extLst>
          </p:nvPr>
        </p:nvGraphicFramePr>
        <p:xfrm>
          <a:off x="1380077" y="771525"/>
          <a:ext cx="9409816" cy="5364325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200594">
                  <a:extLst>
                    <a:ext uri="{9D8B030D-6E8A-4147-A177-3AD203B41FA5}">
                      <a16:colId xmlns="" xmlns:a16="http://schemas.microsoft.com/office/drawing/2014/main" val="3554467265"/>
                    </a:ext>
                  </a:extLst>
                </a:gridCol>
                <a:gridCol w="4335470">
                  <a:extLst>
                    <a:ext uri="{9D8B030D-6E8A-4147-A177-3AD203B41FA5}">
                      <a16:colId xmlns="" xmlns:a16="http://schemas.microsoft.com/office/drawing/2014/main" val="3822561291"/>
                    </a:ext>
                  </a:extLst>
                </a:gridCol>
                <a:gridCol w="1934286">
                  <a:extLst>
                    <a:ext uri="{9D8B030D-6E8A-4147-A177-3AD203B41FA5}">
                      <a16:colId xmlns="" xmlns:a16="http://schemas.microsoft.com/office/drawing/2014/main" val="520830078"/>
                    </a:ext>
                  </a:extLst>
                </a:gridCol>
                <a:gridCol w="1939466">
                  <a:extLst>
                    <a:ext uri="{9D8B030D-6E8A-4147-A177-3AD203B41FA5}">
                      <a16:colId xmlns="" xmlns:a16="http://schemas.microsoft.com/office/drawing/2014/main" val="1235112009"/>
                    </a:ext>
                  </a:extLst>
                </a:gridCol>
              </a:tblGrid>
              <a:tr h="7623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нарушений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2022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2023 год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75765389"/>
                  </a:ext>
                </a:extLst>
              </a:tr>
              <a:tr h="608874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1.3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Необоснованная госпитализация приемного</a:t>
                      </a:r>
                      <a:r>
                        <a:rPr lang="kk-KZ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отделение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88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2.2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Неправильное введение данных оператором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29007207"/>
                  </a:ext>
                </a:extLst>
              </a:tr>
              <a:tr h="6116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Необоснованное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завышение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объема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оказанной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медицинской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помощи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/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услуг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79973349"/>
                  </a:ext>
                </a:extLst>
              </a:tr>
              <a:tr h="723331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6.4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1275" algn="just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Несоблюдение стандартов оказания медицинской</a:t>
                      </a:r>
                      <a:r>
                        <a:rPr lang="kk-KZ" sz="180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помощи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49580" algn="ctr"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13950287"/>
                  </a:ext>
                </a:extLst>
              </a:tr>
              <a:tr h="58685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1275" algn="just">
                        <a:spcAft>
                          <a:spcPts val="0"/>
                        </a:spcAft>
                      </a:pP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Неподтвержденный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случай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оказания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медицинской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помощи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 (</a:t>
                      </a:r>
                      <a:r>
                        <a:rPr lang="en-US" sz="1800" b="0" i="0" u="none" strike="noStrike" cap="none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услуги</a:t>
                      </a:r>
                      <a:r>
                        <a:rPr lang="en-US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)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49580"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/>
                </a:tc>
              </a:tr>
              <a:tr h="36121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1275" algn="just">
                        <a:spcAft>
                          <a:spcPts val="0"/>
                        </a:spcAft>
                      </a:pPr>
                      <a:r>
                        <a:rPr lang="ru-RU" sz="1800" b="0" i="0" u="none" strike="noStrike" cap="none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Arial"/>
                        </a:rPr>
                        <a:t>Необоснованное отклонение лечебно – диагностических мероприятий, оказания услуг от стандартов, правил в области здравоохранения/ клинических протоколов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49580" algn="ctr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cxnSp>
        <p:nvCxnSpPr>
          <p:cNvPr id="7" name="Google Shape;223;p19"/>
          <p:cNvCxnSpPr/>
          <p:nvPr/>
        </p:nvCxnSpPr>
        <p:spPr>
          <a:xfrm>
            <a:off x="285750" y="492902"/>
            <a:ext cx="11430000" cy="0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8602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10972800" cy="854968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КОЛИЧЕСТВО ОБРАЩЕНИЙ, ПОСТУПИВШИХ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СППиВЭ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911425" y="938551"/>
            <a:ext cx="101771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431387144"/>
              </p:ext>
            </p:extLst>
          </p:nvPr>
        </p:nvGraphicFramePr>
        <p:xfrm>
          <a:off x="204717" y="1364294"/>
          <a:ext cx="9430603" cy="5254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30" name="Picture 6" descr="AIKEY ICC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33" t="906" r="78868" b="880"/>
          <a:stretch/>
        </p:blipFill>
        <p:spPr bwMode="auto">
          <a:xfrm>
            <a:off x="232012" y="1677997"/>
            <a:ext cx="1453952" cy="12435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8" descr="Е-Өтініш"/>
          <p:cNvSpPr>
            <a:spLocks noChangeAspect="1" noChangeArrowheads="1"/>
          </p:cNvSpPr>
          <p:nvPr/>
        </p:nvSpPr>
        <p:spPr bwMode="auto">
          <a:xfrm>
            <a:off x="207433" y="-144463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AutoShape 10" descr="Е-Өтініш"/>
          <p:cNvSpPr>
            <a:spLocks noChangeAspect="1" noChangeArrowheads="1"/>
          </p:cNvSpPr>
          <p:nvPr/>
        </p:nvSpPr>
        <p:spPr bwMode="auto">
          <a:xfrm>
            <a:off x="410633" y="79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AutoShape 12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613833" y="160338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AutoShape 14" descr="Информация партнерам и СМИ | eOtinish"/>
          <p:cNvSpPr>
            <a:spLocks noChangeAspect="1" noChangeArrowheads="1"/>
          </p:cNvSpPr>
          <p:nvPr/>
        </p:nvSpPr>
        <p:spPr bwMode="auto">
          <a:xfrm>
            <a:off x="817033" y="312741"/>
            <a:ext cx="4064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ru-RU" sz="18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6763"/>
          <a:stretch/>
        </p:blipFill>
        <p:spPr bwMode="auto">
          <a:xfrm>
            <a:off x="218365" y="3231983"/>
            <a:ext cx="16226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65" y="4914817"/>
            <a:ext cx="1403547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5318"/>
          <a:stretch/>
        </p:blipFill>
        <p:spPr bwMode="auto">
          <a:xfrm>
            <a:off x="4683986" y="1750079"/>
            <a:ext cx="1471153" cy="11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6714" y="3417260"/>
            <a:ext cx="1318709" cy="119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289" y="5128865"/>
            <a:ext cx="1499125" cy="123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Google Shape;348;p25"/>
          <p:cNvSpPr/>
          <p:nvPr/>
        </p:nvSpPr>
        <p:spPr>
          <a:xfrm>
            <a:off x="8828441" y="1760561"/>
            <a:ext cx="3058759" cy="454470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i="1" dirty="0" smtClean="0">
                <a:latin typeface="Times New Roman" pitchFamily="18" charset="0"/>
                <a:cs typeface="Times New Roman" panose="02020603050405020304" pitchFamily="18" charset="0"/>
              </a:rPr>
              <a:t>За 2023 год обоснованных жалоб нет.</a:t>
            </a:r>
          </a:p>
          <a:p>
            <a:pPr>
              <a:buFont typeface="Wingdings" pitchFamily="2" charset="2"/>
              <a:buChar char="v"/>
            </a:pPr>
            <a:endParaRPr lang="ru-RU" sz="2000" i="1" dirty="0" smtClean="0">
              <a:latin typeface="Times New Roman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000" i="1" dirty="0" smtClean="0">
                <a:latin typeface="Times New Roman" pitchFamily="18" charset="0"/>
                <a:cs typeface="Times New Roman" panose="02020603050405020304" pitchFamily="18" charset="0"/>
              </a:rPr>
              <a:t> Все обращений были отработаны по принципу «здесь и сейчас». </a:t>
            </a:r>
            <a:endParaRPr lang="ru-RU" sz="2000" i="1" dirty="0">
              <a:latin typeface="Times New Roman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780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1"/>
            <a:ext cx="12192000" cy="2404996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779CDB15-B25A-4001-B045-064A59174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48" y="396238"/>
            <a:ext cx="11291504" cy="6065521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8261" y="2486885"/>
            <a:ext cx="781207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60680" algn="ctr"/>
            <a:r>
              <a:rPr lang="ru-RU" sz="3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ДОСТИЖЕНИЙ И ИННОВАЦИИ</a:t>
            </a:r>
          </a:p>
          <a:p>
            <a:pPr indent="360680" algn="ctr"/>
            <a:r>
              <a:rPr lang="ru-RU" sz="36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 2023 ГОД</a:t>
            </a:r>
          </a:p>
          <a:p>
            <a:pPr indent="360680" algn="ctr"/>
            <a:endParaRPr lang="ru-RU" sz="36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10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object 2"/>
          <p:cNvGrpSpPr/>
          <p:nvPr/>
        </p:nvGrpSpPr>
        <p:grpSpPr>
          <a:xfrm>
            <a:off x="293230" y="1056883"/>
            <a:ext cx="11797665" cy="1495247"/>
            <a:chOff x="197523" y="1078482"/>
            <a:chExt cx="11797665" cy="2289052"/>
          </a:xfrm>
        </p:grpSpPr>
        <p:sp>
          <p:nvSpPr>
            <p:cNvPr id="14" name="object 3"/>
            <p:cNvSpPr/>
            <p:nvPr/>
          </p:nvSpPr>
          <p:spPr>
            <a:xfrm>
              <a:off x="197523" y="1078484"/>
              <a:ext cx="11797665" cy="226816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5" name="object 4"/>
            <p:cNvSpPr/>
            <p:nvPr/>
          </p:nvSpPr>
          <p:spPr>
            <a:xfrm>
              <a:off x="197523" y="1078482"/>
              <a:ext cx="11797665" cy="2289052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6" name="object 27"/>
          <p:cNvSpPr/>
          <p:nvPr/>
        </p:nvSpPr>
        <p:spPr>
          <a:xfrm>
            <a:off x="409434" y="1105469"/>
            <a:ext cx="11546006" cy="1351128"/>
          </a:xfrm>
          <a:custGeom>
            <a:avLst/>
            <a:gdLst/>
            <a:ahLst/>
            <a:cxnLst/>
            <a:rect l="l" t="t" r="r" b="b"/>
            <a:pathLst>
              <a:path w="11304270" h="356869">
                <a:moveTo>
                  <a:pt x="11244478" y="0"/>
                </a:moveTo>
                <a:lnTo>
                  <a:pt x="59448" y="0"/>
                </a:lnTo>
                <a:lnTo>
                  <a:pt x="36309" y="4679"/>
                </a:lnTo>
                <a:lnTo>
                  <a:pt x="17413" y="17430"/>
                </a:lnTo>
                <a:lnTo>
                  <a:pt x="4672" y="36325"/>
                </a:lnTo>
                <a:lnTo>
                  <a:pt x="0" y="59436"/>
                </a:lnTo>
                <a:lnTo>
                  <a:pt x="0" y="297179"/>
                </a:lnTo>
                <a:lnTo>
                  <a:pt x="4672" y="320343"/>
                </a:lnTo>
                <a:lnTo>
                  <a:pt x="17413" y="339232"/>
                </a:lnTo>
                <a:lnTo>
                  <a:pt x="36309" y="351954"/>
                </a:lnTo>
                <a:lnTo>
                  <a:pt x="59448" y="356615"/>
                </a:lnTo>
                <a:lnTo>
                  <a:pt x="11244478" y="356615"/>
                </a:lnTo>
                <a:lnTo>
                  <a:pt x="11267642" y="351954"/>
                </a:lnTo>
                <a:lnTo>
                  <a:pt x="11286531" y="339232"/>
                </a:lnTo>
                <a:lnTo>
                  <a:pt x="11299253" y="320343"/>
                </a:lnTo>
                <a:lnTo>
                  <a:pt x="11303914" y="297179"/>
                </a:lnTo>
                <a:lnTo>
                  <a:pt x="11303914" y="59436"/>
                </a:lnTo>
                <a:lnTo>
                  <a:pt x="11299253" y="36325"/>
                </a:lnTo>
                <a:lnTo>
                  <a:pt x="11286531" y="17430"/>
                </a:lnTo>
                <a:lnTo>
                  <a:pt x="11267642" y="4679"/>
                </a:lnTo>
                <a:lnTo>
                  <a:pt x="11244478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>
              <a:buFont typeface="Wingdings" pitchFamily="2" charset="2"/>
              <a:buChar char="ü"/>
            </a:pPr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2023 году в здании, </a:t>
            </a:r>
            <a:r>
              <a:rPr lang="ru-RU" sz="1800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расположеннего</a:t>
            </a:r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 адресу  </a:t>
            </a:r>
            <a:r>
              <a:rPr lang="ru-RU" sz="1800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Курмангазы</a:t>
            </a:r>
            <a:r>
              <a:rPr lang="ru-RU" sz="180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98/71 с площадью 4738,1 кв.м., проведен капитальный ремонт</a:t>
            </a:r>
          </a:p>
          <a:p>
            <a:pPr>
              <a:buFont typeface="Wingdings" pitchFamily="2" charset="2"/>
              <a:buChar char="ü"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Объект  полностью подключен к системам жизнеобеспечения </a:t>
            </a:r>
            <a:endParaRPr lang="ru-RU" sz="1800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800" kern="0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формлены и получены все правоустанавливающие и разрешительные документы, как санитарно-эпидемиологическое заключение и лицензий на медицинскую деятельность на новое здание.</a:t>
            </a:r>
            <a:endParaRPr lang="kk-KZ" sz="1800" kern="0" dirty="0" smtClean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56725" y="908720"/>
            <a:ext cx="115039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8" y="2670518"/>
            <a:ext cx="2795972" cy="1966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0997" y="2636912"/>
            <a:ext cx="11797665" cy="4176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2675880"/>
            <a:ext cx="2784309" cy="392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>
            <a:stCxn id="6" idx="0"/>
            <a:endCxn id="6" idx="2"/>
          </p:cNvCxnSpPr>
          <p:nvPr/>
        </p:nvCxnSpPr>
        <p:spPr>
          <a:xfrm>
            <a:off x="6149829" y="2636912"/>
            <a:ext cx="0" cy="417646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01589" y="6525345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b="1" u="sng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ремонта </a:t>
            </a:r>
            <a:endParaRPr lang="ru-RU" sz="1400" b="1" u="sng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G:\USER_20\Мои документы\Загрузки\WhatsApp Image 2023-10-11 at 11.57.18 A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21" y="2694508"/>
            <a:ext cx="2880320" cy="19394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:\USER_20\Мои документы\Загрузки\WhatsApp Image 2023-10-11 at 11.57.20 AM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021" y="4743620"/>
            <a:ext cx="2880320" cy="18289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:\USER_20\Мои документы\Загрузки\WhatsApp Image 2023-10-11 at 11.57.20 AM (1)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352" y="2694508"/>
            <a:ext cx="2688299" cy="38308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344365" y="6505600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1400" b="1" u="sng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После ремонта </a:t>
            </a:r>
            <a:endParaRPr lang="ru-RU" sz="1400" b="1" u="sng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1" y="4743620"/>
            <a:ext cx="2688299" cy="185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74630" y="218362"/>
            <a:ext cx="904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ПЕРЕДИСЛОКАЦИЯ ЦЕНТРА НА НОВОЕ ЗДАНИЕ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310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2"/>
          <p:cNvGrpSpPr/>
          <p:nvPr/>
        </p:nvGrpSpPr>
        <p:grpSpPr>
          <a:xfrm>
            <a:off x="286880" y="1052735"/>
            <a:ext cx="6400523" cy="4843097"/>
            <a:chOff x="191173" y="1072133"/>
            <a:chExt cx="11810365" cy="2204720"/>
          </a:xfrm>
        </p:grpSpPr>
        <p:sp>
          <p:nvSpPr>
            <p:cNvPr id="9" name="object 3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11432247" y="0"/>
                  </a:moveTo>
                  <a:lnTo>
                    <a:pt x="365315" y="0"/>
                  </a:lnTo>
                  <a:lnTo>
                    <a:pt x="315745" y="3335"/>
                  </a:lnTo>
                  <a:lnTo>
                    <a:pt x="268202" y="13051"/>
                  </a:lnTo>
                  <a:lnTo>
                    <a:pt x="223120" y="28711"/>
                  </a:lnTo>
                  <a:lnTo>
                    <a:pt x="180936" y="49882"/>
                  </a:lnTo>
                  <a:lnTo>
                    <a:pt x="142084" y="76128"/>
                  </a:lnTo>
                  <a:lnTo>
                    <a:pt x="107000" y="107013"/>
                  </a:lnTo>
                  <a:lnTo>
                    <a:pt x="76119" y="142102"/>
                  </a:lnTo>
                  <a:lnTo>
                    <a:pt x="49877" y="180960"/>
                  </a:lnTo>
                  <a:lnTo>
                    <a:pt x="28709" y="223152"/>
                  </a:lnTo>
                  <a:lnTo>
                    <a:pt x="13049" y="268243"/>
                  </a:lnTo>
                  <a:lnTo>
                    <a:pt x="3335" y="315797"/>
                  </a:lnTo>
                  <a:lnTo>
                    <a:pt x="0" y="365378"/>
                  </a:lnTo>
                  <a:lnTo>
                    <a:pt x="0" y="1826640"/>
                  </a:lnTo>
                  <a:lnTo>
                    <a:pt x="3335" y="1876193"/>
                  </a:lnTo>
                  <a:lnTo>
                    <a:pt x="13049" y="1923723"/>
                  </a:lnTo>
                  <a:lnTo>
                    <a:pt x="28709" y="1968793"/>
                  </a:lnTo>
                  <a:lnTo>
                    <a:pt x="49877" y="2010969"/>
                  </a:lnTo>
                  <a:lnTo>
                    <a:pt x="76119" y="2049815"/>
                  </a:lnTo>
                  <a:lnTo>
                    <a:pt x="107000" y="2084895"/>
                  </a:lnTo>
                  <a:lnTo>
                    <a:pt x="142084" y="2115773"/>
                  </a:lnTo>
                  <a:lnTo>
                    <a:pt x="180936" y="2142014"/>
                  </a:lnTo>
                  <a:lnTo>
                    <a:pt x="223120" y="2163183"/>
                  </a:lnTo>
                  <a:lnTo>
                    <a:pt x="268202" y="2178842"/>
                  </a:lnTo>
                  <a:lnTo>
                    <a:pt x="315745" y="2188557"/>
                  </a:lnTo>
                  <a:lnTo>
                    <a:pt x="365315" y="2191892"/>
                  </a:lnTo>
                  <a:lnTo>
                    <a:pt x="11432247" y="2191892"/>
                  </a:lnTo>
                  <a:lnTo>
                    <a:pt x="11481800" y="2188557"/>
                  </a:lnTo>
                  <a:lnTo>
                    <a:pt x="11529329" y="2178842"/>
                  </a:lnTo>
                  <a:lnTo>
                    <a:pt x="11574400" y="2163183"/>
                  </a:lnTo>
                  <a:lnTo>
                    <a:pt x="11616576" y="2142014"/>
                  </a:lnTo>
                  <a:lnTo>
                    <a:pt x="11655422" y="2115773"/>
                  </a:lnTo>
                  <a:lnTo>
                    <a:pt x="11690502" y="2084895"/>
                  </a:lnTo>
                  <a:lnTo>
                    <a:pt x="11721380" y="2049815"/>
                  </a:lnTo>
                  <a:lnTo>
                    <a:pt x="11747621" y="2010969"/>
                  </a:lnTo>
                  <a:lnTo>
                    <a:pt x="11768789" y="1968793"/>
                  </a:lnTo>
                  <a:lnTo>
                    <a:pt x="11784449" y="1923723"/>
                  </a:lnTo>
                  <a:lnTo>
                    <a:pt x="11794164" y="1876193"/>
                  </a:lnTo>
                  <a:lnTo>
                    <a:pt x="11797499" y="1826640"/>
                  </a:lnTo>
                  <a:lnTo>
                    <a:pt x="11797499" y="365378"/>
                  </a:lnTo>
                  <a:lnTo>
                    <a:pt x="11794164" y="315797"/>
                  </a:lnTo>
                  <a:lnTo>
                    <a:pt x="11784449" y="268243"/>
                  </a:lnTo>
                  <a:lnTo>
                    <a:pt x="11768789" y="223152"/>
                  </a:lnTo>
                  <a:lnTo>
                    <a:pt x="11747621" y="180960"/>
                  </a:lnTo>
                  <a:lnTo>
                    <a:pt x="11721380" y="142102"/>
                  </a:lnTo>
                  <a:lnTo>
                    <a:pt x="11690502" y="107013"/>
                  </a:lnTo>
                  <a:lnTo>
                    <a:pt x="11655422" y="76128"/>
                  </a:lnTo>
                  <a:lnTo>
                    <a:pt x="11616576" y="49882"/>
                  </a:lnTo>
                  <a:lnTo>
                    <a:pt x="11574400" y="28711"/>
                  </a:lnTo>
                  <a:lnTo>
                    <a:pt x="11529329" y="13051"/>
                  </a:lnTo>
                  <a:lnTo>
                    <a:pt x="11481800" y="3335"/>
                  </a:lnTo>
                  <a:lnTo>
                    <a:pt x="1143224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0" name="object 4"/>
            <p:cNvSpPr/>
            <p:nvPr/>
          </p:nvSpPr>
          <p:spPr>
            <a:xfrm>
              <a:off x="197523" y="1078483"/>
              <a:ext cx="11797665" cy="2192020"/>
            </a:xfrm>
            <a:custGeom>
              <a:avLst/>
              <a:gdLst/>
              <a:ahLst/>
              <a:cxnLst/>
              <a:rect l="l" t="t" r="r" b="b"/>
              <a:pathLst>
                <a:path w="11797665" h="2192020">
                  <a:moveTo>
                    <a:pt x="0" y="365378"/>
                  </a:moveTo>
                  <a:lnTo>
                    <a:pt x="3335" y="315797"/>
                  </a:lnTo>
                  <a:lnTo>
                    <a:pt x="13049" y="268243"/>
                  </a:lnTo>
                  <a:lnTo>
                    <a:pt x="28709" y="223152"/>
                  </a:lnTo>
                  <a:lnTo>
                    <a:pt x="49877" y="180960"/>
                  </a:lnTo>
                  <a:lnTo>
                    <a:pt x="76119" y="142102"/>
                  </a:lnTo>
                  <a:lnTo>
                    <a:pt x="107000" y="107013"/>
                  </a:lnTo>
                  <a:lnTo>
                    <a:pt x="142084" y="76128"/>
                  </a:lnTo>
                  <a:lnTo>
                    <a:pt x="180936" y="49882"/>
                  </a:lnTo>
                  <a:lnTo>
                    <a:pt x="223120" y="28711"/>
                  </a:lnTo>
                  <a:lnTo>
                    <a:pt x="268202" y="13051"/>
                  </a:lnTo>
                  <a:lnTo>
                    <a:pt x="315745" y="3335"/>
                  </a:lnTo>
                  <a:lnTo>
                    <a:pt x="365315" y="0"/>
                  </a:lnTo>
                  <a:lnTo>
                    <a:pt x="11432247" y="0"/>
                  </a:lnTo>
                  <a:lnTo>
                    <a:pt x="11481800" y="3335"/>
                  </a:lnTo>
                  <a:lnTo>
                    <a:pt x="11529329" y="13051"/>
                  </a:lnTo>
                  <a:lnTo>
                    <a:pt x="11574400" y="28711"/>
                  </a:lnTo>
                  <a:lnTo>
                    <a:pt x="11616576" y="49882"/>
                  </a:lnTo>
                  <a:lnTo>
                    <a:pt x="11655422" y="76128"/>
                  </a:lnTo>
                  <a:lnTo>
                    <a:pt x="11690502" y="107013"/>
                  </a:lnTo>
                  <a:lnTo>
                    <a:pt x="11721380" y="142102"/>
                  </a:lnTo>
                  <a:lnTo>
                    <a:pt x="11747621" y="180960"/>
                  </a:lnTo>
                  <a:lnTo>
                    <a:pt x="11768789" y="223152"/>
                  </a:lnTo>
                  <a:lnTo>
                    <a:pt x="11784449" y="268243"/>
                  </a:lnTo>
                  <a:lnTo>
                    <a:pt x="11794164" y="315797"/>
                  </a:lnTo>
                  <a:lnTo>
                    <a:pt x="11797499" y="365378"/>
                  </a:lnTo>
                  <a:lnTo>
                    <a:pt x="11797499" y="1826640"/>
                  </a:lnTo>
                  <a:lnTo>
                    <a:pt x="11794164" y="1876193"/>
                  </a:lnTo>
                  <a:lnTo>
                    <a:pt x="11784449" y="1923723"/>
                  </a:lnTo>
                  <a:lnTo>
                    <a:pt x="11768789" y="1968793"/>
                  </a:lnTo>
                  <a:lnTo>
                    <a:pt x="11747621" y="2010969"/>
                  </a:lnTo>
                  <a:lnTo>
                    <a:pt x="11721380" y="2049815"/>
                  </a:lnTo>
                  <a:lnTo>
                    <a:pt x="11690502" y="2084895"/>
                  </a:lnTo>
                  <a:lnTo>
                    <a:pt x="11655422" y="2115773"/>
                  </a:lnTo>
                  <a:lnTo>
                    <a:pt x="11616576" y="2142014"/>
                  </a:lnTo>
                  <a:lnTo>
                    <a:pt x="11574400" y="2163183"/>
                  </a:lnTo>
                  <a:lnTo>
                    <a:pt x="11529329" y="2178842"/>
                  </a:lnTo>
                  <a:lnTo>
                    <a:pt x="11481800" y="2188557"/>
                  </a:lnTo>
                  <a:lnTo>
                    <a:pt x="11432247" y="2191892"/>
                  </a:lnTo>
                  <a:lnTo>
                    <a:pt x="365315" y="2191892"/>
                  </a:lnTo>
                  <a:lnTo>
                    <a:pt x="315745" y="2188557"/>
                  </a:lnTo>
                  <a:lnTo>
                    <a:pt x="268202" y="2178842"/>
                  </a:lnTo>
                  <a:lnTo>
                    <a:pt x="223120" y="2163183"/>
                  </a:lnTo>
                  <a:lnTo>
                    <a:pt x="180936" y="2142014"/>
                  </a:lnTo>
                  <a:lnTo>
                    <a:pt x="142084" y="2115773"/>
                  </a:lnTo>
                  <a:lnTo>
                    <a:pt x="107000" y="2084895"/>
                  </a:lnTo>
                  <a:lnTo>
                    <a:pt x="76119" y="2049815"/>
                  </a:lnTo>
                  <a:lnTo>
                    <a:pt x="49877" y="2010969"/>
                  </a:lnTo>
                  <a:lnTo>
                    <a:pt x="28709" y="1968793"/>
                  </a:lnTo>
                  <a:lnTo>
                    <a:pt x="13049" y="1923723"/>
                  </a:lnTo>
                  <a:lnTo>
                    <a:pt x="3335" y="1876193"/>
                  </a:lnTo>
                  <a:lnTo>
                    <a:pt x="0" y="1826640"/>
                  </a:lnTo>
                  <a:lnTo>
                    <a:pt x="0" y="365378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09182" y="80267"/>
            <a:ext cx="122283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АККРЕДИТАЦИЯ </a:t>
            </a:r>
          </a:p>
          <a:p>
            <a:pPr algn="ctr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ЗДРАВООХРАНЕНИЕ РЕСПУБЛИКИ КАЗАХСТАН  </a:t>
            </a:r>
            <a:endParaRPr lang="en-US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20436" y="858126"/>
            <a:ext cx="11669401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G:\USER_20\Мои документы\Загрузки\WhatsApp Image 2024-01-22 at 5.26.16 P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177" y="1177617"/>
            <a:ext cx="4472556" cy="44725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3082" y="1610032"/>
            <a:ext cx="61005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	С 11 по 14 декабря 2023 году Центр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прошел внешнюю комплексную оценку на соответствие стандартам национальной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аккредитации в области здравоохранения Республики Казахстан.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	По итогам аккредитации Центру  присвоено І категория со сроком до 2026 года.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07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202021" y="666673"/>
            <a:ext cx="5826644" cy="1427938"/>
          </a:xfrm>
        </p:spPr>
        <p:txBody>
          <a:bodyPr/>
          <a:lstStyle/>
          <a:p>
            <a:pPr marL="114300" lvl="0" indent="0" algn="ctr">
              <a:buNone/>
            </a:pP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кафедрой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«Ревматологии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КазНМУ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им. </a:t>
            </a:r>
            <a:r>
              <a:rPr lang="ru-RU" sz="1200" b="1" dirty="0" err="1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С.Д.Асфендиярова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ОО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«Независимое общество ревматологов» была организована </a:t>
            </a:r>
            <a:r>
              <a:rPr lang="ru-RU" sz="12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НАУЧНО-ПРАКТИЧЕСКАЯ 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С МЕЖДУНАРОДНЫМ УЧАСТИЕМ </a:t>
            </a:r>
            <a:r>
              <a:rPr lang="en-US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r>
              <a:rPr lang="ru-RU" sz="12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ЛЕТНЯЯ ШКОЛА РЕВМАТОЛОГОВ  КАЗАХСТАНА ПРИУРОЧЕННАЯ 15-ЛЕТИЮ ГОРОДСКОГО РЕВМАТОЛОГИЧЕСКОГО ЦЕНТРА Г. АЛМАТЫ «ПРОБЛЕМЫ СОВРЕМЕННОЙ РЕВМАТОЛОГИИ И ПУТИ ИХ РЕШЕНИЯ В КЛИНИЧЕСКОЙ ПРАКТИКЕ» </a:t>
            </a:r>
            <a:r>
              <a:rPr lang="kk-KZ" sz="1200" dirty="0" smtClean="0"/>
              <a:t> </a:t>
            </a:r>
            <a:endParaRPr lang="ru-RU" sz="1200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04798" y="627321"/>
            <a:ext cx="11497341" cy="2126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996766" y="2165805"/>
            <a:ext cx="58463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i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b="1" i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конференции является обмен знаниями и реальным клиническим опытом в области инновационных технологий диагностики и лечения ревматических заболеваний с позиции доказательной </a:t>
            </a:r>
            <a:r>
              <a:rPr lang="ru-RU" b="1" i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медицины. 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8473" y="0"/>
            <a:ext cx="11780875" cy="882502"/>
          </a:xfrm>
        </p:spPr>
        <p:txBody>
          <a:bodyPr/>
          <a:lstStyle/>
          <a:p>
            <a:pPr lvl="0"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15 ЛЕТ НА СТРАЖЕ ЗДОРОВЬЯ</a:t>
            </a:r>
            <a:endParaRPr lang="ru-RU" sz="2400" dirty="0">
              <a:solidFill>
                <a:schemeClr val="tx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USER_20\Мои документы\Загрузки\WhatsApp Image 2024-01-22 at 4.07.30 P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66" y="669853"/>
            <a:ext cx="6028660" cy="15417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USER_20\Мои документы\Загрузки\WhatsApp Image 2024-01-22 at 4.22.55 PM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177" r="13043" b="9420"/>
          <a:stretch/>
        </p:blipFill>
        <p:spPr bwMode="auto">
          <a:xfrm>
            <a:off x="8997394" y="3119912"/>
            <a:ext cx="3030576" cy="29396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:\USER_20\Мои документы\Загрузки\WhatsApp Image 2024-01-22 at 4.30.26 PM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21" y="3119912"/>
            <a:ext cx="2900335" cy="29396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96766" y="6078218"/>
            <a:ext cx="6028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200" i="1" dirty="0" smtClean="0">
                <a:latin typeface="Times New Roman" pitchFamily="18" charset="0"/>
                <a:cs typeface="Times New Roman" pitchFamily="18" charset="0"/>
              </a:rPr>
              <a:t>Научно-практическая конференция с международным участием </a:t>
            </a:r>
          </a:p>
          <a:p>
            <a:pPr algn="ctr"/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VII </a:t>
            </a:r>
            <a:r>
              <a:rPr lang="kk-KZ" sz="1200" i="1" dirty="0" smtClean="0">
                <a:latin typeface="Times New Roman" pitchFamily="18" charset="0"/>
                <a:cs typeface="Times New Roman" pitchFamily="18" charset="0"/>
              </a:rPr>
              <a:t>летняя школа  ревматологов Казахстана </a:t>
            </a:r>
          </a:p>
          <a:p>
            <a:pPr algn="ctr"/>
            <a:r>
              <a:rPr lang="kk-KZ" sz="1200" i="1" dirty="0" smtClean="0">
                <a:latin typeface="Times New Roman" pitchFamily="18" charset="0"/>
                <a:cs typeface="Times New Roman" pitchFamily="18" charset="0"/>
              </a:rPr>
              <a:t>Алматы 2023 год</a:t>
            </a:r>
          </a:p>
          <a:p>
            <a:pPr algn="ctr"/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1365351" y="2211573"/>
            <a:ext cx="4434948" cy="868112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Ig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-ассоциированное 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заболевание в молодом возрасте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Тримова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Гульжан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Шакрафовна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ревматолог ГРЦ (Казахстан, Алматы)</a:t>
            </a:r>
          </a:p>
        </p:txBody>
      </p:sp>
      <p:pic>
        <p:nvPicPr>
          <p:cNvPr id="21" name="Picture 8" descr="G:\USER_20\Мои документы\Загрузки\WhatsApp Image 2024-01-22 at 4.22.55 PM (1)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997" t="34927" b="35540"/>
          <a:stretch/>
        </p:blipFill>
        <p:spPr bwMode="auto">
          <a:xfrm>
            <a:off x="715101" y="2119532"/>
            <a:ext cx="1212952" cy="1020825"/>
          </a:xfrm>
          <a:prstGeom prst="ellipse">
            <a:avLst/>
          </a:prstGeom>
          <a:ln w="57150" cap="rnd">
            <a:solidFill>
              <a:schemeClr val="tx1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ятиугольник 21"/>
          <p:cNvSpPr/>
          <p:nvPr/>
        </p:nvSpPr>
        <p:spPr>
          <a:xfrm>
            <a:off x="1231393" y="3250795"/>
            <a:ext cx="4568906" cy="868112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Сравнительная 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клиническая характеристика раннего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серонегативного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спондилоартрита и хронического бруцеллеза (результаты собственного исследования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r"/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Хайдарова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Юлдуз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Мадихановна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ревматолог ГРЦ, докторант 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КазНУ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им. Аль-</a:t>
            </a:r>
            <a:r>
              <a:rPr lang="ru-RU" sz="12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Фараби</a:t>
            </a:r>
            <a:r>
              <a:rPr lang="ru-RU" sz="12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(Казахстан, Алматы)</a:t>
            </a:r>
          </a:p>
        </p:txBody>
      </p:sp>
      <p:pic>
        <p:nvPicPr>
          <p:cNvPr id="23" name="Picture 5" descr="G:\USER_20\Мои документы\Загрузки\WhatsApp Image 2024-01-22 at 4.22.56 PM.jpe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49" t="36168" r="22185" b="40218"/>
          <a:stretch/>
        </p:blipFill>
        <p:spPr bwMode="auto">
          <a:xfrm>
            <a:off x="149178" y="3194952"/>
            <a:ext cx="1277420" cy="1109301"/>
          </a:xfrm>
          <a:prstGeom prst="ellipse">
            <a:avLst/>
          </a:prstGeom>
          <a:ln w="63500" cap="rnd">
            <a:solidFill>
              <a:schemeClr val="tx1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ятиугольник 23"/>
          <p:cNvSpPr/>
          <p:nvPr/>
        </p:nvSpPr>
        <p:spPr>
          <a:xfrm>
            <a:off x="1473615" y="4374063"/>
            <a:ext cx="4326684" cy="868112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Клинический </a:t>
            </a:r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случай. Тактика ведения пациентов с СКВ с преимущественным поражением </a:t>
            </a:r>
            <a:r>
              <a:rPr lang="ru-RU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почек</a:t>
            </a:r>
          </a:p>
          <a:p>
            <a:pPr algn="r"/>
            <a:r>
              <a:rPr lang="ru-RU" sz="11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Жунисжанова</a:t>
            </a:r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Гульдана</a:t>
            </a:r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Кыргызалиевна</a:t>
            </a:r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заведующий 2- ревматологическим отделением ГРЦ (Казахстан, Алматы)</a:t>
            </a:r>
          </a:p>
        </p:txBody>
      </p:sp>
      <p:pic>
        <p:nvPicPr>
          <p:cNvPr id="25" name="Picture 7" descr="G:\USER_20\Мои документы\Загрузки\WhatsApp Image 2024-01-22 at 4.22.53 PM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6337" r="14687" b="48194"/>
          <a:stretch/>
        </p:blipFill>
        <p:spPr bwMode="auto">
          <a:xfrm>
            <a:off x="750039" y="4304254"/>
            <a:ext cx="1258620" cy="1007730"/>
          </a:xfrm>
          <a:prstGeom prst="ellipse">
            <a:avLst/>
          </a:prstGeom>
          <a:ln w="63500" cap="rnd">
            <a:solidFill>
              <a:schemeClr val="tx1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ятиугольник 25"/>
          <p:cNvSpPr/>
          <p:nvPr/>
        </p:nvSpPr>
        <p:spPr>
          <a:xfrm>
            <a:off x="1025513" y="5520257"/>
            <a:ext cx="4774786" cy="868112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Перспективы </a:t>
            </a:r>
            <a:r>
              <a:rPr lang="ru-RU" sz="10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локальной терапии заболевании плечевого </a:t>
            </a: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сустава</a:t>
            </a:r>
          </a:p>
          <a:p>
            <a:pPr algn="r"/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Кайыргали</a:t>
            </a:r>
            <a:r>
              <a:rPr lang="ru-RU" sz="10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Шарбану</a:t>
            </a:r>
            <a:r>
              <a:rPr lang="ru-RU" sz="10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Максоткызы</a:t>
            </a:r>
            <a:r>
              <a:rPr lang="ru-RU" sz="10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 врач ГРЦ, старший преподаватель кафедры клинических дисциплин </a:t>
            </a:r>
            <a:r>
              <a:rPr lang="ru-RU" sz="105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КазНУ</a:t>
            </a:r>
            <a:r>
              <a:rPr lang="ru-RU" sz="10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им. </a:t>
            </a: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Аль-</a:t>
            </a:r>
            <a:r>
              <a:rPr lang="ru-RU" sz="105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Фараби</a:t>
            </a:r>
            <a:endParaRPr lang="ru-RU" sz="105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5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(Казахстан, Алматы)</a:t>
            </a:r>
          </a:p>
        </p:txBody>
      </p:sp>
      <p:pic>
        <p:nvPicPr>
          <p:cNvPr id="27" name="Picture 4" descr="G:\USER_20\Мои документы\Загрузки\WhatsApp Image 2024-01-22 at 4.22.56 PM (1).jpe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650" t="31477" r="24912" b="46336"/>
          <a:stretch/>
        </p:blipFill>
        <p:spPr bwMode="auto">
          <a:xfrm>
            <a:off x="187918" y="5311984"/>
            <a:ext cx="1177433" cy="1099971"/>
          </a:xfrm>
          <a:prstGeom prst="ellipse">
            <a:avLst/>
          </a:prstGeom>
          <a:ln w="63500" cap="rnd">
            <a:solidFill>
              <a:schemeClr val="tx1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4186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25" y="71839"/>
            <a:ext cx="10515600" cy="988815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БЛАГОТВОРИТЕЛЬНЫМ ФОНДОМ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LUPUS KAZAKHSTAN </a:t>
            </a:r>
            <a:endParaRPr lang="ru-RU" sz="24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161928" y="978840"/>
            <a:ext cx="11791951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Lupus Kazakhst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Lupus Kazakhsta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6" descr="Lupus Kazakhstan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162" y="1196788"/>
            <a:ext cx="2608729" cy="260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5375" y="1196789"/>
            <a:ext cx="62254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k-KZ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             С 2023 года ГРЦ и Ассоциация пациентов с аутоиммунными заболеваниями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Lupus Kazakhstan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стартовал совместный проект для информирования населения  об аутоиммунных заболеваниях. В рамках сотрудничества организованы вебинары специалистов, прямые эфиры, видеоуроки и разработан комплекс упражнений с инструктором ЛФК с трансляцией в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Youtube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канале  и в социальных сетях.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G:\USER_20\Мои документы\Загрузки\WhatsApp Image 2024-01-24 at 10.54.37 A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463" y="5458017"/>
            <a:ext cx="2257985" cy="10772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G:\USER_20\Мои документы\Загрузки\WhatsApp Image 2024-01-24 at 10.58.46 AM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623" y="4199534"/>
            <a:ext cx="1518397" cy="23357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:\USER_20\Мои документы\Загрузки\WhatsApp Image 2024-01-24 at 10.58.49 AM.jpe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58" t="31791" r="24552" b="9738"/>
          <a:stretch/>
        </p:blipFill>
        <p:spPr bwMode="auto">
          <a:xfrm>
            <a:off x="10771094" y="4234352"/>
            <a:ext cx="1420905" cy="23009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G:\USER_20\Мои документы\Загрузки\WhatsApp Image 2024-01-24 at 10.54.34 AM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199534"/>
            <a:ext cx="2838636" cy="23357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G:\USER_20\Мои документы\Загрузки\WhatsApp Image 2024-01-24 at 10.54.35 AM (1)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373" y="4234352"/>
            <a:ext cx="1909518" cy="230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G:\USER_20\Мои документы\Загрузки\WhatsApp Image 2024-01-24 at 10.54.35 AM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463" y="4234352"/>
            <a:ext cx="2257985" cy="11998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110" y="1251177"/>
            <a:ext cx="2689769" cy="25543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G:\USER_20\Мои документы\Загрузки\WhatsApp Image 2024-01-24 at 10.54.37 AM (1)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88" y="4234351"/>
            <a:ext cx="1248906" cy="230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274553" y="6329410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3251282" y="6358967"/>
            <a:ext cx="932156" cy="184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4863808" y="5225070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7269032" y="6327113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9317898" y="6333192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G:\USER_20\Мои документы\Загрузки\WhatsApp Image 2024-01-24 at 10.54.36 AM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56" t="92275" r="73205" b="2381"/>
          <a:stretch/>
        </p:blipFill>
        <p:spPr bwMode="auto">
          <a:xfrm>
            <a:off x="10730753" y="6329832"/>
            <a:ext cx="1056706" cy="209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162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" y="900752"/>
            <a:ext cx="5704764" cy="24838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базе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 в месяц проводится образовательная школа для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женщин с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ревматическими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заболеваниями. Данное мероприятие  проводится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высокоспециализированными врачами клиники. За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охвачено - </a:t>
            </a:r>
            <a:r>
              <a:rPr lang="en-US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беременных женщин.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73255" y="968991"/>
            <a:ext cx="6118746" cy="24020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Центра 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пациентов с  ревматическими заболеваниями ежемесячно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школу артрита в гибридном формате (</a:t>
            </a:r>
            <a:r>
              <a:rPr lang="ru-RU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онлайн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офлайн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Обучают правильному 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приему лекарственных препаратов, питания и в доступной форме  предоставляется информация о ревматических заболеваниях нашим пациентам. За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проведено 12 занятий и 2</a:t>
            </a:r>
            <a:r>
              <a:rPr lang="en-US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</a:t>
            </a: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 посетили школу. </a:t>
            </a:r>
            <a:endParaRPr lang="ru-RU" sz="1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G:\USER_20\Мои документы\Загрузки\WhatsApp Image 2024-01-22 at 5.56.13 PM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6529"/>
            <a:ext cx="3766783" cy="18697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:\USER_20\Мои документы\Загрузки\WhatsApp Image 2024-01-24 at 3.37.51 PM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36" y="5036024"/>
            <a:ext cx="1869744" cy="18219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USER_20\Мои документы\Загрузки\WhatsApp Image 2024-01-24 at 3.37.52 PM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979" y="3398293"/>
            <a:ext cx="2311021" cy="34597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USER_20\Мои документы\Загрузки\WhatsApp Image 2024-01-24 at 3.37.53 PM 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235" y="3439236"/>
            <a:ext cx="1910688" cy="15763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:\USER_20\Мои документы\Загрузки\WhatsApp Image 2024-01-24 at 3.30.18 PM (1).jpe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028" b="16754"/>
          <a:stretch/>
        </p:blipFill>
        <p:spPr bwMode="auto">
          <a:xfrm>
            <a:off x="3766253" y="5230471"/>
            <a:ext cx="1897583" cy="16275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G:\USER_20\Мои документы\Загрузки\WhatsApp Image 2024-01-24 at 3.30.18 PM (2).jpe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0629" b="23862"/>
          <a:stretch/>
        </p:blipFill>
        <p:spPr bwMode="auto">
          <a:xfrm>
            <a:off x="0" y="5254388"/>
            <a:ext cx="1910687" cy="1603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:\USER_20\Мои документы\Загрузки\WhatsApp Image 2024-01-24 at 3.30.18 PM (3).jpe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007" b="28713"/>
          <a:stretch/>
        </p:blipFill>
        <p:spPr bwMode="auto">
          <a:xfrm>
            <a:off x="6291619" y="5022376"/>
            <a:ext cx="1719617" cy="18356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G:\USER_20\Мои документы\Загрузки\WhatsApp Image 2024-01-24 at 3.30.18 PM.jpe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782" y="3464014"/>
            <a:ext cx="1897055" cy="1858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G:\USER_20\Мои документы\Загрузки\WhatsApp Image 2024-01-24 at 3.44.26 PM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138" y="3439236"/>
            <a:ext cx="1777041" cy="1578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73457" y="257689"/>
            <a:ext cx="1026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БЕРЕМЕННЫХ И ШКОЛА АРТРИТА В ГРЦ</a:t>
            </a:r>
            <a:endParaRPr lang="en-US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20436" y="858126"/>
            <a:ext cx="11669401" cy="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5" descr="G:\USER_20\Мои документы\Загрузки\WhatsApp Image 2024-01-24 at 3.37.53 PM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39" y="5308979"/>
            <a:ext cx="1951630" cy="15490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AutoShape 2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Городской ревматологический центр г. Алматы | Alma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6" name="Picture 6" descr="Geen fotobeschrijving beschikbaar.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69222" y="0"/>
            <a:ext cx="868006" cy="827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7636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1125" y="201146"/>
            <a:ext cx="10515600" cy="752475"/>
          </a:xfrm>
        </p:spPr>
        <p:txBody>
          <a:bodyPr/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открытых дверей в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ГРЦ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-1073148" y="-180975"/>
          <a:ext cx="3787775" cy="7372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195387" y="1067242"/>
            <a:ext cx="107061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Центре были проведены акций «День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дверей»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приуроченые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Дню Республики Казахстан и в День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утра до 17.00 часов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врачей-ревматологов проконсультировали более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больных.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пациенты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давно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знакомы с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нашим Центром,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впервые оказались на консультации у наших ревматологов.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Подводя итоги,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отметить, что по прежнему самыми распространенными ревматоидными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 среди населения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остаются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Остеоартроз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Ревматоидный артрит. Около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обратившихся сегодня за консультацией больных страдают именно этими недугами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815353" y="914400"/>
            <a:ext cx="94801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4" name="Picture 2" descr="G:\USER_20\Мои документы\Загрузки\WhatsApp Image 2024-01-24 at 3.47.36 PM (1)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978" y="3129345"/>
            <a:ext cx="3292855" cy="3284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G:\USER_20\Мои документы\Загрузки\WhatsApp Image 2024-01-24 at 3.47.36 PM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875" y="3129345"/>
            <a:ext cx="3500513" cy="3284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:\USER_20\Мои документы\Загрузки\WhatsApp Image 2024-01-24 at 3.47.34 PM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042" y="3129345"/>
            <a:ext cx="3345508" cy="3284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668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601" y="59242"/>
            <a:ext cx="11887200" cy="463550"/>
          </a:xfrm>
        </p:spPr>
        <p:txBody>
          <a:bodyPr/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ЦЕНТРА АКТИВНО УЧАСТВУЕТ</a:t>
            </a:r>
            <a:b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ОБЩЕСТВЕННЫХ И ТВОРЧЕСКИХ МЕРОПРИЯТИЯХ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8906" y="3070240"/>
            <a:ext cx="5086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Флэшмоб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День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государственных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символов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383860" y="6363529"/>
            <a:ext cx="36512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Празднование День медсестер –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12 мая 2023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716" y="6471393"/>
            <a:ext cx="41103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Общегородской субботник – 2023 год</a:t>
            </a:r>
          </a:p>
        </p:txBody>
      </p:sp>
      <p:pic>
        <p:nvPicPr>
          <p:cNvPr id="6146" name="Picture 2" descr="G:\USER_20\Мои документы\Загрузки\WhatsApp Image 2024-01-22 at 5.56.20 P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205" y="633795"/>
            <a:ext cx="4066536" cy="24229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G:\USER_20\Мои документы\Загрузки\WhatsApp Image 2024-01-22 at 5.56.17 PM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256" t="11138"/>
          <a:stretch/>
        </p:blipFill>
        <p:spPr bwMode="auto">
          <a:xfrm>
            <a:off x="8383860" y="3595100"/>
            <a:ext cx="3651258" cy="28087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G:\USER_20\Мои документы\Загрузки\WhatsApp Image 2024-01-22 at 5.56.15 PM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06" y="3648888"/>
            <a:ext cx="3898570" cy="28087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G:\USER_20\Мои документы\Загрузки\WhatsApp Image 2024-01-22 at 6.07.10 PM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18" y="633795"/>
            <a:ext cx="3966271" cy="24229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40548" y="3070240"/>
            <a:ext cx="27735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Праздник к Дню защиты детей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G:\USER_20\Мои документы\Загрузки\WhatsApp Image 2024-01-24 at 3.53.35 PM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545" y="3581652"/>
            <a:ext cx="3721776" cy="28087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36085" y="6332658"/>
            <a:ext cx="4329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Всемирный день борьбы с артритом. </a:t>
            </a: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Программа «Доброе утро, Казахстан!»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605118" y="526219"/>
            <a:ext cx="112551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2172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7"/>
          <p:cNvSpPr/>
          <p:nvPr/>
        </p:nvSpPr>
        <p:spPr>
          <a:xfrm>
            <a:off x="333375" y="378937"/>
            <a:ext cx="11365679" cy="519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МЕРОПРИЯТИЙ НА 2024 ГОД </a:t>
            </a:r>
            <a:endParaRPr lang="ru-RU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80000"/>
              </a:lnSpc>
            </a:pPr>
            <a:endParaRPr lang="ru-RU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9" name="Google Shape;169;p17"/>
          <p:cNvCxnSpPr/>
          <p:nvPr/>
        </p:nvCxnSpPr>
        <p:spPr>
          <a:xfrm>
            <a:off x="767863" y="691874"/>
            <a:ext cx="10282826" cy="2245"/>
          </a:xfrm>
          <a:prstGeom prst="straightConnector1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4" name="Google Shape;184;p17"/>
          <p:cNvGrpSpPr/>
          <p:nvPr/>
        </p:nvGrpSpPr>
        <p:grpSpPr>
          <a:xfrm>
            <a:off x="381917" y="1073614"/>
            <a:ext cx="10930692" cy="5317662"/>
            <a:chOff x="7143488" y="1628601"/>
            <a:chExt cx="5613822" cy="3518006"/>
          </a:xfrm>
        </p:grpSpPr>
        <p:sp>
          <p:nvSpPr>
            <p:cNvPr id="185" name="Google Shape;185;p17"/>
            <p:cNvSpPr/>
            <p:nvPr/>
          </p:nvSpPr>
          <p:spPr>
            <a:xfrm>
              <a:off x="8179592" y="2160875"/>
              <a:ext cx="4569457" cy="496841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8179593" y="1630776"/>
              <a:ext cx="4577717" cy="480387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</a:rPr>
                <a:t>Внедрение современных технологий </a:t>
              </a:r>
              <a:r>
                <a:rPr lang="ru-RU" sz="2000" b="1" dirty="0" smtClean="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</a:rPr>
                <a:t>в </a:t>
              </a:r>
              <a:r>
                <a:rPr lang="ru-RU" sz="2000" b="1" dirty="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</a:rPr>
                <a:t>лечении ревматических заболеваний</a:t>
              </a:r>
              <a:endParaRPr sz="2000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8182313" y="2698774"/>
              <a:ext cx="4572277" cy="422620"/>
            </a:xfrm>
            <a:prstGeom prst="rect">
              <a:avLst/>
            </a:prstGeom>
            <a:solidFill>
              <a:srgbClr val="8DA9DB"/>
            </a:solidFill>
            <a:ln>
              <a:noFill/>
            </a:ln>
          </p:spPr>
          <p:txBody>
            <a:bodyPr spcFirstLastPara="1" wrap="square" lIns="288000" tIns="60950" rIns="144000" bIns="60950" anchor="ctr" anchorCtr="0">
              <a:noAutofit/>
            </a:bodyPr>
            <a:lstStyle/>
            <a:p>
              <a:pPr lvl="0">
                <a:lnSpc>
                  <a:spcPct val="90000"/>
                </a:lnSpc>
              </a:pPr>
              <a:endParaRPr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7819592" y="2163049"/>
              <a:ext cx="360000" cy="494667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2</a:t>
              </a:r>
              <a:endParaRPr sz="2400" b="1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7819593" y="1628601"/>
              <a:ext cx="360000" cy="482560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1</a:t>
              </a:r>
              <a:endParaRPr sz="2400" b="1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  <a:sym typeface="Arial"/>
              </a:endParaRPr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7819591" y="2698774"/>
              <a:ext cx="360000" cy="422620"/>
            </a:xfrm>
            <a:prstGeom prst="rect">
              <a:avLst/>
            </a:prstGeom>
            <a:solidFill>
              <a:srgbClr val="002060">
                <a:alpha val="80000"/>
              </a:srgb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3</a:t>
              </a:r>
              <a:endParaRPr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91" name="Google Shape;191;p17"/>
            <p:cNvGrpSpPr/>
            <p:nvPr/>
          </p:nvGrpSpPr>
          <p:grpSpPr>
            <a:xfrm>
              <a:off x="7143488" y="1647910"/>
              <a:ext cx="676105" cy="3498697"/>
              <a:chOff x="95851" y="2145139"/>
              <a:chExt cx="676105" cy="3216836"/>
            </a:xfrm>
          </p:grpSpPr>
          <p:sp>
            <p:nvSpPr>
              <p:cNvPr id="192" name="Google Shape;192;p17"/>
              <p:cNvSpPr/>
              <p:nvPr/>
            </p:nvSpPr>
            <p:spPr>
              <a:xfrm>
                <a:off x="95860" y="2145139"/>
                <a:ext cx="601873" cy="3127619"/>
              </a:xfrm>
              <a:prstGeom prst="homePlate">
                <a:avLst>
                  <a:gd name="adj" fmla="val 30350"/>
                </a:avLst>
              </a:prstGeom>
              <a:solidFill>
                <a:srgbClr val="002060">
                  <a:alpha val="8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3" name="Google Shape;193;p17"/>
              <p:cNvSpPr txBox="1"/>
              <p:nvPr/>
            </p:nvSpPr>
            <p:spPr>
              <a:xfrm rot="16200000">
                <a:off x="-1136764" y="3453254"/>
                <a:ext cx="3141336" cy="6761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>
                  <a:solidFill>
                    <a:schemeClr val="lt1"/>
                  </a:solidFill>
                  <a:latin typeface="Times New Roman" pitchFamily="18" charset="0"/>
                  <a:cs typeface="Times New Roman" pitchFamily="18" charset="0"/>
                  <a:sym typeface="Arial"/>
                </a:endParaRPr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 rot="-5400000">
                <a:off x="-1188999" y="3533037"/>
                <a:ext cx="3174716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2000" b="1" dirty="0" smtClean="0">
                    <a:solidFill>
                      <a:schemeClr val="lt1"/>
                    </a:solidFill>
                    <a:latin typeface="Times New Roman" pitchFamily="18" charset="0"/>
                    <a:cs typeface="Times New Roman" pitchFamily="18" charset="0"/>
                    <a:sym typeface="Arial"/>
                  </a:rPr>
                  <a:t>ПОСТАВЛЕННЫЕ ЗАДАЧИ </a:t>
                </a:r>
                <a:endParaRPr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30" name="Google Shape;190;p17"/>
          <p:cNvSpPr/>
          <p:nvPr/>
        </p:nvSpPr>
        <p:spPr>
          <a:xfrm>
            <a:off x="1692865" y="3398851"/>
            <a:ext cx="700957" cy="61316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4</a:t>
            </a:r>
            <a:endParaRPr dirty="0"/>
          </a:p>
        </p:txBody>
      </p:sp>
      <p:sp>
        <p:nvSpPr>
          <p:cNvPr id="31" name="Google Shape;187;p17"/>
          <p:cNvSpPr/>
          <p:nvPr/>
        </p:nvSpPr>
        <p:spPr>
          <a:xfrm>
            <a:off x="2393822" y="3398852"/>
            <a:ext cx="8897207" cy="61315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Непрерывное повышения профессионального уровня </a:t>
            </a: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сотрудников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</a:pPr>
            <a:endParaRPr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Google Shape;187;p17"/>
          <p:cNvSpPr/>
          <p:nvPr/>
        </p:nvSpPr>
        <p:spPr>
          <a:xfrm>
            <a:off x="2386533" y="4088211"/>
            <a:ext cx="8897207" cy="895349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>
              <a:lnSpc>
                <a:spcPct val="90000"/>
              </a:lnSpc>
            </a:pPr>
            <a:endParaRPr lang="ru-RU" sz="2000" b="1" dirty="0" smtClean="0">
              <a:solidFill>
                <a:schemeClr val="l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Внедрение </a:t>
            </a:r>
            <a:r>
              <a:rPr lang="ru-RU" sz="2000" b="1" dirty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дополнительного метода лечения, для комплексной терапии ревматических заболеваний с аутоиммунными </a:t>
            </a: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заболеваниями(</a:t>
            </a:r>
            <a:r>
              <a:rPr lang="ru-RU" sz="2000" b="1" dirty="0" err="1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плазмаферез</a:t>
            </a:r>
            <a:r>
              <a:rPr lang="ru-RU" sz="2000" b="1" dirty="0" smtClean="0">
                <a:solidFill>
                  <a:schemeClr val="lt1"/>
                </a:solidFill>
                <a:latin typeface="Times New Roman" pitchFamily="18" charset="0"/>
                <a:cs typeface="Times New Roman" pitchFamily="18" charset="0"/>
              </a:rPr>
              <a:t>)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90000"/>
              </a:lnSpc>
            </a:pP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Google Shape;187;p17"/>
          <p:cNvSpPr/>
          <p:nvPr/>
        </p:nvSpPr>
        <p:spPr>
          <a:xfrm>
            <a:off x="2402543" y="5061931"/>
            <a:ext cx="8897207" cy="1015437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288000" tIns="60950" rIns="144000" bIns="60950" anchor="ctr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Продолжение реконструкций зданий и сооружений: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Проведение капитального ремонта подвального помещения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Благоустройство территории</a:t>
            </a:r>
          </a:p>
          <a:p>
            <a:pPr lvl="0">
              <a:lnSpc>
                <a:spcPct val="90000"/>
              </a:lnSpc>
            </a:pP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Оснащение зала ЛФК </a:t>
            </a:r>
            <a:endParaRPr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Google Shape;190;p17"/>
          <p:cNvSpPr/>
          <p:nvPr/>
        </p:nvSpPr>
        <p:spPr>
          <a:xfrm>
            <a:off x="1685575" y="4088211"/>
            <a:ext cx="700957" cy="89534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5</a:t>
            </a:r>
            <a:endParaRPr dirty="0"/>
          </a:p>
        </p:txBody>
      </p:sp>
      <p:sp>
        <p:nvSpPr>
          <p:cNvPr id="35" name="Google Shape;190;p17"/>
          <p:cNvSpPr/>
          <p:nvPr/>
        </p:nvSpPr>
        <p:spPr>
          <a:xfrm>
            <a:off x="1703660" y="5061931"/>
            <a:ext cx="700957" cy="1015414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lt1"/>
                </a:solidFill>
              </a:rPr>
              <a:t>6</a:t>
            </a:r>
            <a:endParaRPr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32844" y="1937241"/>
            <a:ext cx="87636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sz="20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Дальнейшее участие в разработке протоколов диагностики и лечения ревматологических </a:t>
            </a:r>
            <a:r>
              <a:rPr lang="ru-RU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заболеваний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01083" y="2798529"/>
            <a:ext cx="87581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Открытие реабилитационных коек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449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rgbClr val="14407A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14407A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8934</TotalTime>
  <Words>3221</Words>
  <Application>Microsoft Office PowerPoint</Application>
  <PresentationFormat>Произвольный</PresentationFormat>
  <Paragraphs>651</Paragraphs>
  <Slides>37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9" baseType="lpstr">
      <vt:lpstr>Arial</vt:lpstr>
      <vt:lpstr>Times New Roman</vt:lpstr>
      <vt:lpstr>Century Gothic</vt:lpstr>
      <vt:lpstr>Calibri</vt:lpstr>
      <vt:lpstr>Wingdings</vt:lpstr>
      <vt:lpstr>Arial MT</vt:lpstr>
      <vt:lpstr>Questrial</vt:lpstr>
      <vt:lpstr>Courier New</vt:lpstr>
      <vt:lpstr>Montserrat</vt:lpstr>
      <vt:lpstr>Noto Sans Symbols</vt:lpstr>
      <vt:lpstr>Tahoma</vt:lpstr>
      <vt:lpstr>3_Тема Office</vt:lpstr>
      <vt:lpstr>Слайд 1</vt:lpstr>
      <vt:lpstr>Слайд 2</vt:lpstr>
      <vt:lpstr>Слайд 3</vt:lpstr>
      <vt:lpstr>Слайд 4</vt:lpstr>
      <vt:lpstr>СРЕДНЯЯ ЗАРАБОТНАЯ ПЛАТА ПЕРСОНАЛА</vt:lpstr>
      <vt:lpstr>Слайд 6</vt:lpstr>
      <vt:lpstr>Оснащенность оборудованием </vt:lpstr>
      <vt:lpstr>НАБЛЮДАТЕЛЬНЫЙ СОВЕТ КГП НА ПХВ «ГОРОДСКОГО РЕВМАТОЛОГИЧЕСКОГО ЦЕНТРА»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Оказание амбулаторной медицинской помощи беременным женщинам с ревматологическими заболеваниями</vt:lpstr>
      <vt:lpstr>Слайд 19</vt:lpstr>
      <vt:lpstr>Слайд 20</vt:lpstr>
      <vt:lpstr>Слайд 21</vt:lpstr>
      <vt:lpstr>Слайд 22</vt:lpstr>
      <vt:lpstr>Структура нозологии беременных женщин на стационарном уровне  В 2023 году стационарную помощь получили 42 беременных женщин с ревматологическими заболеваниями.     </vt:lpstr>
      <vt:lpstr>Клинико-диагностическая лаборатория  ГРЦ</vt:lpstr>
      <vt:lpstr>Слайд 25</vt:lpstr>
      <vt:lpstr>Слайд 26</vt:lpstr>
      <vt:lpstr>Сравнительный анализ количества СМП дефектов по кодам за 2022-2023гг.   </vt:lpstr>
      <vt:lpstr>КОЛИЧЕСТВО ОБРАЩЕНИЙ, ПОСТУПИВШИХ В СППиВЭ</vt:lpstr>
      <vt:lpstr>Слайд 29</vt:lpstr>
      <vt:lpstr>Слайд 30</vt:lpstr>
      <vt:lpstr>Слайд 31</vt:lpstr>
      <vt:lpstr>15 ЛЕТ НА СТРАЖЕ ЗДОРОВЬЯ</vt:lpstr>
      <vt:lpstr>РАБОТА С БЛАГОТВОРИТЕЛЬНЫМ ФОНДОМ LUPUS KAZAKHSTAN </vt:lpstr>
      <vt:lpstr>Слайд 34</vt:lpstr>
      <vt:lpstr>День открытых дверей в ГРЦ</vt:lpstr>
      <vt:lpstr>СОТРУДНИКИ ЦЕНТРА АКТИВНО УЧАСТВУЕТ  В ОБЩЕСТВЕННЫХ И ТВОРЧЕСКИХ МЕРОПРИЯТИЯХ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6</cp:lastModifiedBy>
  <cp:revision>505</cp:revision>
  <dcterms:modified xsi:type="dcterms:W3CDTF">2024-01-30T06:59:14Z</dcterms:modified>
</cp:coreProperties>
</file>