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10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17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9.xml" ContentType="application/vnd.openxmlformats-officedocument.drawingml.chart+xml"/>
  <Override PartName="/ppt/notesSlides/notesSlide2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20.xml" ContentType="application/vnd.openxmlformats-officedocument.drawingml.chart+xml"/>
  <Override PartName="/ppt/drawings/drawing1.xml" ContentType="application/vnd.openxmlformats-officedocument.drawingml.chartshapes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9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46"/>
  </p:notesMasterIdLst>
  <p:sldIdLst>
    <p:sldId id="256" r:id="rId2"/>
    <p:sldId id="275" r:id="rId3"/>
    <p:sldId id="347" r:id="rId4"/>
    <p:sldId id="348" r:id="rId5"/>
    <p:sldId id="349" r:id="rId6"/>
    <p:sldId id="350" r:id="rId7"/>
    <p:sldId id="344" r:id="rId8"/>
    <p:sldId id="332" r:id="rId9"/>
    <p:sldId id="278" r:id="rId10"/>
    <p:sldId id="277" r:id="rId11"/>
    <p:sldId id="287" r:id="rId12"/>
    <p:sldId id="266" r:id="rId13"/>
    <p:sldId id="335" r:id="rId14"/>
    <p:sldId id="259" r:id="rId15"/>
    <p:sldId id="322" r:id="rId16"/>
    <p:sldId id="336" r:id="rId17"/>
    <p:sldId id="338" r:id="rId18"/>
    <p:sldId id="284" r:id="rId19"/>
    <p:sldId id="291" r:id="rId20"/>
    <p:sldId id="292" r:id="rId21"/>
    <p:sldId id="290" r:id="rId22"/>
    <p:sldId id="314" r:id="rId23"/>
    <p:sldId id="295" r:id="rId24"/>
    <p:sldId id="264" r:id="rId25"/>
    <p:sldId id="296" r:id="rId26"/>
    <p:sldId id="257" r:id="rId27"/>
    <p:sldId id="270" r:id="rId28"/>
    <p:sldId id="283" r:id="rId29"/>
    <p:sldId id="300" r:id="rId30"/>
    <p:sldId id="303" r:id="rId31"/>
    <p:sldId id="306" r:id="rId32"/>
    <p:sldId id="261" r:id="rId33"/>
    <p:sldId id="310" r:id="rId34"/>
    <p:sldId id="339" r:id="rId35"/>
    <p:sldId id="326" r:id="rId36"/>
    <p:sldId id="327" r:id="rId37"/>
    <p:sldId id="328" r:id="rId38"/>
    <p:sldId id="345" r:id="rId39"/>
    <p:sldId id="346" r:id="rId40"/>
    <p:sldId id="330" r:id="rId41"/>
    <p:sldId id="320" r:id="rId42"/>
    <p:sldId id="333" r:id="rId43"/>
    <p:sldId id="334" r:id="rId44"/>
    <p:sldId id="309" r:id="rId45"/>
  </p:sldIdLst>
  <p:sldSz cx="12192000" cy="6858000"/>
  <p:notesSz cx="6761163" cy="9942513"/>
  <p:embeddedFontLst>
    <p:embeddedFont>
      <p:font typeface="Tahoma" panose="020B0604030504040204" pitchFamily="34" charset="0"/>
      <p:regular r:id="rId47"/>
      <p:bold r:id="rId48"/>
    </p:embeddedFont>
    <p:embeddedFont>
      <p:font typeface="Calibri" panose="020F0502020204030204" pitchFamily="34" charset="0"/>
      <p:regular r:id="rId49"/>
      <p:bold r:id="rId50"/>
      <p:italic r:id="rId51"/>
      <p:boldItalic r:id="rId52"/>
    </p:embeddedFont>
    <p:embeddedFont>
      <p:font typeface="Century Gothic" panose="020B0502020202020204" pitchFamily="34" charset="0"/>
      <p:regular r:id="rId53"/>
      <p:bold r:id="rId54"/>
      <p:italic r:id="rId55"/>
      <p:boldItalic r:id="rId5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828B"/>
    <a:srgbClr val="FFFFFF"/>
    <a:srgbClr val="000000"/>
    <a:srgbClr val="CD63C0"/>
    <a:srgbClr val="B20E97"/>
    <a:srgbClr val="FF66CC"/>
    <a:srgbClr val="F2F7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6FDA0E0-5758-485C-A928-C9E2321A7517}">
  <a:tblStyle styleId="{36FDA0E0-5758-485C-A928-C9E2321A751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</a:tcStyle>
    </a:band1H>
    <a:band2H>
      <a:tcTxStyle/>
      <a:tcStyle>
        <a:tcBdr/>
      </a:tcStyle>
    </a:band2H>
    <a:band1V>
      <a:tcTxStyle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1V>
    <a:band2V>
      <a:tcTxStyle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1B75C1A-5FA5-4549-88EC-46966DEE1F1B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89" autoAdjust="0"/>
    <p:restoredTop sz="87872" autoAdjust="0"/>
  </p:normalViewPr>
  <p:slideViewPr>
    <p:cSldViewPr snapToGrid="0">
      <p:cViewPr varScale="1">
        <p:scale>
          <a:sx n="78" d="100"/>
          <a:sy n="78" d="100"/>
        </p:scale>
        <p:origin x="1205" y="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540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7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6.fntdata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font" Target="fonts/font5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7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8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9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3297133315328636"/>
          <c:y val="3.9027993435921733E-2"/>
          <c:w val="0.72285176052972211"/>
          <c:h val="0.77620253433318009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Всего </c:v>
                </c:pt>
                <c:pt idx="1">
                  <c:v>Женщины </c:v>
                </c:pt>
                <c:pt idx="2">
                  <c:v>Мужчины</c:v>
                </c:pt>
                <c:pt idx="3">
                  <c:v>Внешние совместители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193</c:v>
                </c:pt>
                <c:pt idx="1">
                  <c:v>148</c:v>
                </c:pt>
                <c:pt idx="2">
                  <c:v>21</c:v>
                </c:pt>
                <c:pt idx="3">
                  <c:v>24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FF00">
                <a:alpha val="89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Всего </c:v>
                </c:pt>
                <c:pt idx="1">
                  <c:v>Женщины </c:v>
                </c:pt>
                <c:pt idx="2">
                  <c:v>Мужчины</c:v>
                </c:pt>
                <c:pt idx="3">
                  <c:v>Внешние совместители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179</c:v>
                </c:pt>
                <c:pt idx="1">
                  <c:v>152</c:v>
                </c:pt>
                <c:pt idx="2">
                  <c:v>27</c:v>
                </c:pt>
                <c:pt idx="3">
                  <c:v>21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cylinder"/>
        <c:axId val="529888656"/>
        <c:axId val="529894536"/>
        <c:axId val="0"/>
      </c:bar3DChart>
      <c:catAx>
        <c:axId val="529888656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529894536"/>
        <c:crosses val="autoZero"/>
        <c:auto val="1"/>
        <c:lblAlgn val="ctr"/>
        <c:lblOffset val="100"/>
        <c:noMultiLvlLbl val="0"/>
      </c:catAx>
      <c:valAx>
        <c:axId val="529894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52988865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1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tx1">
                <a:lumMod val="60000"/>
                <a:lumOff val="40000"/>
                <a:alpha val="79000"/>
              </a:schemeClr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100%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95,6%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96,6%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97,7%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Прочие</c:v>
                </c:pt>
                <c:pt idx="1">
                  <c:v>ММП</c:v>
                </c:pt>
                <c:pt idx="2">
                  <c:v>СМП</c:v>
                </c:pt>
                <c:pt idx="3">
                  <c:v>Врачи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100</c:v>
                </c:pt>
                <c:pt idx="1">
                  <c:v>95.6</c:v>
                </c:pt>
                <c:pt idx="2">
                  <c:v>96.6</c:v>
                </c:pt>
                <c:pt idx="3">
                  <c:v>97.7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FF00">
                <a:alpha val="76000"/>
              </a:srgbClr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70,4%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87,3%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91,6%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100%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Прочие</c:v>
                </c:pt>
                <c:pt idx="1">
                  <c:v>ММП</c:v>
                </c:pt>
                <c:pt idx="2">
                  <c:v>СМП</c:v>
                </c:pt>
                <c:pt idx="3">
                  <c:v>Врачи 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70.400000000000006</c:v>
                </c:pt>
                <c:pt idx="1">
                  <c:v>87.3</c:v>
                </c:pt>
                <c:pt idx="2">
                  <c:v>91.6</c:v>
                </c:pt>
                <c:pt idx="3">
                  <c:v>100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box"/>
        <c:axId val="304077344"/>
        <c:axId val="304080872"/>
        <c:axId val="0"/>
      </c:bar3DChart>
      <c:catAx>
        <c:axId val="304077344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304080872"/>
        <c:crosses val="autoZero"/>
        <c:auto val="1"/>
        <c:lblAlgn val="ctr"/>
        <c:lblOffset val="100"/>
        <c:noMultiLvlLbl val="0"/>
      </c:catAx>
      <c:valAx>
        <c:axId val="3040808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0407734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6990662237061338"/>
          <c:y val="0.10141613069957339"/>
          <c:w val="0.26208851004326494"/>
          <c:h val="6.2734167224573284E-2"/>
        </c:manualLayout>
      </c:layout>
      <c:overlay val="0"/>
      <c:txPr>
        <a:bodyPr/>
        <a:lstStyle/>
        <a:p>
          <a:pPr>
            <a:defRPr sz="18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400" b="1">
          <a:solidFill>
            <a:srgbClr val="000000"/>
          </a:solidFill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042358692620375E-2"/>
          <c:y val="2.9197531857600482E-2"/>
          <c:w val="0.94991528261475922"/>
          <c:h val="0.94160493628479902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tx1">
                <a:lumMod val="60000"/>
                <a:lumOff val="40000"/>
                <a:alpha val="77000"/>
              </a:schemeClr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29,1%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13,5%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16,9%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12,9%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Прочие</c:v>
                </c:pt>
                <c:pt idx="1">
                  <c:v>ММП</c:v>
                </c:pt>
                <c:pt idx="2">
                  <c:v>СМП</c:v>
                </c:pt>
                <c:pt idx="3">
                  <c:v>Врачи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29.1</c:v>
                </c:pt>
                <c:pt idx="1">
                  <c:v>13.5</c:v>
                </c:pt>
                <c:pt idx="2">
                  <c:v>16.899999999999999</c:v>
                </c:pt>
                <c:pt idx="3">
                  <c:v>12.9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FF00">
                <a:alpha val="77000"/>
              </a:srgbClr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0,5%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1,5%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0,9%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0,75%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Прочие</c:v>
                </c:pt>
                <c:pt idx="1">
                  <c:v>ММП</c:v>
                </c:pt>
                <c:pt idx="2">
                  <c:v>СМП</c:v>
                </c:pt>
                <c:pt idx="3">
                  <c:v>Врачи 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0.5</c:v>
                </c:pt>
                <c:pt idx="1">
                  <c:v>1.5</c:v>
                </c:pt>
                <c:pt idx="2">
                  <c:v>0.9</c:v>
                </c:pt>
                <c:pt idx="3">
                  <c:v>0.75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box"/>
        <c:axId val="304074208"/>
        <c:axId val="304076168"/>
        <c:axId val="0"/>
      </c:bar3DChart>
      <c:catAx>
        <c:axId val="304074208"/>
        <c:scaling>
          <c:orientation val="minMax"/>
        </c:scaling>
        <c:delete val="1"/>
        <c:axPos val="l"/>
        <c:numFmt formatCode="General" sourceLinked="0"/>
        <c:majorTickMark val="none"/>
        <c:minorTickMark val="none"/>
        <c:tickLblPos val="nextTo"/>
        <c:crossAx val="304076168"/>
        <c:crosses val="autoZero"/>
        <c:auto val="1"/>
        <c:lblAlgn val="ctr"/>
        <c:lblOffset val="100"/>
        <c:noMultiLvlLbl val="0"/>
      </c:catAx>
      <c:valAx>
        <c:axId val="3040761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040742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="1">
          <a:solidFill>
            <a:srgbClr val="000000"/>
          </a:solidFill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tx1">
                <a:lumMod val="60000"/>
                <a:lumOff val="40000"/>
                <a:alpha val="71000"/>
              </a:schemeClr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43%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48%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51%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Медсестры </c:v>
                </c:pt>
                <c:pt idx="1">
                  <c:v>Врачи </c:v>
                </c:pt>
                <c:pt idx="2">
                  <c:v>Всего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43</c:v>
                </c:pt>
                <c:pt idx="1">
                  <c:v>48</c:v>
                </c:pt>
                <c:pt idx="2">
                  <c:v>51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Pt>
            <c:idx val="2"/>
            <c:invertIfNegative val="0"/>
            <c:bubble3D val="0"/>
            <c:spPr>
              <a:solidFill>
                <a:srgbClr val="FFFF00">
                  <a:alpha val="88000"/>
                </a:srgbClr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48%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49,1%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Медсестры </c:v>
                </c:pt>
                <c:pt idx="1">
                  <c:v>Врачи </c:v>
                </c:pt>
                <c:pt idx="2">
                  <c:v>Всего 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40</c:v>
                </c:pt>
                <c:pt idx="1">
                  <c:v>48</c:v>
                </c:pt>
                <c:pt idx="2">
                  <c:v>49.1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4074600"/>
        <c:axId val="304078520"/>
      </c:barChart>
      <c:valAx>
        <c:axId val="304078520"/>
        <c:scaling>
          <c:orientation val="minMax"/>
        </c:scaling>
        <c:delete val="1"/>
        <c:axPos val="b"/>
        <c:majorGridlines/>
        <c:numFmt formatCode="General" sourceLinked="1"/>
        <c:majorTickMark val="out"/>
        <c:minorTickMark val="none"/>
        <c:tickLblPos val="nextTo"/>
        <c:crossAx val="304074600"/>
        <c:crosses val="autoZero"/>
        <c:crossBetween val="between"/>
      </c:valAx>
      <c:catAx>
        <c:axId val="30407460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304078520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55699303417917345"/>
          <c:y val="0.8394978494714147"/>
          <c:w val="0.39025825106195217"/>
          <c:h val="0.16050219152995443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200" b="1">
          <a:solidFill>
            <a:srgbClr val="000000"/>
          </a:solidFill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  <c:txPr>
        <a:bodyPr/>
        <a:lstStyle/>
        <a:p>
          <a:pPr>
            <a:defRPr sz="1400">
              <a:solidFill>
                <a:schemeClr val="tx1">
                  <a:lumMod val="75000"/>
                </a:schemeClr>
              </a:solidFill>
            </a:defRPr>
          </a:pPr>
          <a:endParaRPr lang="ru-RU"/>
        </a:p>
      </c:txPr>
    </c:title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9239113314264693E-2"/>
          <c:y val="0.12412603134984862"/>
          <c:w val="0.88779462593115077"/>
          <c:h val="0.7893965447163803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пролеченных пациентов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60000"/>
                  <a:lumOff val="40000"/>
                  <a:alpha val="76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FFFF00">
                  <a:alpha val="81000"/>
                </a:srgbClr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957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1046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957</c:v>
                </c:pt>
                <c:pt idx="1">
                  <c:v>1046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8158024"/>
        <c:axId val="529893360"/>
        <c:axId val="0"/>
      </c:bar3DChart>
      <c:valAx>
        <c:axId val="5298933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8158024"/>
        <c:crosses val="autoZero"/>
        <c:crossBetween val="between"/>
      </c:valAx>
      <c:catAx>
        <c:axId val="98158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29893360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100">
          <a:solidFill>
            <a:srgbClr val="000000"/>
          </a:solidFill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line3D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Выполнение плана </c:v>
                </c:pt>
              </c:strCache>
            </c:strRef>
          </c:tx>
          <c:dPt>
            <c:idx val="0"/>
            <c:bubble3D val="0"/>
            <c:spPr>
              <a:solidFill>
                <a:schemeClr val="tx1">
                  <a:lumMod val="60000"/>
                  <a:lumOff val="40000"/>
                  <a:alpha val="76000"/>
                </a:schemeClr>
              </a:solidFill>
            </c:spPr>
          </c:dPt>
          <c:dPt>
            <c:idx val="1"/>
            <c:bubble3D val="0"/>
            <c:spPr>
              <a:solidFill>
                <a:srgbClr val="FFFF00">
                  <a:alpha val="81000"/>
                </a:srgbClr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108,4%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95%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108.4</c:v>
                </c:pt>
                <c:pt idx="1">
                  <c:v>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004360"/>
        <c:axId val="305952144"/>
        <c:axId val="319612376"/>
      </c:line3DChart>
      <c:valAx>
        <c:axId val="30595214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209004360"/>
        <c:crosses val="autoZero"/>
        <c:crossBetween val="between"/>
      </c:valAx>
      <c:catAx>
        <c:axId val="209004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305952144"/>
        <c:crosses val="autoZero"/>
        <c:auto val="1"/>
        <c:lblAlgn val="ctr"/>
        <c:lblOffset val="100"/>
        <c:noMultiLvlLbl val="0"/>
      </c:catAx>
      <c:serAx>
        <c:axId val="319612376"/>
        <c:scaling>
          <c:orientation val="minMax"/>
        </c:scaling>
        <c:delete val="0"/>
        <c:axPos val="b"/>
        <c:majorTickMark val="out"/>
        <c:minorTickMark val="none"/>
        <c:tickLblPos val="nextTo"/>
        <c:crossAx val="305952144"/>
        <c:crosses val="autoZero"/>
      </c:ser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100">
          <a:solidFill>
            <a:srgbClr val="000000"/>
          </a:solidFill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537844964325512E-2"/>
          <c:y val="4.6610708262990901E-2"/>
          <c:w val="0.93780837053924193"/>
          <c:h val="0.522794201585756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по АПП</c:v>
                </c:pt>
                <c:pt idx="1">
                  <c:v>по ХРО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579</c:v>
                </c:pt>
                <c:pt idx="1">
                  <c:v>2245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rgbClr val="FFFF00">
                <a:alpha val="65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по АПП</c:v>
                </c:pt>
                <c:pt idx="1">
                  <c:v>по ХРО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4036</c:v>
                </c:pt>
                <c:pt idx="1">
                  <c:v>2545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32554912"/>
        <c:axId val="232553344"/>
      </c:barChart>
      <c:catAx>
        <c:axId val="23255491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32553344"/>
        <c:crosses val="autoZero"/>
        <c:auto val="1"/>
        <c:lblAlgn val="ctr"/>
        <c:lblOffset val="100"/>
        <c:noMultiLvlLbl val="0"/>
      </c:catAx>
      <c:valAx>
        <c:axId val="2325533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3255491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2207442250152809"/>
          <c:y val="0.78382911031149904"/>
          <c:w val="0.5899793015691891"/>
          <c:h val="0.152692843493118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552046630738969E-3"/>
          <c:y val="9.3523957165230279E-2"/>
          <c:w val="0.93359516580412472"/>
          <c:h val="0.594727401143404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162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rgbClr val="FFFF00">
                <a:alpha val="63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345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532125264"/>
        <c:axId val="532127224"/>
      </c:barChart>
      <c:catAx>
        <c:axId val="53212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532127224"/>
        <c:crosses val="autoZero"/>
        <c:auto val="1"/>
        <c:lblAlgn val="ctr"/>
        <c:lblOffset val="100"/>
        <c:noMultiLvlLbl val="0"/>
      </c:catAx>
      <c:valAx>
        <c:axId val="5321272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53212526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4835586241317639"/>
          <c:y val="0.75238915132050577"/>
          <c:w val="0.64783857493419528"/>
          <c:h val="0.1502388897107571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Рентген</c:v>
                </c:pt>
              </c:strCache>
            </c:strRef>
          </c:tx>
          <c:spPr>
            <a:gradFill rotWithShape="1">
              <a:gsLst>
                <a:gs pos="6400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2021 год</c:v>
                </c:pt>
                <c:pt idx="1">
                  <c:v>2022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2448</c:v>
                </c:pt>
                <c:pt idx="1">
                  <c:v>3814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182-4685-A9E0-04D152B52F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25462600"/>
        <c:axId val="225466128"/>
      </c:barChart>
      <c:catAx>
        <c:axId val="225462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5466128"/>
        <c:crosses val="autoZero"/>
        <c:auto val="1"/>
        <c:lblAlgn val="ctr"/>
        <c:lblOffset val="100"/>
        <c:noMultiLvlLbl val="0"/>
      </c:catAx>
      <c:valAx>
        <c:axId val="22546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5462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tx1">
        <a:lumMod val="60000"/>
        <a:lumOff val="40000"/>
      </a:schemeClr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ЭКГ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2021 год</c:v>
                </c:pt>
                <c:pt idx="1">
                  <c:v>2022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2845</c:v>
                </c:pt>
                <c:pt idx="1">
                  <c:v>3307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F92-45F1-AB3E-85A38CC6BC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78229496"/>
        <c:axId val="578230672"/>
      </c:barChart>
      <c:catAx>
        <c:axId val="578229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8230672"/>
        <c:crosses val="autoZero"/>
        <c:auto val="1"/>
        <c:lblAlgn val="ctr"/>
        <c:lblOffset val="100"/>
        <c:noMultiLvlLbl val="0"/>
      </c:catAx>
      <c:valAx>
        <c:axId val="57823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8229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sng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4.2389287192427336E-2"/>
          <c:y val="0.2609324579444085"/>
          <c:w val="0.93782904545110657"/>
          <c:h val="0.435363710671682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Денситометрия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2021 год</c:v>
                </c:pt>
                <c:pt idx="1">
                  <c:v>2022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1217</c:v>
                </c:pt>
                <c:pt idx="1">
                  <c:v>3730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321-4AE7-A38F-42529884B1F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12848520"/>
        <c:axId val="112847344"/>
      </c:barChart>
      <c:catAx>
        <c:axId val="112848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2847344"/>
        <c:crosses val="autoZero"/>
        <c:auto val="1"/>
        <c:lblAlgn val="ctr"/>
        <c:lblOffset val="100"/>
        <c:noMultiLvlLbl val="0"/>
      </c:catAx>
      <c:valAx>
        <c:axId val="112847344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12848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sng" strike="noStrike" kern="1200" baseline="0">
              <a:solidFill>
                <a:schemeClr val="tx1">
                  <a:lumMod val="60000"/>
                  <a:lumOff val="4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УЗИ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2.6179937254440179E-17"/>
                  <c:y val="8.702734258587678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2021 год</c:v>
                </c:pt>
                <c:pt idx="1">
                  <c:v>2022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801</c:v>
                </c:pt>
                <c:pt idx="1">
                  <c:v>4672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176-40D1-B672-8D9B910D938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234540776"/>
        <c:axId val="532965392"/>
      </c:barChart>
      <c:catAx>
        <c:axId val="234540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32965392"/>
        <c:crosses val="autoZero"/>
        <c:auto val="1"/>
        <c:lblAlgn val="ctr"/>
        <c:lblOffset val="100"/>
        <c:noMultiLvlLbl val="0"/>
      </c:catAx>
      <c:valAx>
        <c:axId val="532965392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34540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беременные женщены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2021 год</c:v>
                </c:pt>
                <c:pt idx="1">
                  <c:v>2022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948</c:v>
                </c:pt>
                <c:pt idx="1">
                  <c:v>1615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C58-47A8-8E8F-58F65FEB3C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000440"/>
        <c:axId val="209000832"/>
      </c:barChart>
      <c:catAx>
        <c:axId val="209000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209000832"/>
        <c:crosses val="autoZero"/>
        <c:auto val="1"/>
        <c:lblAlgn val="ctr"/>
        <c:lblOffset val="100"/>
        <c:noMultiLvlLbl val="0"/>
      </c:catAx>
      <c:valAx>
        <c:axId val="20900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209000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РА</c:v>
                </c:pt>
                <c:pt idx="1">
                  <c:v>РЕА</c:v>
                </c:pt>
                <c:pt idx="2">
                  <c:v>СКВ</c:v>
                </c:pt>
                <c:pt idx="3">
                  <c:v>СЗСТ</c:v>
                </c:pt>
                <c:pt idx="4">
                  <c:v>Гем.васкулит</c:v>
                </c:pt>
                <c:pt idx="5">
                  <c:v>ХРБС</c:v>
                </c:pt>
                <c:pt idx="6">
                  <c:v>АС</c:v>
                </c:pt>
                <c:pt idx="7">
                  <c:v>ССД</c:v>
                </c:pt>
                <c:pt idx="8">
                  <c:v>ОА</c:v>
                </c:pt>
                <c:pt idx="9">
                  <c:v>ВПС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199</c:v>
                </c:pt>
                <c:pt idx="1">
                  <c:v>151</c:v>
                </c:pt>
                <c:pt idx="2">
                  <c:v>97</c:v>
                </c:pt>
                <c:pt idx="3">
                  <c:v>86</c:v>
                </c:pt>
                <c:pt idx="4">
                  <c:v>54</c:v>
                </c:pt>
                <c:pt idx="5">
                  <c:v>50</c:v>
                </c:pt>
                <c:pt idx="6">
                  <c:v>29</c:v>
                </c:pt>
                <c:pt idx="7">
                  <c:v>22</c:v>
                </c:pt>
                <c:pt idx="8">
                  <c:v>22</c:v>
                </c:pt>
                <c:pt idx="9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245-4870-915F-31625A941E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9003576"/>
        <c:axId val="209005144"/>
      </c:barChart>
      <c:catAx>
        <c:axId val="2090035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209005144"/>
        <c:crosses val="autoZero"/>
        <c:auto val="1"/>
        <c:lblAlgn val="ctr"/>
        <c:lblOffset val="100"/>
        <c:noMultiLvlLbl val="0"/>
      </c:catAx>
      <c:valAx>
        <c:axId val="2090051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209003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0F90-4C4C-824A-2C55B3F5150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F90-4C4C-824A-2C55B3F5150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Мужчины</c:v>
                </c:pt>
                <c:pt idx="1">
                  <c:v>Женщины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745</c:v>
                </c:pt>
                <c:pt idx="1">
                  <c:v>2518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F90-4C4C-824A-2C55B3F515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15626104"/>
        <c:axId val="223227408"/>
      </c:barChart>
      <c:catAx>
        <c:axId val="3156261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223227408"/>
        <c:crosses val="autoZero"/>
        <c:auto val="1"/>
        <c:lblAlgn val="ctr"/>
        <c:lblOffset val="100"/>
        <c:noMultiLvlLbl val="0"/>
      </c:catAx>
      <c:valAx>
        <c:axId val="2232274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315626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0F2-4D0C-BB18-036A4BFC3B18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0F2-4D0C-BB18-036A4BFC3B18}"/>
              </c:ext>
            </c:extLst>
          </c:dPt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0F2-4D0C-BB18-036A4BFC3B1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15-17 лет</c:v>
                </c:pt>
                <c:pt idx="1">
                  <c:v>18-59 лет</c:v>
                </c:pt>
                <c:pt idx="2">
                  <c:v>60-69 лет</c:v>
                </c:pt>
                <c:pt idx="3">
                  <c:v>старше 70 лет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28</c:v>
                </c:pt>
                <c:pt idx="1">
                  <c:v>2014</c:v>
                </c:pt>
                <c:pt idx="2">
                  <c:v>788</c:v>
                </c:pt>
                <c:pt idx="3">
                  <c:v>433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0F2-4D0C-BB18-036A4BFC3B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33180712"/>
        <c:axId val="233178360"/>
      </c:barChart>
      <c:catAx>
        <c:axId val="2331807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233178360"/>
        <c:crosses val="autoZero"/>
        <c:auto val="1"/>
        <c:lblAlgn val="ctr"/>
        <c:lblOffset val="100"/>
        <c:noMultiLvlLbl val="0"/>
      </c:catAx>
      <c:valAx>
        <c:axId val="2331783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233180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170-4326-A87D-0FA8CC2D684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170-4326-A87D-0FA8CC2D684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170-4326-A87D-0FA8CC2D684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170-4326-A87D-0FA8CC2D684A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mtClean="0"/>
                      <a:t>Городские </a:t>
                    </a:r>
                    <a:r>
                      <a:rPr lang="ru-RU"/>
                      <a:t>45%</a:t>
                    </a:r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Иногородние </a:t>
                    </a:r>
                    <a:r>
                      <a:rPr lang="ru-RU"/>
                      <a:t>55%</a:t>
                    </a:r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dLblPos val="in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2"/>
                <c:pt idx="0">
                  <c:v>Городские</c:v>
                </c:pt>
                <c:pt idx="1">
                  <c:v>Иногородние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45</c:v>
                </c:pt>
                <c:pt idx="1">
                  <c:v>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BA5-448C-A53E-55F03D787498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egendEntry>
        <c:idx val="2"/>
        <c:delete val="1"/>
      </c:legendEntry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830831692913389E-2"/>
          <c:y val="4.9441495482191455E-2"/>
          <c:w val="0.94616916830708664"/>
          <c:h val="0.777778003335506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РА</c:v>
                </c:pt>
                <c:pt idx="1">
                  <c:v>СКВ</c:v>
                </c:pt>
                <c:pt idx="2">
                  <c:v>Другие СЗ</c:v>
                </c:pt>
                <c:pt idx="3">
                  <c:v>АФС</c:v>
                </c:pt>
                <c:pt idx="4">
                  <c:v>РеА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12</c:v>
                </c:pt>
                <c:pt idx="1">
                  <c:v>11</c:v>
                </c:pt>
                <c:pt idx="2">
                  <c:v>9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РА</c:v>
                </c:pt>
                <c:pt idx="1">
                  <c:v>СКВ</c:v>
                </c:pt>
                <c:pt idx="2">
                  <c:v>Другие СЗ</c:v>
                </c:pt>
                <c:pt idx="3">
                  <c:v>АФС</c:v>
                </c:pt>
                <c:pt idx="4">
                  <c:v>РеА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25</c:v>
                </c:pt>
                <c:pt idx="1">
                  <c:v>20</c:v>
                </c:pt>
                <c:pt idx="2">
                  <c:v>17</c:v>
                </c:pt>
                <c:pt idx="3">
                  <c:v>4</c:v>
                </c:pt>
                <c:pt idx="4">
                  <c:v>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233179928"/>
        <c:axId val="233177576"/>
      </c:barChart>
      <c:catAx>
        <c:axId val="2331799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33177576"/>
        <c:crosses val="autoZero"/>
        <c:auto val="1"/>
        <c:lblAlgn val="ctr"/>
        <c:lblOffset val="100"/>
        <c:noMultiLvlLbl val="0"/>
      </c:catAx>
      <c:valAx>
        <c:axId val="2331775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33179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60000"/>
                  <a:lumOff val="40000"/>
                </a:schemeClr>
              </a:solidFill>
            </c:spPr>
          </c:dPt>
          <c:cat>
            <c:numRef>
              <c:f>Лист1!$A$2:$A$3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2022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34</c:v>
                </c:pt>
                <c:pt idx="1">
                  <c:v>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3177968"/>
        <c:axId val="233179536"/>
      </c:barChart>
      <c:catAx>
        <c:axId val="23317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33179536"/>
        <c:crosses val="autoZero"/>
        <c:auto val="1"/>
        <c:lblAlgn val="ctr"/>
        <c:lblOffset val="100"/>
        <c:noMultiLvlLbl val="0"/>
      </c:catAx>
      <c:valAx>
        <c:axId val="23317953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23317796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8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5384555054434024E-2"/>
          <c:y val="6.0447878663632715E-2"/>
          <c:w val="0.91154899391801913"/>
          <c:h val="0.62032034655877166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Клинические</c:v>
                </c:pt>
                <c:pt idx="1">
                  <c:v>Гематология</c:v>
                </c:pt>
                <c:pt idx="2">
                  <c:v>Биохимические</c:v>
                </c:pt>
                <c:pt idx="3">
                  <c:v>Гемостаз</c:v>
                </c:pt>
                <c:pt idx="4">
                  <c:v>Специфические белки</c:v>
                </c:pt>
                <c:pt idx="5">
                  <c:v>Иммунологические</c:v>
                </c:pt>
                <c:pt idx="6">
                  <c:v>Инфекции+гепатиты</c:v>
                </c:pt>
                <c:pt idx="7">
                  <c:v>НРИФ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274</c:v>
                </c:pt>
                <c:pt idx="1">
                  <c:v>481</c:v>
                </c:pt>
                <c:pt idx="2">
                  <c:v>2098</c:v>
                </c:pt>
                <c:pt idx="3">
                  <c:v>87</c:v>
                </c:pt>
                <c:pt idx="4">
                  <c:v>2069</c:v>
                </c:pt>
                <c:pt idx="5">
                  <c:v>3065</c:v>
                </c:pt>
                <c:pt idx="6">
                  <c:v>311</c:v>
                </c:pt>
                <c:pt idx="7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Клинические</c:v>
                </c:pt>
                <c:pt idx="1">
                  <c:v>Гематология</c:v>
                </c:pt>
                <c:pt idx="2">
                  <c:v>Биохимические</c:v>
                </c:pt>
                <c:pt idx="3">
                  <c:v>Гемостаз</c:v>
                </c:pt>
                <c:pt idx="4">
                  <c:v>Специфические белки</c:v>
                </c:pt>
                <c:pt idx="5">
                  <c:v>Иммунологические</c:v>
                </c:pt>
                <c:pt idx="6">
                  <c:v>Инфекции+гепатиты</c:v>
                </c:pt>
                <c:pt idx="7">
                  <c:v>НРИФ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650</c:v>
                </c:pt>
                <c:pt idx="1">
                  <c:v>996</c:v>
                </c:pt>
                <c:pt idx="2">
                  <c:v>4546</c:v>
                </c:pt>
                <c:pt idx="3">
                  <c:v>195</c:v>
                </c:pt>
                <c:pt idx="4">
                  <c:v>1992</c:v>
                </c:pt>
                <c:pt idx="5">
                  <c:v>3332</c:v>
                </c:pt>
                <c:pt idx="6">
                  <c:v>874</c:v>
                </c:pt>
                <c:pt idx="7">
                  <c:v>315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31710888"/>
        <c:axId val="231715592"/>
        <c:axId val="319655200"/>
      </c:bar3DChart>
      <c:catAx>
        <c:axId val="2317108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231715592"/>
        <c:crosses val="autoZero"/>
        <c:auto val="1"/>
        <c:lblAlgn val="ctr"/>
        <c:lblOffset val="100"/>
        <c:noMultiLvlLbl val="0"/>
      </c:catAx>
      <c:valAx>
        <c:axId val="231715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231710888"/>
        <c:crosses val="autoZero"/>
        <c:crossBetween val="between"/>
      </c:valAx>
      <c:serAx>
        <c:axId val="319655200"/>
        <c:scaling>
          <c:orientation val="minMax"/>
        </c:scaling>
        <c:delete val="1"/>
        <c:axPos val="b"/>
        <c:majorTickMark val="none"/>
        <c:minorTickMark val="none"/>
        <c:tickLblPos val="nextTo"/>
        <c:crossAx val="231715592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/>
      </a:pPr>
      <a:endParaRPr lang="ru-RU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1773842370577776E-2"/>
          <c:y val="4.309941897540618E-2"/>
          <c:w val="0.89657813515638851"/>
          <c:h val="0.805993379904564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СРБ</c:v>
                </c:pt>
                <c:pt idx="1">
                  <c:v>РФ</c:v>
                </c:pt>
                <c:pt idx="2">
                  <c:v>АСЛО</c:v>
                </c:pt>
                <c:pt idx="3">
                  <c:v>ANCA</c:v>
                </c:pt>
                <c:pt idx="4">
                  <c:v>ANA</c:v>
                </c:pt>
                <c:pt idx="5">
                  <c:v>ДНК</c:v>
                </c:pt>
                <c:pt idx="6">
                  <c:v>АССР</c:v>
                </c:pt>
                <c:pt idx="7">
                  <c:v>НРИФ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28525</c:v>
                </c:pt>
                <c:pt idx="1">
                  <c:v>22687</c:v>
                </c:pt>
                <c:pt idx="2">
                  <c:v>15445</c:v>
                </c:pt>
                <c:pt idx="3">
                  <c:v>1116</c:v>
                </c:pt>
                <c:pt idx="4">
                  <c:v>2333</c:v>
                </c:pt>
                <c:pt idx="5">
                  <c:v>1203</c:v>
                </c:pt>
                <c:pt idx="6">
                  <c:v>4738</c:v>
                </c:pt>
                <c:pt idx="7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556-4F3E-9FE8-D5FFBF53B32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СРБ</c:v>
                </c:pt>
                <c:pt idx="1">
                  <c:v>РФ</c:v>
                </c:pt>
                <c:pt idx="2">
                  <c:v>АСЛО</c:v>
                </c:pt>
                <c:pt idx="3">
                  <c:v>ANCA</c:v>
                </c:pt>
                <c:pt idx="4">
                  <c:v>ANA</c:v>
                </c:pt>
                <c:pt idx="5">
                  <c:v>ДНК</c:v>
                </c:pt>
                <c:pt idx="6">
                  <c:v>АССР</c:v>
                </c:pt>
                <c:pt idx="7">
                  <c:v>НРИФ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29988</c:v>
                </c:pt>
                <c:pt idx="1">
                  <c:v>25295</c:v>
                </c:pt>
                <c:pt idx="2">
                  <c:v>19979</c:v>
                </c:pt>
                <c:pt idx="3">
                  <c:v>1458</c:v>
                </c:pt>
                <c:pt idx="4">
                  <c:v>3653</c:v>
                </c:pt>
                <c:pt idx="5">
                  <c:v>1760</c:v>
                </c:pt>
                <c:pt idx="6">
                  <c:v>7754</c:v>
                </c:pt>
                <c:pt idx="7">
                  <c:v>762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556-4F3E-9FE8-D5FFBF53B3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1716768"/>
        <c:axId val="231717160"/>
      </c:barChart>
      <c:catAx>
        <c:axId val="231716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231717160"/>
        <c:crosses val="autoZero"/>
        <c:auto val="1"/>
        <c:lblAlgn val="ctr"/>
        <c:lblOffset val="100"/>
        <c:noMultiLvlLbl val="0"/>
      </c:catAx>
      <c:valAx>
        <c:axId val="231717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231716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700"/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Клинические</c:v>
                </c:pt>
                <c:pt idx="1">
                  <c:v>Гематология </c:v>
                </c:pt>
                <c:pt idx="2">
                  <c:v>Биохимические</c:v>
                </c:pt>
                <c:pt idx="3">
                  <c:v>Гемостаз</c:v>
                </c:pt>
                <c:pt idx="4">
                  <c:v>Специфические</c:v>
                </c:pt>
                <c:pt idx="5">
                  <c:v>Иммунологические</c:v>
                </c:pt>
                <c:pt idx="6">
                  <c:v>Инфекции+гепатиты</c:v>
                </c:pt>
                <c:pt idx="7">
                  <c:v>НРИФ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5141</c:v>
                </c:pt>
                <c:pt idx="1">
                  <c:v>6125</c:v>
                </c:pt>
                <c:pt idx="2">
                  <c:v>34846</c:v>
                </c:pt>
                <c:pt idx="3">
                  <c:v>4948</c:v>
                </c:pt>
                <c:pt idx="4">
                  <c:v>9165</c:v>
                </c:pt>
                <c:pt idx="5">
                  <c:v>5741</c:v>
                </c:pt>
                <c:pt idx="6">
                  <c:v>179</c:v>
                </c:pt>
                <c:pt idx="7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Клинические</c:v>
                </c:pt>
                <c:pt idx="1">
                  <c:v>Гематология </c:v>
                </c:pt>
                <c:pt idx="2">
                  <c:v>Биохимические</c:v>
                </c:pt>
                <c:pt idx="3">
                  <c:v>Гемостаз</c:v>
                </c:pt>
                <c:pt idx="4">
                  <c:v>Специфические</c:v>
                </c:pt>
                <c:pt idx="5">
                  <c:v>Иммунологические</c:v>
                </c:pt>
                <c:pt idx="6">
                  <c:v>Инфекции+гепатиты</c:v>
                </c:pt>
                <c:pt idx="7">
                  <c:v>НРИФ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4540</c:v>
                </c:pt>
                <c:pt idx="1">
                  <c:v>5108</c:v>
                </c:pt>
                <c:pt idx="2">
                  <c:v>39005</c:v>
                </c:pt>
                <c:pt idx="3">
                  <c:v>2235</c:v>
                </c:pt>
                <c:pt idx="4">
                  <c:v>9602</c:v>
                </c:pt>
                <c:pt idx="5">
                  <c:v>4319</c:v>
                </c:pt>
                <c:pt idx="6">
                  <c:v>186</c:v>
                </c:pt>
                <c:pt idx="7">
                  <c:v>83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231714416"/>
        <c:axId val="231713240"/>
      </c:barChart>
      <c:catAx>
        <c:axId val="2317144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ru-RU"/>
          </a:p>
        </c:txPr>
        <c:crossAx val="231713240"/>
        <c:crosses val="autoZero"/>
        <c:auto val="1"/>
        <c:lblAlgn val="ctr"/>
        <c:lblOffset val="100"/>
        <c:noMultiLvlLbl val="0"/>
      </c:catAx>
      <c:valAx>
        <c:axId val="2317132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23171441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9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0E5D88-1AC2-4AF6-9EAD-FD4A3F51512A}" type="doc">
      <dgm:prSet loTypeId="urn:microsoft.com/office/officeart/2005/8/layout/arrow6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99CA3C9-420D-4F57-85C4-B087096F44B5}">
      <dgm:prSet phldrT="[Текст]" custT="1"/>
      <dgm:spPr/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Ингалятор для кислородной и </a:t>
          </a:r>
          <a:r>
            <a:rPr lang="ru-RU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карбогенной</a:t>
          </a:r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терапии 10 </a:t>
          </a:r>
          <a:r>
            <a:rPr lang="ru-RU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шт</a:t>
          </a:r>
          <a:endParaRPr lang="en-US" sz="1600" b="1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dirty="0">
            <a:solidFill>
              <a:schemeClr val="tx1"/>
            </a:solidFill>
          </a:endParaRPr>
        </a:p>
      </dgm:t>
    </dgm:pt>
    <dgm:pt modelId="{142A74E8-158E-41C3-BBAD-4EEAF400637F}" type="parTrans" cxnId="{C3A21A8D-9810-4A1B-AD03-B93A310414CD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77B08DD5-59F8-4F88-887E-98B6AE9F2E07}" type="sibTrans" cxnId="{C3A21A8D-9810-4A1B-AD03-B93A310414CD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6F7255B7-2873-4923-86AA-94DC285D91E3}">
      <dgm:prSet phldrT="[Текст]" custT="1"/>
      <dgm:spPr/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>
              <a:solidFill>
                <a:schemeClr val="tx1"/>
              </a:solidFill>
            </a:rPr>
            <a:t>Распылитель </a:t>
          </a:r>
          <a:r>
            <a:rPr lang="ru-RU" sz="1200" b="1" dirty="0" err="1" smtClean="0">
              <a:solidFill>
                <a:schemeClr val="tx1"/>
              </a:solidFill>
            </a:rPr>
            <a:t>дезинфекцирующих</a:t>
          </a:r>
          <a:r>
            <a:rPr lang="ru-RU" sz="1200" b="1" dirty="0" smtClean="0">
              <a:solidFill>
                <a:schemeClr val="tx1"/>
              </a:solidFill>
            </a:rPr>
            <a:t> жидкостей </a:t>
          </a:r>
          <a:r>
            <a:rPr lang="kk-KZ" sz="1200" b="1" dirty="0" smtClean="0">
              <a:solidFill>
                <a:schemeClr val="tx1"/>
              </a:solidFill>
            </a:rPr>
            <a:t>«Автомакс», «Дезинфаль» 10 шт</a:t>
          </a:r>
          <a:endParaRPr lang="en-US" sz="1200" b="1" dirty="0" smtClean="0">
            <a:solidFill>
              <a:schemeClr val="tx1"/>
            </a:solidFill>
          </a:endParaRPr>
        </a:p>
        <a:p>
          <a:pPr lvl="0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dirty="0">
            <a:solidFill>
              <a:schemeClr val="tx1"/>
            </a:solidFill>
          </a:endParaRPr>
        </a:p>
      </dgm:t>
    </dgm:pt>
    <dgm:pt modelId="{18A1CCBA-A93D-44F5-984B-8DC6CD69F152}" type="parTrans" cxnId="{45F5B5BB-0CE4-43CB-886F-9CF356E21BD4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2D34CD2A-BEB8-4573-84D9-4CAD2A1F452D}" type="sibTrans" cxnId="{45F5B5BB-0CE4-43CB-886F-9CF356E21BD4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728120D4-01CE-4619-B835-EB09359E3FD3}" type="pres">
      <dgm:prSet presAssocID="{400E5D88-1AC2-4AF6-9EAD-FD4A3F51512A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ADCA4CD-52CD-452C-B5A1-473182015060}" type="pres">
      <dgm:prSet presAssocID="{400E5D88-1AC2-4AF6-9EAD-FD4A3F51512A}" presName="ribbon" presStyleLbl="node1" presStyleIdx="0" presStyleCnt="1" custScaleX="112294"/>
      <dgm:spPr/>
    </dgm:pt>
    <dgm:pt modelId="{B0886DBA-EDBD-4FE2-BCBD-962117491FC8}" type="pres">
      <dgm:prSet presAssocID="{400E5D88-1AC2-4AF6-9EAD-FD4A3F51512A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E7209C-2D2F-4056-B54B-E7616CF11870}" type="pres">
      <dgm:prSet presAssocID="{400E5D88-1AC2-4AF6-9EAD-FD4A3F51512A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5F5B5BB-0CE4-43CB-886F-9CF356E21BD4}" srcId="{400E5D88-1AC2-4AF6-9EAD-FD4A3F51512A}" destId="{6F7255B7-2873-4923-86AA-94DC285D91E3}" srcOrd="1" destOrd="0" parTransId="{18A1CCBA-A93D-44F5-984B-8DC6CD69F152}" sibTransId="{2D34CD2A-BEB8-4573-84D9-4CAD2A1F452D}"/>
    <dgm:cxn modelId="{C3A21A8D-9810-4A1B-AD03-B93A310414CD}" srcId="{400E5D88-1AC2-4AF6-9EAD-FD4A3F51512A}" destId="{299CA3C9-420D-4F57-85C4-B087096F44B5}" srcOrd="0" destOrd="0" parTransId="{142A74E8-158E-41C3-BBAD-4EEAF400637F}" sibTransId="{77B08DD5-59F8-4F88-887E-98B6AE9F2E07}"/>
    <dgm:cxn modelId="{98D15C24-F00E-47AF-861A-B5EC5CADEC0B}" type="presOf" srcId="{299CA3C9-420D-4F57-85C4-B087096F44B5}" destId="{B0886DBA-EDBD-4FE2-BCBD-962117491FC8}" srcOrd="0" destOrd="0" presId="urn:microsoft.com/office/officeart/2005/8/layout/arrow6"/>
    <dgm:cxn modelId="{2F94758A-CD4C-449A-AE54-5A8412E4C63A}" type="presOf" srcId="{400E5D88-1AC2-4AF6-9EAD-FD4A3F51512A}" destId="{728120D4-01CE-4619-B835-EB09359E3FD3}" srcOrd="0" destOrd="0" presId="urn:microsoft.com/office/officeart/2005/8/layout/arrow6"/>
    <dgm:cxn modelId="{1BD3304F-50E5-4880-B059-866F7D457FE6}" type="presOf" srcId="{6F7255B7-2873-4923-86AA-94DC285D91E3}" destId="{DCE7209C-2D2F-4056-B54B-E7616CF11870}" srcOrd="0" destOrd="0" presId="urn:microsoft.com/office/officeart/2005/8/layout/arrow6"/>
    <dgm:cxn modelId="{3A4932C6-2325-468F-8104-AC2AA40F5395}" type="presParOf" srcId="{728120D4-01CE-4619-B835-EB09359E3FD3}" destId="{3ADCA4CD-52CD-452C-B5A1-473182015060}" srcOrd="0" destOrd="0" presId="urn:microsoft.com/office/officeart/2005/8/layout/arrow6"/>
    <dgm:cxn modelId="{3824EADC-51F0-4486-BA39-7A6860F73B3E}" type="presParOf" srcId="{728120D4-01CE-4619-B835-EB09359E3FD3}" destId="{B0886DBA-EDBD-4FE2-BCBD-962117491FC8}" srcOrd="1" destOrd="0" presId="urn:microsoft.com/office/officeart/2005/8/layout/arrow6"/>
    <dgm:cxn modelId="{7C3B280F-21E1-4433-828A-DA1FE02A0784}" type="presParOf" srcId="{728120D4-01CE-4619-B835-EB09359E3FD3}" destId="{DCE7209C-2D2F-4056-B54B-E7616CF11870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F59D8A-3520-4391-915B-974D32C9FA74}" type="doc">
      <dgm:prSet loTypeId="urn:microsoft.com/office/officeart/2005/8/layout/radial3" loCatId="cycle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DE227CAA-EC96-4A45-859D-66190E14BA54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Ученый степень сотрудников</a:t>
          </a:r>
        </a:p>
        <a:p>
          <a:pPr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dirty="0">
            <a:solidFill>
              <a:srgbClr val="000000"/>
            </a:solidFill>
          </a:endParaRPr>
        </a:p>
      </dgm:t>
    </dgm:pt>
    <dgm:pt modelId="{B790A4FB-6D73-4895-BA1D-244F67A20256}" type="parTrans" cxnId="{8DEFD53B-F12E-44F6-89AF-4D3E8A1461B1}">
      <dgm:prSet/>
      <dgm:spPr/>
      <dgm:t>
        <a:bodyPr/>
        <a:lstStyle/>
        <a:p>
          <a:endParaRPr lang="ru-RU" sz="2000">
            <a:solidFill>
              <a:srgbClr val="000000"/>
            </a:solidFill>
          </a:endParaRPr>
        </a:p>
      </dgm:t>
    </dgm:pt>
    <dgm:pt modelId="{E706A747-1900-45C4-8417-1CA5D970BAC2}" type="sibTrans" cxnId="{8DEFD53B-F12E-44F6-89AF-4D3E8A1461B1}">
      <dgm:prSet/>
      <dgm:spPr/>
      <dgm:t>
        <a:bodyPr/>
        <a:lstStyle/>
        <a:p>
          <a:endParaRPr lang="ru-RU" sz="2000">
            <a:solidFill>
              <a:srgbClr val="000000"/>
            </a:solidFill>
          </a:endParaRPr>
        </a:p>
      </dgm:t>
    </dgm:pt>
    <dgm:pt modelId="{92B86F27-2938-4036-84B7-4A9ABECCF04B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9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 специалиста с ученой степенью к.м.н.</a:t>
          </a:r>
          <a:endParaRPr lang="ru-RU" sz="900" dirty="0" smtClean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dirty="0">
            <a:solidFill>
              <a:srgbClr val="000000"/>
            </a:solidFill>
          </a:endParaRPr>
        </a:p>
      </dgm:t>
    </dgm:pt>
    <dgm:pt modelId="{639BA949-5478-4624-80C9-1BEF4275D7C6}" type="parTrans" cxnId="{6EB4185C-1C5B-42CB-9FE9-C8036479A495}">
      <dgm:prSet/>
      <dgm:spPr/>
      <dgm:t>
        <a:bodyPr/>
        <a:lstStyle/>
        <a:p>
          <a:endParaRPr lang="ru-RU" sz="2000">
            <a:solidFill>
              <a:srgbClr val="000000"/>
            </a:solidFill>
          </a:endParaRPr>
        </a:p>
      </dgm:t>
    </dgm:pt>
    <dgm:pt modelId="{343048CE-FD8E-42F5-B15C-88CC2B90E683}" type="sibTrans" cxnId="{6EB4185C-1C5B-42CB-9FE9-C8036479A495}">
      <dgm:prSet/>
      <dgm:spPr/>
      <dgm:t>
        <a:bodyPr/>
        <a:lstStyle/>
        <a:p>
          <a:endParaRPr lang="ru-RU" sz="2000">
            <a:solidFill>
              <a:srgbClr val="000000"/>
            </a:solidFill>
          </a:endParaRPr>
        </a:p>
      </dgm:t>
    </dgm:pt>
    <dgm:pt modelId="{5654E9A1-FBBE-409F-BC34-FA64C41B0C3B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9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специалист – </a:t>
          </a:r>
          <a:r>
            <a:rPr lang="en-US" sz="9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PhD</a:t>
          </a:r>
          <a:endParaRPr lang="ru-RU" sz="900" dirty="0" smtClean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dirty="0">
            <a:solidFill>
              <a:srgbClr val="000000"/>
            </a:solidFill>
          </a:endParaRPr>
        </a:p>
      </dgm:t>
    </dgm:pt>
    <dgm:pt modelId="{2ACEC6AD-D098-47DC-9D99-15C38E53C322}" type="parTrans" cxnId="{6D59EF89-F3ED-41AB-AEE7-A98DEAC228AC}">
      <dgm:prSet/>
      <dgm:spPr/>
      <dgm:t>
        <a:bodyPr/>
        <a:lstStyle/>
        <a:p>
          <a:endParaRPr lang="ru-RU" sz="2000">
            <a:solidFill>
              <a:srgbClr val="000000"/>
            </a:solidFill>
          </a:endParaRPr>
        </a:p>
      </dgm:t>
    </dgm:pt>
    <dgm:pt modelId="{E2C18B8A-BFC0-457E-98F2-3B19DC3E5B8E}" type="sibTrans" cxnId="{6D59EF89-F3ED-41AB-AEE7-A98DEAC228AC}">
      <dgm:prSet/>
      <dgm:spPr/>
      <dgm:t>
        <a:bodyPr/>
        <a:lstStyle/>
        <a:p>
          <a:endParaRPr lang="ru-RU" sz="2000">
            <a:solidFill>
              <a:srgbClr val="000000"/>
            </a:solidFill>
          </a:endParaRPr>
        </a:p>
      </dgm:t>
    </dgm:pt>
    <dgm:pt modelId="{7BC62809-ADA6-4692-AE4E-A008C0E2641C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9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 </a:t>
          </a:r>
          <a:r>
            <a:rPr lang="kk-KZ" sz="9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магистра:</a:t>
          </a:r>
          <a:endParaRPr lang="kk-KZ" sz="900" b="1" dirty="0" smtClean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kk-KZ" sz="900" b="1" dirty="0" smtClean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9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MBA</a:t>
          </a:r>
          <a:r>
            <a:rPr lang="kk-KZ" sz="9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-1</a:t>
          </a:r>
          <a:endParaRPr lang="en-US" sz="900" b="1" dirty="0" smtClean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9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Медицинских наук-1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9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Магистр здравоохранение-2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900" dirty="0" smtClean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dirty="0">
            <a:solidFill>
              <a:srgbClr val="000000"/>
            </a:solidFill>
          </a:endParaRPr>
        </a:p>
      </dgm:t>
    </dgm:pt>
    <dgm:pt modelId="{82A5C175-BF2B-41D0-8FF9-B254F7F6834A}" type="parTrans" cxnId="{D7269B0B-F103-4F4E-85EB-59755558C742}">
      <dgm:prSet/>
      <dgm:spPr/>
      <dgm:t>
        <a:bodyPr/>
        <a:lstStyle/>
        <a:p>
          <a:endParaRPr lang="ru-RU" sz="2000">
            <a:solidFill>
              <a:srgbClr val="000000"/>
            </a:solidFill>
          </a:endParaRPr>
        </a:p>
      </dgm:t>
    </dgm:pt>
    <dgm:pt modelId="{511B5435-C31E-4F97-8C05-7D5442EC44D9}" type="sibTrans" cxnId="{D7269B0B-F103-4F4E-85EB-59755558C742}">
      <dgm:prSet/>
      <dgm:spPr/>
      <dgm:t>
        <a:bodyPr/>
        <a:lstStyle/>
        <a:p>
          <a:endParaRPr lang="ru-RU" sz="2000">
            <a:solidFill>
              <a:srgbClr val="000000"/>
            </a:solidFill>
          </a:endParaRPr>
        </a:p>
      </dgm:t>
    </dgm:pt>
    <dgm:pt modelId="{6A217490-6361-4D85-9B66-AE5634730CA8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9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2022 году 4 специалиста обучаются в магистратуре </a:t>
          </a:r>
          <a:r>
            <a:rPr lang="ru-RU" sz="9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(ВШОЗ -2 человека, 1- </a:t>
          </a:r>
          <a:r>
            <a:rPr lang="ru-RU" sz="900" b="1" dirty="0" err="1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КазНМУ</a:t>
          </a:r>
          <a:r>
            <a:rPr lang="ru-RU" sz="9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имени С.Д. </a:t>
          </a:r>
          <a:r>
            <a:rPr lang="ru-RU" sz="900" b="1" dirty="0" err="1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Асфендиярова</a:t>
          </a:r>
          <a:r>
            <a:rPr lang="ru-RU" sz="9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КРМУ-1)</a:t>
          </a:r>
          <a:endParaRPr lang="ru-RU" sz="900" dirty="0" smtClean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dirty="0">
            <a:solidFill>
              <a:srgbClr val="000000"/>
            </a:solidFill>
          </a:endParaRPr>
        </a:p>
      </dgm:t>
    </dgm:pt>
    <dgm:pt modelId="{BDD3712B-F2E7-4814-BD69-363A2F0ED32C}" type="parTrans" cxnId="{8EAA9A40-5C87-446E-A4B9-BF704ED8652E}">
      <dgm:prSet/>
      <dgm:spPr/>
      <dgm:t>
        <a:bodyPr/>
        <a:lstStyle/>
        <a:p>
          <a:endParaRPr lang="ru-RU" sz="2000">
            <a:solidFill>
              <a:srgbClr val="000000"/>
            </a:solidFill>
          </a:endParaRPr>
        </a:p>
      </dgm:t>
    </dgm:pt>
    <dgm:pt modelId="{5C56BF1C-29A8-4B52-A7A7-7953ACD74867}" type="sibTrans" cxnId="{8EAA9A40-5C87-446E-A4B9-BF704ED8652E}">
      <dgm:prSet/>
      <dgm:spPr/>
      <dgm:t>
        <a:bodyPr/>
        <a:lstStyle/>
        <a:p>
          <a:endParaRPr lang="ru-RU" sz="2000">
            <a:solidFill>
              <a:srgbClr val="000000"/>
            </a:solidFill>
          </a:endParaRPr>
        </a:p>
      </dgm:t>
    </dgm:pt>
    <dgm:pt modelId="{BF3A33E5-6053-47F4-BB7B-730D4B783A2B}" type="pres">
      <dgm:prSet presAssocID="{C5F59D8A-3520-4391-915B-974D32C9FA74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C84696-B3D1-4DD7-85B6-2C4F24AAFAE9}" type="pres">
      <dgm:prSet presAssocID="{C5F59D8A-3520-4391-915B-974D32C9FA74}" presName="radial" presStyleCnt="0">
        <dgm:presLayoutVars>
          <dgm:animLvl val="ctr"/>
        </dgm:presLayoutVars>
      </dgm:prSet>
      <dgm:spPr/>
    </dgm:pt>
    <dgm:pt modelId="{B90D2095-4432-4221-AC6D-559691539820}" type="pres">
      <dgm:prSet presAssocID="{DE227CAA-EC96-4A45-859D-66190E14BA54}" presName="centerShape" presStyleLbl="vennNode1" presStyleIdx="0" presStyleCnt="5" custScaleX="84804" custScaleY="83083"/>
      <dgm:spPr/>
      <dgm:t>
        <a:bodyPr/>
        <a:lstStyle/>
        <a:p>
          <a:endParaRPr lang="ru-RU"/>
        </a:p>
      </dgm:t>
    </dgm:pt>
    <dgm:pt modelId="{08B9DFC9-BF9B-4F0B-A10E-4FF456566D73}" type="pres">
      <dgm:prSet presAssocID="{92B86F27-2938-4036-84B7-4A9ABECCF04B}" presName="node" presStyleLbl="vennNode1" presStyleIdx="1" presStyleCnt="5" custScaleX="133498" custScaleY="120181" custRadScaleRad="81749" custRadScaleInc="5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87F8C6-1F79-4C59-B739-1E8031213D92}" type="pres">
      <dgm:prSet presAssocID="{5654E9A1-FBBE-409F-BC34-FA64C41B0C3B}" presName="node" presStyleLbl="vennNode1" presStyleIdx="2" presStyleCnt="5" custScaleX="127046" custScaleY="118471" custRadScaleRad="89801" custRadScaleInc="-48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C89803-E20C-46C9-99F1-B94787117880}" type="pres">
      <dgm:prSet presAssocID="{7BC62809-ADA6-4692-AE4E-A008C0E2641C}" presName="node" presStyleLbl="vennNode1" presStyleIdx="3" presStyleCnt="5" custScaleX="139111" custScaleY="126769" custRadScaleRad="79940" custRadScaleInc="-22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7FB2C2-F404-4F5F-9CD9-39E7F8EC61EC}" type="pres">
      <dgm:prSet presAssocID="{6A217490-6361-4D85-9B66-AE5634730CA8}" presName="node" presStyleLbl="vennNode1" presStyleIdx="4" presStyleCnt="5" custScaleX="139393" custScaleY="1263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EFE0CD4-9CBF-4F3F-B5F1-E7277E69564D}" type="presOf" srcId="{DE227CAA-EC96-4A45-859D-66190E14BA54}" destId="{B90D2095-4432-4221-AC6D-559691539820}" srcOrd="0" destOrd="0" presId="urn:microsoft.com/office/officeart/2005/8/layout/radial3"/>
    <dgm:cxn modelId="{6EB4185C-1C5B-42CB-9FE9-C8036479A495}" srcId="{DE227CAA-EC96-4A45-859D-66190E14BA54}" destId="{92B86F27-2938-4036-84B7-4A9ABECCF04B}" srcOrd="0" destOrd="0" parTransId="{639BA949-5478-4624-80C9-1BEF4275D7C6}" sibTransId="{343048CE-FD8E-42F5-B15C-88CC2B90E683}"/>
    <dgm:cxn modelId="{573A79CA-8DD9-4C00-906E-C46825A7ACCC}" type="presOf" srcId="{6A217490-6361-4D85-9B66-AE5634730CA8}" destId="{8B7FB2C2-F404-4F5F-9CD9-39E7F8EC61EC}" srcOrd="0" destOrd="0" presId="urn:microsoft.com/office/officeart/2005/8/layout/radial3"/>
    <dgm:cxn modelId="{8EAA9A40-5C87-446E-A4B9-BF704ED8652E}" srcId="{DE227CAA-EC96-4A45-859D-66190E14BA54}" destId="{6A217490-6361-4D85-9B66-AE5634730CA8}" srcOrd="3" destOrd="0" parTransId="{BDD3712B-F2E7-4814-BD69-363A2F0ED32C}" sibTransId="{5C56BF1C-29A8-4B52-A7A7-7953ACD74867}"/>
    <dgm:cxn modelId="{6D59EF89-F3ED-41AB-AEE7-A98DEAC228AC}" srcId="{DE227CAA-EC96-4A45-859D-66190E14BA54}" destId="{5654E9A1-FBBE-409F-BC34-FA64C41B0C3B}" srcOrd="1" destOrd="0" parTransId="{2ACEC6AD-D098-47DC-9D99-15C38E53C322}" sibTransId="{E2C18B8A-BFC0-457E-98F2-3B19DC3E5B8E}"/>
    <dgm:cxn modelId="{8DEFD53B-F12E-44F6-89AF-4D3E8A1461B1}" srcId="{C5F59D8A-3520-4391-915B-974D32C9FA74}" destId="{DE227CAA-EC96-4A45-859D-66190E14BA54}" srcOrd="0" destOrd="0" parTransId="{B790A4FB-6D73-4895-BA1D-244F67A20256}" sibTransId="{E706A747-1900-45C4-8417-1CA5D970BAC2}"/>
    <dgm:cxn modelId="{7187E778-DAF2-4BED-8DF1-89D8BB53B297}" type="presOf" srcId="{C5F59D8A-3520-4391-915B-974D32C9FA74}" destId="{BF3A33E5-6053-47F4-BB7B-730D4B783A2B}" srcOrd="0" destOrd="0" presId="urn:microsoft.com/office/officeart/2005/8/layout/radial3"/>
    <dgm:cxn modelId="{E22A9E18-7932-4A1E-89D8-E17514369E04}" type="presOf" srcId="{5654E9A1-FBBE-409F-BC34-FA64C41B0C3B}" destId="{3587F8C6-1F79-4C59-B739-1E8031213D92}" srcOrd="0" destOrd="0" presId="urn:microsoft.com/office/officeart/2005/8/layout/radial3"/>
    <dgm:cxn modelId="{D7269B0B-F103-4F4E-85EB-59755558C742}" srcId="{DE227CAA-EC96-4A45-859D-66190E14BA54}" destId="{7BC62809-ADA6-4692-AE4E-A008C0E2641C}" srcOrd="2" destOrd="0" parTransId="{82A5C175-BF2B-41D0-8FF9-B254F7F6834A}" sibTransId="{511B5435-C31E-4F97-8C05-7D5442EC44D9}"/>
    <dgm:cxn modelId="{181F8DE4-50F1-4D8E-B549-BD04EA159609}" type="presOf" srcId="{7BC62809-ADA6-4692-AE4E-A008C0E2641C}" destId="{F9C89803-E20C-46C9-99F1-B94787117880}" srcOrd="0" destOrd="0" presId="urn:microsoft.com/office/officeart/2005/8/layout/radial3"/>
    <dgm:cxn modelId="{E5295543-7EEE-4F5A-B25E-06C8D2289DFF}" type="presOf" srcId="{92B86F27-2938-4036-84B7-4A9ABECCF04B}" destId="{08B9DFC9-BF9B-4F0B-A10E-4FF456566D73}" srcOrd="0" destOrd="0" presId="urn:microsoft.com/office/officeart/2005/8/layout/radial3"/>
    <dgm:cxn modelId="{D82E077C-C0A3-45C4-A87D-7783A514B1A6}" type="presParOf" srcId="{BF3A33E5-6053-47F4-BB7B-730D4B783A2B}" destId="{34C84696-B3D1-4DD7-85B6-2C4F24AAFAE9}" srcOrd="0" destOrd="0" presId="urn:microsoft.com/office/officeart/2005/8/layout/radial3"/>
    <dgm:cxn modelId="{A54DF64B-05CE-4E72-8F32-1615D00F83E8}" type="presParOf" srcId="{34C84696-B3D1-4DD7-85B6-2C4F24AAFAE9}" destId="{B90D2095-4432-4221-AC6D-559691539820}" srcOrd="0" destOrd="0" presId="urn:microsoft.com/office/officeart/2005/8/layout/radial3"/>
    <dgm:cxn modelId="{1C267A14-69ED-4488-B4EB-B0A7E88B28F9}" type="presParOf" srcId="{34C84696-B3D1-4DD7-85B6-2C4F24AAFAE9}" destId="{08B9DFC9-BF9B-4F0B-A10E-4FF456566D73}" srcOrd="1" destOrd="0" presId="urn:microsoft.com/office/officeart/2005/8/layout/radial3"/>
    <dgm:cxn modelId="{8A24EE40-E563-4B10-837A-404115CFDAD7}" type="presParOf" srcId="{34C84696-B3D1-4DD7-85B6-2C4F24AAFAE9}" destId="{3587F8C6-1F79-4C59-B739-1E8031213D92}" srcOrd="2" destOrd="0" presId="urn:microsoft.com/office/officeart/2005/8/layout/radial3"/>
    <dgm:cxn modelId="{BD931282-C1FA-41DE-A1A8-C5E60E845F13}" type="presParOf" srcId="{34C84696-B3D1-4DD7-85B6-2C4F24AAFAE9}" destId="{F9C89803-E20C-46C9-99F1-B94787117880}" srcOrd="3" destOrd="0" presId="urn:microsoft.com/office/officeart/2005/8/layout/radial3"/>
    <dgm:cxn modelId="{0530587B-B07C-4BEC-8FD9-C495EF5093EA}" type="presParOf" srcId="{34C84696-B3D1-4DD7-85B6-2C4F24AAFAE9}" destId="{8B7FB2C2-F404-4F5F-9CD9-39E7F8EC61EC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AECD01B-DC45-48BC-A625-BEBE64918896}" type="doc">
      <dgm:prSet loTypeId="urn:microsoft.com/office/officeart/2005/8/layout/process4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22D8F9C-E101-467E-905D-78D7E8994783}">
      <dgm:prSet phldrT="[Текст]" custT="1"/>
      <dgm:spPr/>
      <dgm:t>
        <a:bodyPr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u="none" strike="noStrike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rPr>
            <a:t>Избранные вопросы инфекционных болезней: лихорадочный синдром, </a:t>
          </a:r>
          <a:r>
            <a:rPr lang="ru-RU" sz="1400" b="1" u="none" strike="noStrike" dirty="0" err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rPr>
            <a:t>васкулиты</a:t>
          </a:r>
          <a:r>
            <a:rPr lang="ru-RU" sz="1400" b="1" u="none" strike="noStrike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rPr>
            <a:t>, синдром ускоренного СОЭ, бруцеллез – 8 сотрудников</a:t>
          </a:r>
          <a:endParaRPr lang="ru-RU" sz="1400" b="1" i="0" u="none" strike="noStrike" dirty="0" smtClean="0">
            <a:solidFill>
              <a:srgbClr val="000000"/>
            </a:solidFill>
            <a:latin typeface="Times New Roman" panose="02020603050405020304" pitchFamily="18" charset="0"/>
            <a:ea typeface="Arial"/>
            <a:cs typeface="Times New Roman" panose="02020603050405020304" pitchFamily="18" charset="0"/>
            <a:sym typeface="Arial"/>
          </a:endParaRPr>
        </a:p>
        <a:p>
          <a:pPr defTabSz="1155700">
            <a:lnSpc>
              <a:spcPct val="90000"/>
            </a:lnSpc>
          </a:pPr>
          <a:endParaRPr lang="ru-RU" sz="1400" b="1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18B68C4-4719-463E-9FB4-5357429B3641}" type="parTrans" cxnId="{89A8CF28-2381-4FAD-B070-0DBD40F04124}">
      <dgm:prSet/>
      <dgm:spPr/>
      <dgm:t>
        <a:bodyPr/>
        <a:lstStyle/>
        <a:p>
          <a:endParaRPr lang="ru-RU" sz="1400" b="1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20BBE3E-96E4-4656-BE7A-07CFE4EB44FE}" type="sibTrans" cxnId="{89A8CF28-2381-4FAD-B070-0DBD40F04124}">
      <dgm:prSet/>
      <dgm:spPr/>
      <dgm:t>
        <a:bodyPr/>
        <a:lstStyle/>
        <a:p>
          <a:endParaRPr lang="ru-RU" sz="1400" b="1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CEC2980-AE8E-47C6-9930-1F95015FF0EF}">
      <dgm:prSet phldrT="[Текст]" custT="1"/>
      <dgm:spPr/>
      <dgm:t>
        <a:bodyPr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u="none" strike="noStrike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rPr>
            <a:t>Медицинское планирование, закуп, оплата,</a:t>
          </a:r>
          <a:r>
            <a:rPr lang="ru-RU" sz="1400" b="1" u="none" strike="noStrike" baseline="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rPr>
            <a:t> расходование средств, новеллы- 1 сотрудник</a:t>
          </a:r>
        </a:p>
        <a:p>
          <a:pPr defTabSz="1733550">
            <a:lnSpc>
              <a:spcPct val="90000"/>
            </a:lnSpc>
          </a:pPr>
          <a:endParaRPr lang="ru-RU" sz="1400" b="1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2B3DBEF-3D2F-4995-84E0-A4D2E45B1EF0}" type="parTrans" cxnId="{8927E23E-A4AC-4D1F-B5BF-87766B83138A}">
      <dgm:prSet/>
      <dgm:spPr/>
      <dgm:t>
        <a:bodyPr/>
        <a:lstStyle/>
        <a:p>
          <a:endParaRPr lang="ru-RU" sz="1400" b="1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E192608-30CC-4C29-A4F8-60B0901F8BED}" type="sibTrans" cxnId="{8927E23E-A4AC-4D1F-B5BF-87766B83138A}">
      <dgm:prSet/>
      <dgm:spPr/>
      <dgm:t>
        <a:bodyPr/>
        <a:lstStyle/>
        <a:p>
          <a:endParaRPr lang="ru-RU" sz="1400" b="1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2394D88-413A-46B5-9786-A4F1109F859A}">
      <dgm:prSet phldrT="[Текст]" custT="1"/>
      <dgm:spPr/>
      <dgm:t>
        <a:bodyPr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u="none" strike="noStrike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rPr>
            <a:t>Информационные технологии в сестринской службе» (</a:t>
          </a:r>
          <a:r>
            <a:rPr lang="ru-RU" sz="1400" b="1" u="none" strike="noStrike" dirty="0" err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rPr>
            <a:t>Дамумед</a:t>
          </a:r>
          <a:r>
            <a:rPr lang="ru-RU" sz="1400" b="1" u="none" strike="noStrike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rPr>
            <a:t>)-16 сотрудников</a:t>
          </a:r>
          <a:endParaRPr lang="ru-RU" sz="1400" b="1" i="0" u="none" strike="noStrike" dirty="0" smtClean="0">
            <a:solidFill>
              <a:srgbClr val="000000"/>
            </a:solidFill>
            <a:latin typeface="Times New Roman" panose="02020603050405020304" pitchFamily="18" charset="0"/>
            <a:ea typeface="Arial"/>
            <a:cs typeface="Times New Roman" panose="02020603050405020304" pitchFamily="18" charset="0"/>
            <a:sym typeface="Arial"/>
          </a:endParaRPr>
        </a:p>
        <a:p>
          <a:pPr defTabSz="1155700">
            <a:lnSpc>
              <a:spcPct val="90000"/>
            </a:lnSpc>
          </a:pPr>
          <a:endParaRPr lang="ru-RU" sz="1400" b="1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EED40BB-501E-46AA-B3E3-CDFE6E54FD92}" type="parTrans" cxnId="{826E6F97-F3C6-4F19-8B53-BA2AC0973ED8}">
      <dgm:prSet/>
      <dgm:spPr/>
      <dgm:t>
        <a:bodyPr/>
        <a:lstStyle/>
        <a:p>
          <a:endParaRPr lang="ru-RU" sz="1400" b="1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BC264E9-1D7F-47BB-A6D2-D2B6E4226C95}" type="sibTrans" cxnId="{826E6F97-F3C6-4F19-8B53-BA2AC0973ED8}">
      <dgm:prSet/>
      <dgm:spPr/>
      <dgm:t>
        <a:bodyPr/>
        <a:lstStyle/>
        <a:p>
          <a:endParaRPr lang="ru-RU" sz="1400" b="1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685FAA9-D5F6-4AC2-AF2A-B25D9A4DD985}">
      <dgm:prSet phldrT="[Текст]" custT="1"/>
      <dgm:spPr/>
      <dgm:t>
        <a:bodyPr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u="none" strike="noStrike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rPr>
            <a:t>Общие сестринские технологии» - 120 час – 1 сотрудник</a:t>
          </a:r>
        </a:p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u="none" strike="noStrike" cap="none" dirty="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Лабораторные медицинские, требования к качеству и компетенции" "Выражение неопределенности результатов измерений</a:t>
          </a:r>
          <a:r>
            <a:rPr lang="kk-KZ" sz="1400" b="1" u="none" strike="noStrike" cap="none" dirty="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»-1 сотрудник</a:t>
          </a:r>
          <a:endParaRPr lang="ru-RU" sz="1400" b="1" u="none" strike="noStrike" dirty="0" smtClean="0">
            <a:solidFill>
              <a:srgbClr val="000000"/>
            </a:solidFill>
            <a:latin typeface="Times New Roman" pitchFamily="18" charset="0"/>
            <a:cs typeface="Times New Roman" pitchFamily="18" charset="0"/>
            <a:sym typeface="Arial"/>
          </a:endParaRPr>
        </a:p>
        <a:p>
          <a:endParaRPr lang="ru-RU" sz="1400" b="1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E0ABD4A-D7C5-44B8-8F3A-F32FCC92FAAA}" type="parTrans" cxnId="{79DEE90A-2CCC-487F-9977-736442727C8F}">
      <dgm:prSet/>
      <dgm:spPr/>
      <dgm:t>
        <a:bodyPr/>
        <a:lstStyle/>
        <a:p>
          <a:endParaRPr lang="ru-RU" sz="1400" b="1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7BA0D4B-9FA7-49C4-9F63-D23C1FFD9A3F}" type="sibTrans" cxnId="{79DEE90A-2CCC-487F-9977-736442727C8F}">
      <dgm:prSet/>
      <dgm:spPr/>
      <dgm:t>
        <a:bodyPr/>
        <a:lstStyle/>
        <a:p>
          <a:endParaRPr lang="ru-RU" sz="1400" b="1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D03BAF2-407C-419F-9A44-0F0C17228289}">
      <dgm:prSet phldrT="[Текст]" custT="1"/>
      <dgm:spPr/>
      <dgm:t>
        <a:bodyPr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u="none" strike="noStrike" cap="none" dirty="0" err="1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Разработка,утверждение</a:t>
          </a:r>
          <a:r>
            <a:rPr lang="ru-RU" sz="1200" b="1" u="none" strike="noStrike" cap="none" dirty="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 планов развития контролируемых государством акционерных обществ и товариществ с ограниченной </a:t>
          </a:r>
          <a:r>
            <a:rPr lang="ru-RU" sz="1200" b="1" u="none" strike="noStrike" cap="none" dirty="0" err="1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ответственностью,государственных</a:t>
          </a:r>
          <a:r>
            <a:rPr lang="ru-RU" sz="1200" b="1" u="none" strike="noStrike" cap="none" dirty="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 </a:t>
          </a:r>
          <a:r>
            <a:rPr lang="ru-RU" sz="1200" b="1" u="none" strike="noStrike" cap="none" dirty="0" err="1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предприятий,мониторинг</a:t>
          </a:r>
          <a:r>
            <a:rPr lang="ru-RU" sz="1200" b="1" u="none" strike="noStrike" cap="none" dirty="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 и оценка их </a:t>
          </a:r>
          <a:r>
            <a:rPr lang="ru-RU" sz="1200" b="1" u="none" strike="noStrike" cap="none" dirty="0" err="1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реализации,а</a:t>
          </a:r>
          <a:r>
            <a:rPr lang="ru-RU" sz="1200" b="1" u="none" strike="noStrike" cap="none" dirty="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 также разработка и представление отчетов по </a:t>
          </a:r>
          <a:r>
            <a:rPr lang="ru-RU" sz="1200" b="1" u="none" strike="noStrike" cap="none" dirty="0" err="1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ихисполнению</a:t>
          </a:r>
          <a:r>
            <a:rPr lang="ru-RU" sz="1200" b="1" u="none" strike="noStrike" cap="none" dirty="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 – 1 сотрудник</a:t>
          </a:r>
          <a:endParaRPr lang="ru-RU" sz="1200" b="1" i="0" u="none" strike="noStrike" cap="none" dirty="0" smtClean="0">
            <a:solidFill>
              <a:srgbClr val="000000"/>
            </a:solidFill>
            <a:effectLst/>
            <a:latin typeface="Times New Roman" panose="02020603050405020304" pitchFamily="18" charset="0"/>
            <a:ea typeface="Calibri"/>
            <a:cs typeface="Times New Roman" panose="02020603050405020304" pitchFamily="18" charset="0"/>
            <a:sym typeface="Arial"/>
          </a:endParaRPr>
        </a:p>
        <a:p>
          <a:pPr defTabSz="1155700">
            <a:lnSpc>
              <a:spcPct val="90000"/>
            </a:lnSpc>
          </a:pPr>
          <a:endParaRPr lang="ru-RU" sz="1200" b="1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3E35EA8-2C66-4F8F-B6C7-85EDA854477D}" type="parTrans" cxnId="{4C2FAE0B-38C4-4D66-9AC1-0964380E6AF6}">
      <dgm:prSet/>
      <dgm:spPr/>
      <dgm:t>
        <a:bodyPr/>
        <a:lstStyle/>
        <a:p>
          <a:endParaRPr lang="ru-RU" sz="1400" b="1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1785A72-B13C-430F-A886-5C1F52CD7D01}" type="sibTrans" cxnId="{4C2FAE0B-38C4-4D66-9AC1-0964380E6AF6}">
      <dgm:prSet/>
      <dgm:spPr/>
      <dgm:t>
        <a:bodyPr/>
        <a:lstStyle/>
        <a:p>
          <a:endParaRPr lang="ru-RU" sz="1400" b="1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F7FF6FC-D594-41DE-A5A2-6854C876C2A4}">
      <dgm:prSet phldrT="[Текст]" custT="1"/>
      <dgm:spPr/>
      <dgm:t>
        <a:bodyPr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u="none" strike="noStrike" cap="none" dirty="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Законодательство о государственных закупах-2 сотрудника</a:t>
          </a:r>
        </a:p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u="none" strike="noStrike" cap="none" dirty="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Построение на предприятии </a:t>
          </a:r>
          <a:r>
            <a:rPr lang="ru-RU" sz="1400" b="1" u="none" strike="noStrike" cap="none" dirty="0" err="1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комплаенс</a:t>
          </a:r>
          <a:r>
            <a:rPr lang="ru-RU" sz="1400" b="1" u="none" strike="noStrike" cap="none" dirty="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 </a:t>
          </a:r>
          <a:r>
            <a:rPr lang="ru-RU" sz="1400" b="1" u="none" strike="noStrike" cap="none" dirty="0" err="1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функции.Антикорупционный</a:t>
          </a:r>
          <a:r>
            <a:rPr lang="ru-RU" sz="1400" b="1" u="none" strike="noStrike" cap="none" dirty="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 комплаенс-1 сотрудник </a:t>
          </a:r>
          <a:endParaRPr lang="ru-RU" sz="1400" b="1" i="1" u="none" strike="noStrike" dirty="0" smtClean="0">
            <a:solidFill>
              <a:srgbClr val="000000"/>
            </a:solidFill>
            <a:latin typeface="Times New Roman" panose="02020603050405020304" pitchFamily="18" charset="0"/>
            <a:ea typeface="Arial"/>
            <a:cs typeface="Times New Roman" panose="02020603050405020304" pitchFamily="18" charset="0"/>
            <a:sym typeface="Arial"/>
          </a:endParaRPr>
        </a:p>
        <a:p>
          <a:pPr defTabSz="1733550">
            <a:lnSpc>
              <a:spcPct val="90000"/>
            </a:lnSpc>
          </a:pPr>
          <a:endParaRPr lang="ru-RU" sz="1400" b="1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A8BC10F-BF37-46CA-8429-F2A28702C462}" type="parTrans" cxnId="{D251DD15-9EF7-4A5C-A558-6208BB22C9CC}">
      <dgm:prSet/>
      <dgm:spPr/>
      <dgm:t>
        <a:bodyPr/>
        <a:lstStyle/>
        <a:p>
          <a:endParaRPr lang="ru-RU" sz="1400" b="1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F2CFF6A-4295-4AD7-A549-047C87DC9F83}" type="sibTrans" cxnId="{D251DD15-9EF7-4A5C-A558-6208BB22C9CC}">
      <dgm:prSet/>
      <dgm:spPr/>
      <dgm:t>
        <a:bodyPr/>
        <a:lstStyle/>
        <a:p>
          <a:endParaRPr lang="ru-RU" sz="1400" b="1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177CC99-AFCC-4B9A-B382-E7CB13B7ECE2}" type="pres">
      <dgm:prSet presAssocID="{0AECD01B-DC45-48BC-A625-BEBE6491889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6AC738E-8A2F-49BC-B0E2-F6810CD21713}" type="pres">
      <dgm:prSet presAssocID="{ED03BAF2-407C-419F-9A44-0F0C17228289}" presName="boxAndChildren" presStyleCnt="0"/>
      <dgm:spPr/>
    </dgm:pt>
    <dgm:pt modelId="{09356D64-E33E-4505-886B-69C6C2EFF7C2}" type="pres">
      <dgm:prSet presAssocID="{ED03BAF2-407C-419F-9A44-0F0C17228289}" presName="parentTextBox" presStyleLbl="node1" presStyleIdx="0" presStyleCnt="3"/>
      <dgm:spPr/>
      <dgm:t>
        <a:bodyPr/>
        <a:lstStyle/>
        <a:p>
          <a:endParaRPr lang="ru-RU"/>
        </a:p>
      </dgm:t>
    </dgm:pt>
    <dgm:pt modelId="{40ECACD0-5C2D-49ED-AF1C-A3A0250487D3}" type="pres">
      <dgm:prSet presAssocID="{ED03BAF2-407C-419F-9A44-0F0C17228289}" presName="entireBox" presStyleLbl="node1" presStyleIdx="0" presStyleCnt="3"/>
      <dgm:spPr/>
      <dgm:t>
        <a:bodyPr/>
        <a:lstStyle/>
        <a:p>
          <a:endParaRPr lang="ru-RU"/>
        </a:p>
      </dgm:t>
    </dgm:pt>
    <dgm:pt modelId="{3BA316F7-B852-49D4-994A-AC134D638089}" type="pres">
      <dgm:prSet presAssocID="{ED03BAF2-407C-419F-9A44-0F0C17228289}" presName="descendantBox" presStyleCnt="0"/>
      <dgm:spPr/>
    </dgm:pt>
    <dgm:pt modelId="{C37D7AA5-2DFD-43CC-A236-82C2E01CCFD6}" type="pres">
      <dgm:prSet presAssocID="{FF7FF6FC-D594-41DE-A5A2-6854C876C2A4}" presName="childTextBox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D91A00-FAD8-4CF7-8E86-8DE5B77ECDD3}" type="pres">
      <dgm:prSet presAssocID="{6BC264E9-1D7F-47BB-A6D2-D2B6E4226C95}" presName="sp" presStyleCnt="0"/>
      <dgm:spPr/>
    </dgm:pt>
    <dgm:pt modelId="{349B92D9-A70C-4718-AE2E-9E324D5F1909}" type="pres">
      <dgm:prSet presAssocID="{22394D88-413A-46B5-9786-A4F1109F859A}" presName="arrowAndChildren" presStyleCnt="0"/>
      <dgm:spPr/>
    </dgm:pt>
    <dgm:pt modelId="{E128307D-F007-477B-A891-D60F35F4C56B}" type="pres">
      <dgm:prSet presAssocID="{22394D88-413A-46B5-9786-A4F1109F859A}" presName="parentTextArrow" presStyleLbl="node1" presStyleIdx="0" presStyleCnt="3"/>
      <dgm:spPr/>
      <dgm:t>
        <a:bodyPr/>
        <a:lstStyle/>
        <a:p>
          <a:endParaRPr lang="ru-RU"/>
        </a:p>
      </dgm:t>
    </dgm:pt>
    <dgm:pt modelId="{83851F95-82E2-4C6E-B56D-FE6265BA9ED7}" type="pres">
      <dgm:prSet presAssocID="{22394D88-413A-46B5-9786-A4F1109F859A}" presName="arrow" presStyleLbl="node1" presStyleIdx="1" presStyleCnt="3"/>
      <dgm:spPr/>
      <dgm:t>
        <a:bodyPr/>
        <a:lstStyle/>
        <a:p>
          <a:endParaRPr lang="ru-RU"/>
        </a:p>
      </dgm:t>
    </dgm:pt>
    <dgm:pt modelId="{28204C99-CA8D-4451-90D3-08E28C9549AB}" type="pres">
      <dgm:prSet presAssocID="{22394D88-413A-46B5-9786-A4F1109F859A}" presName="descendantArrow" presStyleCnt="0"/>
      <dgm:spPr/>
    </dgm:pt>
    <dgm:pt modelId="{8C1E1700-61B9-493B-B3D2-C116149E0981}" type="pres">
      <dgm:prSet presAssocID="{3685FAA9-D5F6-4AC2-AF2A-B25D9A4DD985}" presName="childTextArrow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376E4-6343-4C9C-BCD6-1E4F2B7611ED}" type="pres">
      <dgm:prSet presAssocID="{C20BBE3E-96E4-4656-BE7A-07CFE4EB44FE}" presName="sp" presStyleCnt="0"/>
      <dgm:spPr/>
    </dgm:pt>
    <dgm:pt modelId="{BAEAC35A-D05E-4C81-A611-EF47B052A37B}" type="pres">
      <dgm:prSet presAssocID="{922D8F9C-E101-467E-905D-78D7E8994783}" presName="arrowAndChildren" presStyleCnt="0"/>
      <dgm:spPr/>
    </dgm:pt>
    <dgm:pt modelId="{D17C9F5B-EF45-4233-A8DF-55D4547B19DA}" type="pres">
      <dgm:prSet presAssocID="{922D8F9C-E101-467E-905D-78D7E8994783}" presName="parentTextArrow" presStyleLbl="node1" presStyleIdx="1" presStyleCnt="3"/>
      <dgm:spPr/>
      <dgm:t>
        <a:bodyPr/>
        <a:lstStyle/>
        <a:p>
          <a:endParaRPr lang="ru-RU"/>
        </a:p>
      </dgm:t>
    </dgm:pt>
    <dgm:pt modelId="{E1F200E6-77F5-4750-9554-0B1BD244A879}" type="pres">
      <dgm:prSet presAssocID="{922D8F9C-E101-467E-905D-78D7E8994783}" presName="arrow" presStyleLbl="node1" presStyleIdx="2" presStyleCnt="3" custScaleY="93427"/>
      <dgm:spPr/>
      <dgm:t>
        <a:bodyPr/>
        <a:lstStyle/>
        <a:p>
          <a:endParaRPr lang="ru-RU"/>
        </a:p>
      </dgm:t>
    </dgm:pt>
    <dgm:pt modelId="{45532412-AC1D-4AE4-920F-925F37D2FB71}" type="pres">
      <dgm:prSet presAssocID="{922D8F9C-E101-467E-905D-78D7E8994783}" presName="descendantArrow" presStyleCnt="0"/>
      <dgm:spPr/>
    </dgm:pt>
    <dgm:pt modelId="{10DFDBA3-0221-4924-B8BD-1D783F079C15}" type="pres">
      <dgm:prSet presAssocID="{3CEC2980-AE8E-47C6-9930-1F95015FF0EF}" presName="childTextArrow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27E23E-A4AC-4D1F-B5BF-87766B83138A}" srcId="{922D8F9C-E101-467E-905D-78D7E8994783}" destId="{3CEC2980-AE8E-47C6-9930-1F95015FF0EF}" srcOrd="0" destOrd="0" parTransId="{D2B3DBEF-3D2F-4995-84E0-A4D2E45B1EF0}" sibTransId="{AE192608-30CC-4C29-A4F8-60B0901F8BED}"/>
    <dgm:cxn modelId="{A627899F-EEE0-42BB-A8A2-ED742D29ED64}" type="presOf" srcId="{ED03BAF2-407C-419F-9A44-0F0C17228289}" destId="{40ECACD0-5C2D-49ED-AF1C-A3A0250487D3}" srcOrd="1" destOrd="0" presId="urn:microsoft.com/office/officeart/2005/8/layout/process4"/>
    <dgm:cxn modelId="{BB989068-CF3E-4FCD-BE28-B8BD6FDF1CB5}" type="presOf" srcId="{3CEC2980-AE8E-47C6-9930-1F95015FF0EF}" destId="{10DFDBA3-0221-4924-B8BD-1D783F079C15}" srcOrd="0" destOrd="0" presId="urn:microsoft.com/office/officeart/2005/8/layout/process4"/>
    <dgm:cxn modelId="{52C3DEF7-2FB6-4AC2-B867-E8B28442397B}" type="presOf" srcId="{ED03BAF2-407C-419F-9A44-0F0C17228289}" destId="{09356D64-E33E-4505-886B-69C6C2EFF7C2}" srcOrd="0" destOrd="0" presId="urn:microsoft.com/office/officeart/2005/8/layout/process4"/>
    <dgm:cxn modelId="{4C2FAE0B-38C4-4D66-9AC1-0964380E6AF6}" srcId="{0AECD01B-DC45-48BC-A625-BEBE64918896}" destId="{ED03BAF2-407C-419F-9A44-0F0C17228289}" srcOrd="2" destOrd="0" parTransId="{13E35EA8-2C66-4F8F-B6C7-85EDA854477D}" sibTransId="{A1785A72-B13C-430F-A886-5C1F52CD7D01}"/>
    <dgm:cxn modelId="{826E6F97-F3C6-4F19-8B53-BA2AC0973ED8}" srcId="{0AECD01B-DC45-48BC-A625-BEBE64918896}" destId="{22394D88-413A-46B5-9786-A4F1109F859A}" srcOrd="1" destOrd="0" parTransId="{CEED40BB-501E-46AA-B3E3-CDFE6E54FD92}" sibTransId="{6BC264E9-1D7F-47BB-A6D2-D2B6E4226C95}"/>
    <dgm:cxn modelId="{89A8CF28-2381-4FAD-B070-0DBD40F04124}" srcId="{0AECD01B-DC45-48BC-A625-BEBE64918896}" destId="{922D8F9C-E101-467E-905D-78D7E8994783}" srcOrd="0" destOrd="0" parTransId="{318B68C4-4719-463E-9FB4-5357429B3641}" sibTransId="{C20BBE3E-96E4-4656-BE7A-07CFE4EB44FE}"/>
    <dgm:cxn modelId="{79DEE90A-2CCC-487F-9977-736442727C8F}" srcId="{22394D88-413A-46B5-9786-A4F1109F859A}" destId="{3685FAA9-D5F6-4AC2-AF2A-B25D9A4DD985}" srcOrd="0" destOrd="0" parTransId="{3E0ABD4A-D7C5-44B8-8F3A-F32FCC92FAAA}" sibTransId="{F7BA0D4B-9FA7-49C4-9F63-D23C1FFD9A3F}"/>
    <dgm:cxn modelId="{77B7FDBE-55EB-478D-B482-4B8D4DDF2F8C}" type="presOf" srcId="{22394D88-413A-46B5-9786-A4F1109F859A}" destId="{E128307D-F007-477B-A891-D60F35F4C56B}" srcOrd="0" destOrd="0" presId="urn:microsoft.com/office/officeart/2005/8/layout/process4"/>
    <dgm:cxn modelId="{0E1B0E63-E9D4-4B6F-801B-7054E937A13A}" type="presOf" srcId="{FF7FF6FC-D594-41DE-A5A2-6854C876C2A4}" destId="{C37D7AA5-2DFD-43CC-A236-82C2E01CCFD6}" srcOrd="0" destOrd="0" presId="urn:microsoft.com/office/officeart/2005/8/layout/process4"/>
    <dgm:cxn modelId="{DBF025F7-EB5B-4B3C-8593-D4F50AC7C82C}" type="presOf" srcId="{22394D88-413A-46B5-9786-A4F1109F859A}" destId="{83851F95-82E2-4C6E-B56D-FE6265BA9ED7}" srcOrd="1" destOrd="0" presId="urn:microsoft.com/office/officeart/2005/8/layout/process4"/>
    <dgm:cxn modelId="{D251DD15-9EF7-4A5C-A558-6208BB22C9CC}" srcId="{ED03BAF2-407C-419F-9A44-0F0C17228289}" destId="{FF7FF6FC-D594-41DE-A5A2-6854C876C2A4}" srcOrd="0" destOrd="0" parTransId="{4A8BC10F-BF37-46CA-8429-F2A28702C462}" sibTransId="{DF2CFF6A-4295-4AD7-A549-047C87DC9F83}"/>
    <dgm:cxn modelId="{74C64382-B592-4906-92C9-795BBE4001C5}" type="presOf" srcId="{922D8F9C-E101-467E-905D-78D7E8994783}" destId="{E1F200E6-77F5-4750-9554-0B1BD244A879}" srcOrd="1" destOrd="0" presId="urn:microsoft.com/office/officeart/2005/8/layout/process4"/>
    <dgm:cxn modelId="{420F9418-0367-4CA3-A563-1FDAF8AD6565}" type="presOf" srcId="{922D8F9C-E101-467E-905D-78D7E8994783}" destId="{D17C9F5B-EF45-4233-A8DF-55D4547B19DA}" srcOrd="0" destOrd="0" presId="urn:microsoft.com/office/officeart/2005/8/layout/process4"/>
    <dgm:cxn modelId="{6CECC55B-A70C-4BC8-BFC0-9653500B42E6}" type="presOf" srcId="{0AECD01B-DC45-48BC-A625-BEBE64918896}" destId="{0177CC99-AFCC-4B9A-B382-E7CB13B7ECE2}" srcOrd="0" destOrd="0" presId="urn:microsoft.com/office/officeart/2005/8/layout/process4"/>
    <dgm:cxn modelId="{7154F519-F0CC-49D3-B8C9-1040DE398C05}" type="presOf" srcId="{3685FAA9-D5F6-4AC2-AF2A-B25D9A4DD985}" destId="{8C1E1700-61B9-493B-B3D2-C116149E0981}" srcOrd="0" destOrd="0" presId="urn:microsoft.com/office/officeart/2005/8/layout/process4"/>
    <dgm:cxn modelId="{00CB224D-DF4A-4D5D-9479-27E7433E85BA}" type="presParOf" srcId="{0177CC99-AFCC-4B9A-B382-E7CB13B7ECE2}" destId="{36AC738E-8A2F-49BC-B0E2-F6810CD21713}" srcOrd="0" destOrd="0" presId="urn:microsoft.com/office/officeart/2005/8/layout/process4"/>
    <dgm:cxn modelId="{613C89E1-AD78-4DDF-A706-CCC4792887C1}" type="presParOf" srcId="{36AC738E-8A2F-49BC-B0E2-F6810CD21713}" destId="{09356D64-E33E-4505-886B-69C6C2EFF7C2}" srcOrd="0" destOrd="0" presId="urn:microsoft.com/office/officeart/2005/8/layout/process4"/>
    <dgm:cxn modelId="{D1A4E227-24D3-4AC3-BAE9-8300BC823C78}" type="presParOf" srcId="{36AC738E-8A2F-49BC-B0E2-F6810CD21713}" destId="{40ECACD0-5C2D-49ED-AF1C-A3A0250487D3}" srcOrd="1" destOrd="0" presId="urn:microsoft.com/office/officeart/2005/8/layout/process4"/>
    <dgm:cxn modelId="{5991743B-E6E9-45D0-AB81-B02F087BB982}" type="presParOf" srcId="{36AC738E-8A2F-49BC-B0E2-F6810CD21713}" destId="{3BA316F7-B852-49D4-994A-AC134D638089}" srcOrd="2" destOrd="0" presId="urn:microsoft.com/office/officeart/2005/8/layout/process4"/>
    <dgm:cxn modelId="{E201CEEC-FE5D-4CF1-AD2A-1D14084432BA}" type="presParOf" srcId="{3BA316F7-B852-49D4-994A-AC134D638089}" destId="{C37D7AA5-2DFD-43CC-A236-82C2E01CCFD6}" srcOrd="0" destOrd="0" presId="urn:microsoft.com/office/officeart/2005/8/layout/process4"/>
    <dgm:cxn modelId="{5F7C33BB-EF9E-443E-B65B-318CCA43408B}" type="presParOf" srcId="{0177CC99-AFCC-4B9A-B382-E7CB13B7ECE2}" destId="{BFD91A00-FAD8-4CF7-8E86-8DE5B77ECDD3}" srcOrd="1" destOrd="0" presId="urn:microsoft.com/office/officeart/2005/8/layout/process4"/>
    <dgm:cxn modelId="{D86D08FC-66F4-47A7-82C8-52FE07C8ADF9}" type="presParOf" srcId="{0177CC99-AFCC-4B9A-B382-E7CB13B7ECE2}" destId="{349B92D9-A70C-4718-AE2E-9E324D5F1909}" srcOrd="2" destOrd="0" presId="urn:microsoft.com/office/officeart/2005/8/layout/process4"/>
    <dgm:cxn modelId="{09E8361F-F92F-4912-89ED-AAB17A02CEAE}" type="presParOf" srcId="{349B92D9-A70C-4718-AE2E-9E324D5F1909}" destId="{E128307D-F007-477B-A891-D60F35F4C56B}" srcOrd="0" destOrd="0" presId="urn:microsoft.com/office/officeart/2005/8/layout/process4"/>
    <dgm:cxn modelId="{3DFD8EC4-EB56-4B4D-B11F-1F1402B97795}" type="presParOf" srcId="{349B92D9-A70C-4718-AE2E-9E324D5F1909}" destId="{83851F95-82E2-4C6E-B56D-FE6265BA9ED7}" srcOrd="1" destOrd="0" presId="urn:microsoft.com/office/officeart/2005/8/layout/process4"/>
    <dgm:cxn modelId="{564ED1D1-53DA-469E-89FF-0A5072E2BC6D}" type="presParOf" srcId="{349B92D9-A70C-4718-AE2E-9E324D5F1909}" destId="{28204C99-CA8D-4451-90D3-08E28C9549AB}" srcOrd="2" destOrd="0" presId="urn:microsoft.com/office/officeart/2005/8/layout/process4"/>
    <dgm:cxn modelId="{01DD7B6A-4019-4362-B36C-40F315B34812}" type="presParOf" srcId="{28204C99-CA8D-4451-90D3-08E28C9549AB}" destId="{8C1E1700-61B9-493B-B3D2-C116149E0981}" srcOrd="0" destOrd="0" presId="urn:microsoft.com/office/officeart/2005/8/layout/process4"/>
    <dgm:cxn modelId="{35765915-D2D7-426E-AA9B-35AE46D160BA}" type="presParOf" srcId="{0177CC99-AFCC-4B9A-B382-E7CB13B7ECE2}" destId="{282376E4-6343-4C9C-BCD6-1E4F2B7611ED}" srcOrd="3" destOrd="0" presId="urn:microsoft.com/office/officeart/2005/8/layout/process4"/>
    <dgm:cxn modelId="{2983A5AD-2047-4471-A6DD-10DB91C72949}" type="presParOf" srcId="{0177CC99-AFCC-4B9A-B382-E7CB13B7ECE2}" destId="{BAEAC35A-D05E-4C81-A611-EF47B052A37B}" srcOrd="4" destOrd="0" presId="urn:microsoft.com/office/officeart/2005/8/layout/process4"/>
    <dgm:cxn modelId="{63AE8E9F-8762-419C-9862-2F21AA20A3CA}" type="presParOf" srcId="{BAEAC35A-D05E-4C81-A611-EF47B052A37B}" destId="{D17C9F5B-EF45-4233-A8DF-55D4547B19DA}" srcOrd="0" destOrd="0" presId="urn:microsoft.com/office/officeart/2005/8/layout/process4"/>
    <dgm:cxn modelId="{85697C86-74F4-4366-9A6D-B7BD607B9693}" type="presParOf" srcId="{BAEAC35A-D05E-4C81-A611-EF47B052A37B}" destId="{E1F200E6-77F5-4750-9554-0B1BD244A879}" srcOrd="1" destOrd="0" presId="urn:microsoft.com/office/officeart/2005/8/layout/process4"/>
    <dgm:cxn modelId="{B71E3719-3DFF-4F10-8776-79B6CCDB9194}" type="presParOf" srcId="{BAEAC35A-D05E-4C81-A611-EF47B052A37B}" destId="{45532412-AC1D-4AE4-920F-925F37D2FB71}" srcOrd="2" destOrd="0" presId="urn:microsoft.com/office/officeart/2005/8/layout/process4"/>
    <dgm:cxn modelId="{B6285CA2-B85E-47BB-AB7A-35049A936A34}" type="presParOf" srcId="{45532412-AC1D-4AE4-920F-925F37D2FB71}" destId="{10DFDBA3-0221-4924-B8BD-1D783F079C1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8B20954-99EF-4FD2-B6DF-D44C350BC98B}" type="doc">
      <dgm:prSet loTypeId="urn:microsoft.com/office/officeart/2005/8/layout/process1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32E09967-6924-4E00-B6E0-96BCE1659EA4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000" b="1" dirty="0" smtClean="0">
              <a:latin typeface="Times New Roman" pitchFamily="18" charset="0"/>
              <a:cs typeface="Times New Roman" pitchFamily="18" charset="0"/>
            </a:rPr>
            <a:t>1. «Организация специализированной медицинской помощи для женщин фертильного возраста и беременных с ревматическими заболеваниями в условиях ГРЦ г.Алматы» Директор ГРЦ, к.м.н.Кулембаева А.Б.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000" b="1" dirty="0" smtClean="0">
              <a:latin typeface="Times New Roman" pitchFamily="18" charset="0"/>
              <a:cs typeface="Times New Roman" pitchFamily="18" charset="0"/>
            </a:rPr>
            <a:t>2. «Клинический случай пациента ПсА»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000" b="1" dirty="0" smtClean="0">
              <a:latin typeface="Times New Roman" pitchFamily="18" charset="0"/>
              <a:cs typeface="Times New Roman" pitchFamily="18" charset="0"/>
            </a:rPr>
            <a:t>«Анализ применения ГИБП в условиях ревматологического центра г.Алматы. Тоцилизумаб в лечении тяжелых системных проявлении ревматических болезни»                     зам.директора ГРЦ Омарова К.С. </a:t>
          </a:r>
          <a:endParaRPr lang="ru-RU" sz="1000" dirty="0"/>
        </a:p>
      </dgm:t>
    </dgm:pt>
    <dgm:pt modelId="{724C2CC7-496D-4936-AA29-6AC9DB59C3AA}" type="parTrans" cxnId="{9B305D20-C553-489C-9631-62B6F346DC27}">
      <dgm:prSet/>
      <dgm:spPr/>
      <dgm:t>
        <a:bodyPr/>
        <a:lstStyle/>
        <a:p>
          <a:endParaRPr lang="ru-RU" sz="1000">
            <a:solidFill>
              <a:srgbClr val="000000"/>
            </a:solidFill>
          </a:endParaRPr>
        </a:p>
      </dgm:t>
    </dgm:pt>
    <dgm:pt modelId="{B07F9CC6-4265-49A4-9373-EE32AADB178A}" type="sibTrans" cxnId="{9B305D20-C553-489C-9631-62B6F346DC27}">
      <dgm:prSet custT="1"/>
      <dgm:spPr/>
      <dgm:t>
        <a:bodyPr/>
        <a:lstStyle/>
        <a:p>
          <a:endParaRPr lang="ru-RU" sz="1000">
            <a:solidFill>
              <a:srgbClr val="000000"/>
            </a:solidFill>
          </a:endParaRPr>
        </a:p>
      </dgm:t>
    </dgm:pt>
    <dgm:pt modelId="{21BC3C09-020B-4EC1-8280-E4A2B6C33B8F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000" b="1" dirty="0" smtClean="0">
              <a:latin typeface="Times New Roman" pitchFamily="18" charset="0"/>
              <a:cs typeface="Times New Roman" pitchFamily="18" charset="0"/>
            </a:rPr>
            <a:t>3. Клинический случай геморрагического альвеолита- как проявления СКВ» врач-реаниматолог ГРЦ Батырханова Н.М.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kk-KZ" sz="1000" b="1" dirty="0" smtClean="0">
            <a:latin typeface="Times New Roman" pitchFamily="18" charset="0"/>
            <a:cs typeface="Times New Roman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000" b="1" dirty="0" smtClean="0">
              <a:latin typeface="Times New Roman" pitchFamily="18" charset="0"/>
              <a:cs typeface="Times New Roman" pitchFamily="18" charset="0"/>
            </a:rPr>
            <a:t>4. ИЗЛ в рамках ССД, акцент на подбор базисной терапии» , зав.2РО ГРЦ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000" b="1" dirty="0" smtClean="0">
              <a:latin typeface="Times New Roman" pitchFamily="18" charset="0"/>
              <a:cs typeface="Times New Roman" pitchFamily="18" charset="0"/>
            </a:rPr>
            <a:t> Калыкова М.Б.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000" b="1" dirty="0" smtClean="0">
              <a:latin typeface="Times New Roman" pitchFamily="18" charset="0"/>
              <a:cs typeface="Times New Roman" pitchFamily="18" charset="0"/>
            </a:rPr>
            <a:t>5. Трудности диагностики серонегативного спондилита в реальной практике ревматолога» врач-ревматолог ГРЦ Хайдарова Ю.М.</a:t>
          </a:r>
        </a:p>
        <a:p>
          <a:endParaRPr lang="ru-RU" sz="1000" dirty="0"/>
        </a:p>
      </dgm:t>
    </dgm:pt>
    <dgm:pt modelId="{E83C0C46-9454-44CC-9334-4E2CBF0F832B}" type="parTrans" cxnId="{799E836D-9E2A-4682-A3AD-CB65CEBA91A1}">
      <dgm:prSet/>
      <dgm:spPr/>
      <dgm:t>
        <a:bodyPr/>
        <a:lstStyle/>
        <a:p>
          <a:endParaRPr lang="ru-RU" sz="1000">
            <a:solidFill>
              <a:srgbClr val="000000"/>
            </a:solidFill>
          </a:endParaRPr>
        </a:p>
      </dgm:t>
    </dgm:pt>
    <dgm:pt modelId="{8A644FDB-96E4-4137-B590-77EDB0876907}" type="sibTrans" cxnId="{799E836D-9E2A-4682-A3AD-CB65CEBA91A1}">
      <dgm:prSet custT="1"/>
      <dgm:spPr/>
      <dgm:t>
        <a:bodyPr/>
        <a:lstStyle/>
        <a:p>
          <a:endParaRPr lang="ru-RU" sz="1000">
            <a:solidFill>
              <a:srgbClr val="000000"/>
            </a:solidFill>
          </a:endParaRPr>
        </a:p>
      </dgm:t>
    </dgm:pt>
    <dgm:pt modelId="{19ED01B4-ED56-4261-8B78-FD18F2CDFC99}">
      <dgm:prSet phldrT="[Текст]" custT="1"/>
      <dgm:spPr/>
      <dgm:t>
        <a:bodyPr/>
        <a:lstStyle/>
        <a:p>
          <a:pPr marL="57150" indent="0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000" dirty="0">
            <a:solidFill>
              <a:srgbClr val="000000"/>
            </a:solidFill>
          </a:endParaRPr>
        </a:p>
      </dgm:t>
    </dgm:pt>
    <dgm:pt modelId="{4BDD19B3-5836-45AB-8CA2-10AA731EBF66}" type="parTrans" cxnId="{204B3B98-69DD-41B2-AE0F-358F09BE90B9}">
      <dgm:prSet/>
      <dgm:spPr/>
      <dgm:t>
        <a:bodyPr/>
        <a:lstStyle/>
        <a:p>
          <a:endParaRPr lang="ru-RU" sz="1000">
            <a:solidFill>
              <a:srgbClr val="000000"/>
            </a:solidFill>
          </a:endParaRPr>
        </a:p>
      </dgm:t>
    </dgm:pt>
    <dgm:pt modelId="{AF41B7E0-7EC8-4A4E-B5EC-8D55008E7A2F}" type="sibTrans" cxnId="{204B3B98-69DD-41B2-AE0F-358F09BE90B9}">
      <dgm:prSet/>
      <dgm:spPr/>
      <dgm:t>
        <a:bodyPr/>
        <a:lstStyle/>
        <a:p>
          <a:endParaRPr lang="ru-RU" sz="1000">
            <a:solidFill>
              <a:srgbClr val="000000"/>
            </a:solidFill>
          </a:endParaRPr>
        </a:p>
      </dgm:t>
    </dgm:pt>
    <dgm:pt modelId="{C1E7F9CB-9A1B-4E34-8CA0-01E0585382A9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000" b="1" dirty="0" smtClean="0">
              <a:latin typeface="Times New Roman" pitchFamily="18" charset="0"/>
              <a:cs typeface="Times New Roman" pitchFamily="18" charset="0"/>
            </a:rPr>
            <a:t>6. «Случай дебюта и тяжелого течения смешанного заболевания соединительной ткани после перенесенного ковид-19»  врач-ревматолог ГРЦ Тримова Г.Ш.</a:t>
          </a:r>
        </a:p>
        <a:p>
          <a:endParaRPr lang="ru-RU" sz="100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000" b="1" dirty="0" smtClean="0">
              <a:latin typeface="Times New Roman" pitchFamily="18" charset="0"/>
              <a:cs typeface="Times New Roman" pitchFamily="18" charset="0"/>
            </a:rPr>
            <a:t>7. «Вопросы иммуногенности у пациентов с ревматоидным артритом на ГИБП»                    врач-ревматолог ГРЦ Носинова А.Б.</a:t>
          </a:r>
        </a:p>
        <a:p>
          <a:endParaRPr lang="ru-RU" sz="1000" dirty="0"/>
        </a:p>
      </dgm:t>
    </dgm:pt>
    <dgm:pt modelId="{9E8CF1C0-F07A-4C59-94C1-0D716CBEAE17}" type="parTrans" cxnId="{7E09BFF5-5BD9-4B8A-A3D5-068E151F35E5}">
      <dgm:prSet/>
      <dgm:spPr/>
      <dgm:t>
        <a:bodyPr/>
        <a:lstStyle/>
        <a:p>
          <a:endParaRPr lang="ru-RU" sz="1000">
            <a:solidFill>
              <a:srgbClr val="000000"/>
            </a:solidFill>
          </a:endParaRPr>
        </a:p>
      </dgm:t>
    </dgm:pt>
    <dgm:pt modelId="{D40AF731-92B5-4C70-B5E3-65742A543BA1}" type="sibTrans" cxnId="{7E09BFF5-5BD9-4B8A-A3D5-068E151F35E5}">
      <dgm:prSet/>
      <dgm:spPr/>
      <dgm:t>
        <a:bodyPr/>
        <a:lstStyle/>
        <a:p>
          <a:endParaRPr lang="ru-RU" sz="1000">
            <a:solidFill>
              <a:srgbClr val="000000"/>
            </a:solidFill>
          </a:endParaRPr>
        </a:p>
      </dgm:t>
    </dgm:pt>
    <dgm:pt modelId="{497E3863-FBD3-482F-AA10-F17BDCF9C2EA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000" b="1" dirty="0" smtClean="0">
            <a:latin typeface="Times New Roman" pitchFamily="18" charset="0"/>
            <a:cs typeface="Times New Roman" pitchFamily="18" charset="0"/>
          </a:endParaRPr>
        </a:p>
        <a:p>
          <a:pPr marL="0" marR="0" indent="0" defTabSz="4445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endParaRPr lang="ru-RU" sz="1000" dirty="0"/>
        </a:p>
      </dgm:t>
    </dgm:pt>
    <dgm:pt modelId="{ED6DFF09-622B-4D74-A4D5-00D027EDC455}" type="parTrans" cxnId="{3718471B-A87D-439B-8804-D3BBBFE24BE2}">
      <dgm:prSet/>
      <dgm:spPr/>
      <dgm:t>
        <a:bodyPr/>
        <a:lstStyle/>
        <a:p>
          <a:endParaRPr lang="ru-RU"/>
        </a:p>
      </dgm:t>
    </dgm:pt>
    <dgm:pt modelId="{99E4833A-6493-4F0C-8A54-11C07E1EDA26}" type="sibTrans" cxnId="{3718471B-A87D-439B-8804-D3BBBFE24BE2}">
      <dgm:prSet/>
      <dgm:spPr/>
      <dgm:t>
        <a:bodyPr/>
        <a:lstStyle/>
        <a:p>
          <a:endParaRPr lang="ru-RU"/>
        </a:p>
      </dgm:t>
    </dgm:pt>
    <dgm:pt modelId="{DC39E4F7-DD4C-4397-AAA8-3033607355BF}" type="pres">
      <dgm:prSet presAssocID="{78B20954-99EF-4FD2-B6DF-D44C350BC98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FC458F8-4758-4AA9-AEEF-8E351766948A}" type="pres">
      <dgm:prSet presAssocID="{32E09967-6924-4E00-B6E0-96BCE1659EA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49C7C7-EA60-4713-8AB3-99E5C35C066B}" type="pres">
      <dgm:prSet presAssocID="{B07F9CC6-4265-49A4-9373-EE32AADB178A}" presName="sibTrans" presStyleLbl="sibTrans2D1" presStyleIdx="0" presStyleCnt="2"/>
      <dgm:spPr/>
      <dgm:t>
        <a:bodyPr/>
        <a:lstStyle/>
        <a:p>
          <a:endParaRPr lang="ru-RU"/>
        </a:p>
      </dgm:t>
    </dgm:pt>
    <dgm:pt modelId="{8C18FE6F-4BC1-473C-AA15-00F102BD0293}" type="pres">
      <dgm:prSet presAssocID="{B07F9CC6-4265-49A4-9373-EE32AADB178A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617511FB-AD78-4CE0-A0DC-8E603F3DA885}" type="pres">
      <dgm:prSet presAssocID="{21BC3C09-020B-4EC1-8280-E4A2B6C33B8F}" presName="node" presStyleLbl="node1" presStyleIdx="1" presStyleCnt="3" custLinFactNeighborX="-882" custLinFactNeighborY="-35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A7103F-6E23-4762-9E16-56ACC7E7806D}" type="pres">
      <dgm:prSet presAssocID="{8A644FDB-96E4-4137-B590-77EDB0876907}" presName="sibTrans" presStyleLbl="sibTrans2D1" presStyleIdx="1" presStyleCnt="2"/>
      <dgm:spPr/>
      <dgm:t>
        <a:bodyPr/>
        <a:lstStyle/>
        <a:p>
          <a:endParaRPr lang="ru-RU"/>
        </a:p>
      </dgm:t>
    </dgm:pt>
    <dgm:pt modelId="{719D16B8-74B1-466F-9D71-C95BDE18E947}" type="pres">
      <dgm:prSet presAssocID="{8A644FDB-96E4-4137-B590-77EDB0876907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74076489-4367-4F4D-B71F-707DFD48EF63}" type="pres">
      <dgm:prSet presAssocID="{C1E7F9CB-9A1B-4E34-8CA0-01E0585382A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574B0-471D-4B7A-BA40-87D98CEF77AF}" type="presOf" srcId="{8A644FDB-96E4-4137-B590-77EDB0876907}" destId="{8BA7103F-6E23-4762-9E16-56ACC7E7806D}" srcOrd="0" destOrd="0" presId="urn:microsoft.com/office/officeart/2005/8/layout/process1"/>
    <dgm:cxn modelId="{6D542969-4884-4D4D-93B5-6CB15F0CC855}" type="presOf" srcId="{C1E7F9CB-9A1B-4E34-8CA0-01E0585382A9}" destId="{74076489-4367-4F4D-B71F-707DFD48EF63}" srcOrd="0" destOrd="0" presId="urn:microsoft.com/office/officeart/2005/8/layout/process1"/>
    <dgm:cxn modelId="{4A419B34-5C48-4A88-98A3-69FE576DBC94}" type="presOf" srcId="{21BC3C09-020B-4EC1-8280-E4A2B6C33B8F}" destId="{617511FB-AD78-4CE0-A0DC-8E603F3DA885}" srcOrd="0" destOrd="0" presId="urn:microsoft.com/office/officeart/2005/8/layout/process1"/>
    <dgm:cxn modelId="{B8208398-00A9-4FF4-9F2A-3459FD638A82}" type="presOf" srcId="{8A644FDB-96E4-4137-B590-77EDB0876907}" destId="{719D16B8-74B1-466F-9D71-C95BDE18E947}" srcOrd="1" destOrd="0" presId="urn:microsoft.com/office/officeart/2005/8/layout/process1"/>
    <dgm:cxn modelId="{7E09BFF5-5BD9-4B8A-A3D5-068E151F35E5}" srcId="{78B20954-99EF-4FD2-B6DF-D44C350BC98B}" destId="{C1E7F9CB-9A1B-4E34-8CA0-01E0585382A9}" srcOrd="2" destOrd="0" parTransId="{9E8CF1C0-F07A-4C59-94C1-0D716CBEAE17}" sibTransId="{D40AF731-92B5-4C70-B5E3-65742A543BA1}"/>
    <dgm:cxn modelId="{3718471B-A87D-439B-8804-D3BBBFE24BE2}" srcId="{32E09967-6924-4E00-B6E0-96BCE1659EA4}" destId="{497E3863-FBD3-482F-AA10-F17BDCF9C2EA}" srcOrd="0" destOrd="0" parTransId="{ED6DFF09-622B-4D74-A4D5-00D027EDC455}" sibTransId="{99E4833A-6493-4F0C-8A54-11C07E1EDA26}"/>
    <dgm:cxn modelId="{62DDA7AE-5B9B-4427-ADE3-A958725E213A}" type="presOf" srcId="{B07F9CC6-4265-49A4-9373-EE32AADB178A}" destId="{8C18FE6F-4BC1-473C-AA15-00F102BD0293}" srcOrd="1" destOrd="0" presId="urn:microsoft.com/office/officeart/2005/8/layout/process1"/>
    <dgm:cxn modelId="{9B305D20-C553-489C-9631-62B6F346DC27}" srcId="{78B20954-99EF-4FD2-B6DF-D44C350BC98B}" destId="{32E09967-6924-4E00-B6E0-96BCE1659EA4}" srcOrd="0" destOrd="0" parTransId="{724C2CC7-496D-4936-AA29-6AC9DB59C3AA}" sibTransId="{B07F9CC6-4265-49A4-9373-EE32AADB178A}"/>
    <dgm:cxn modelId="{6546239D-4D44-42E1-8302-D569DD67EB2B}" type="presOf" srcId="{B07F9CC6-4265-49A4-9373-EE32AADB178A}" destId="{5B49C7C7-EA60-4713-8AB3-99E5C35C066B}" srcOrd="0" destOrd="0" presId="urn:microsoft.com/office/officeart/2005/8/layout/process1"/>
    <dgm:cxn modelId="{B9E12CA4-D63D-4E85-9728-35D4979AF49C}" type="presOf" srcId="{19ED01B4-ED56-4261-8B78-FD18F2CDFC99}" destId="{617511FB-AD78-4CE0-A0DC-8E603F3DA885}" srcOrd="0" destOrd="1" presId="urn:microsoft.com/office/officeart/2005/8/layout/process1"/>
    <dgm:cxn modelId="{9CEE9EB1-453B-431B-80BF-81B0C2E02E02}" type="presOf" srcId="{78B20954-99EF-4FD2-B6DF-D44C350BC98B}" destId="{DC39E4F7-DD4C-4397-AAA8-3033607355BF}" srcOrd="0" destOrd="0" presId="urn:microsoft.com/office/officeart/2005/8/layout/process1"/>
    <dgm:cxn modelId="{204B3B98-69DD-41B2-AE0F-358F09BE90B9}" srcId="{21BC3C09-020B-4EC1-8280-E4A2B6C33B8F}" destId="{19ED01B4-ED56-4261-8B78-FD18F2CDFC99}" srcOrd="0" destOrd="0" parTransId="{4BDD19B3-5836-45AB-8CA2-10AA731EBF66}" sibTransId="{AF41B7E0-7EC8-4A4E-B5EC-8D55008E7A2F}"/>
    <dgm:cxn modelId="{799E836D-9E2A-4682-A3AD-CB65CEBA91A1}" srcId="{78B20954-99EF-4FD2-B6DF-D44C350BC98B}" destId="{21BC3C09-020B-4EC1-8280-E4A2B6C33B8F}" srcOrd="1" destOrd="0" parTransId="{E83C0C46-9454-44CC-9334-4E2CBF0F832B}" sibTransId="{8A644FDB-96E4-4137-B590-77EDB0876907}"/>
    <dgm:cxn modelId="{51B0558F-23EA-46AD-9E29-7B223D0E76BB}" type="presOf" srcId="{32E09967-6924-4E00-B6E0-96BCE1659EA4}" destId="{3FC458F8-4758-4AA9-AEEF-8E351766948A}" srcOrd="0" destOrd="0" presId="urn:microsoft.com/office/officeart/2005/8/layout/process1"/>
    <dgm:cxn modelId="{42AFBF9E-9BE2-4141-A060-F0EC17B0AF05}" type="presOf" srcId="{497E3863-FBD3-482F-AA10-F17BDCF9C2EA}" destId="{3FC458F8-4758-4AA9-AEEF-8E351766948A}" srcOrd="0" destOrd="1" presId="urn:microsoft.com/office/officeart/2005/8/layout/process1"/>
    <dgm:cxn modelId="{2DEE7551-D123-4F8D-8294-B294CA2E93AB}" type="presParOf" srcId="{DC39E4F7-DD4C-4397-AAA8-3033607355BF}" destId="{3FC458F8-4758-4AA9-AEEF-8E351766948A}" srcOrd="0" destOrd="0" presId="urn:microsoft.com/office/officeart/2005/8/layout/process1"/>
    <dgm:cxn modelId="{EA36770B-3B6A-4086-A287-5DB9CB76988F}" type="presParOf" srcId="{DC39E4F7-DD4C-4397-AAA8-3033607355BF}" destId="{5B49C7C7-EA60-4713-8AB3-99E5C35C066B}" srcOrd="1" destOrd="0" presId="urn:microsoft.com/office/officeart/2005/8/layout/process1"/>
    <dgm:cxn modelId="{968AD0D7-0DBD-4442-9B26-FF56B2E6DAE5}" type="presParOf" srcId="{5B49C7C7-EA60-4713-8AB3-99E5C35C066B}" destId="{8C18FE6F-4BC1-473C-AA15-00F102BD0293}" srcOrd="0" destOrd="0" presId="urn:microsoft.com/office/officeart/2005/8/layout/process1"/>
    <dgm:cxn modelId="{678AB1FF-F723-4556-AAB5-98A96243DC8E}" type="presParOf" srcId="{DC39E4F7-DD4C-4397-AAA8-3033607355BF}" destId="{617511FB-AD78-4CE0-A0DC-8E603F3DA885}" srcOrd="2" destOrd="0" presId="urn:microsoft.com/office/officeart/2005/8/layout/process1"/>
    <dgm:cxn modelId="{5E210C9B-6935-4863-8802-94E37930EDD6}" type="presParOf" srcId="{DC39E4F7-DD4C-4397-AAA8-3033607355BF}" destId="{8BA7103F-6E23-4762-9E16-56ACC7E7806D}" srcOrd="3" destOrd="0" presId="urn:microsoft.com/office/officeart/2005/8/layout/process1"/>
    <dgm:cxn modelId="{5BB7CA09-8E9F-48CD-B375-60BC1030D372}" type="presParOf" srcId="{8BA7103F-6E23-4762-9E16-56ACC7E7806D}" destId="{719D16B8-74B1-466F-9D71-C95BDE18E947}" srcOrd="0" destOrd="0" presId="urn:microsoft.com/office/officeart/2005/8/layout/process1"/>
    <dgm:cxn modelId="{FB44E8E5-AE85-4AEE-B839-D3C4606C431A}" type="presParOf" srcId="{DC39E4F7-DD4C-4397-AAA8-3033607355BF}" destId="{74076489-4367-4F4D-B71F-707DFD48EF63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EE5F9F0-60FB-4F12-81EA-8C309B298F7D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2DCFCF26-108B-4048-A593-1E357A1ADCAA}">
      <dgm:prSet phldrT="[Текст]" custT="1"/>
      <dgm:spPr/>
      <dgm:t>
        <a:bodyPr/>
        <a:lstStyle/>
        <a:p>
          <a:pPr algn="ctr"/>
          <a:r>
            <a:rPr lang="ru-RU" sz="110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Реактивация хронической бруцеллезной инфекции после COVID-19</a:t>
          </a:r>
        </a:p>
        <a:p>
          <a:pPr algn="ctr"/>
          <a:r>
            <a:rPr lang="ru-RU" sz="110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(случай из практики). А.Б. Кулембаева, Ю.М. Хайдарова</a:t>
          </a:r>
        </a:p>
        <a:p>
          <a:endParaRPr lang="ru-RU" sz="1100" dirty="0">
            <a:solidFill>
              <a:schemeClr val="tx1">
                <a:lumMod val="50000"/>
              </a:schemeClr>
            </a:solidFill>
          </a:endParaRPr>
        </a:p>
      </dgm:t>
    </dgm:pt>
    <dgm:pt modelId="{864C0D09-117A-485D-B706-472CEBC2ECA1}" type="parTrans" cxnId="{F1695085-AFCE-43E5-B69B-F5698597C131}">
      <dgm:prSet/>
      <dgm:spPr/>
      <dgm:t>
        <a:bodyPr/>
        <a:lstStyle/>
        <a:p>
          <a:endParaRPr lang="ru-RU" sz="1600">
            <a:solidFill>
              <a:schemeClr val="tx1">
                <a:lumMod val="50000"/>
              </a:schemeClr>
            </a:solidFill>
          </a:endParaRPr>
        </a:p>
      </dgm:t>
    </dgm:pt>
    <dgm:pt modelId="{A9F3BFCB-2F32-4768-B78F-8131083800FA}" type="sibTrans" cxnId="{F1695085-AFCE-43E5-B69B-F5698597C131}">
      <dgm:prSet/>
      <dgm:spPr/>
      <dgm:t>
        <a:bodyPr/>
        <a:lstStyle/>
        <a:p>
          <a:endParaRPr lang="ru-RU" sz="1600">
            <a:solidFill>
              <a:schemeClr val="tx1">
                <a:lumMod val="50000"/>
              </a:schemeClr>
            </a:solidFill>
          </a:endParaRPr>
        </a:p>
      </dgm:t>
    </dgm:pt>
    <dgm:pt modelId="{36518D81-5308-4AB9-AB12-97A07D7C20CD}">
      <dgm:prSet phldrT="[Текст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Дебют ревматологических заболевания после перенесённой </a:t>
          </a:r>
          <a:r>
            <a:rPr lang="en-US" sz="105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C</a:t>
          </a:r>
          <a:r>
            <a:rPr lang="ru-RU" sz="1050" b="1" dirty="0" err="1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ovid</a:t>
          </a:r>
          <a:r>
            <a:rPr lang="ru-RU" sz="105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19: причины развития и примеры из практики.</a:t>
          </a:r>
        </a:p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А.Б. Кулембаева, К.С. Омарова, Ю.М. Хайдарова, </a:t>
          </a:r>
        </a:p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М.Е. Кобей </a:t>
          </a:r>
        </a:p>
        <a:p>
          <a:pPr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50" dirty="0">
            <a:solidFill>
              <a:schemeClr val="tx1">
                <a:lumMod val="50000"/>
              </a:schemeClr>
            </a:solidFill>
          </a:endParaRPr>
        </a:p>
      </dgm:t>
    </dgm:pt>
    <dgm:pt modelId="{516757A1-4B0F-42DB-8691-954FB02491BA}" type="parTrans" cxnId="{60243C09-D2AC-4730-8927-66010D1747EA}">
      <dgm:prSet/>
      <dgm:spPr/>
      <dgm:t>
        <a:bodyPr/>
        <a:lstStyle/>
        <a:p>
          <a:endParaRPr lang="ru-RU" sz="1600">
            <a:solidFill>
              <a:schemeClr val="tx1">
                <a:lumMod val="50000"/>
              </a:schemeClr>
            </a:solidFill>
          </a:endParaRPr>
        </a:p>
      </dgm:t>
    </dgm:pt>
    <dgm:pt modelId="{22567570-7533-40DF-AA56-363E39A866D4}" type="sibTrans" cxnId="{60243C09-D2AC-4730-8927-66010D1747EA}">
      <dgm:prSet/>
      <dgm:spPr/>
      <dgm:t>
        <a:bodyPr/>
        <a:lstStyle/>
        <a:p>
          <a:endParaRPr lang="ru-RU" sz="1600">
            <a:solidFill>
              <a:schemeClr val="tx1">
                <a:lumMod val="50000"/>
              </a:schemeClr>
            </a:solidFill>
          </a:endParaRPr>
        </a:p>
      </dgm:t>
    </dgm:pt>
    <dgm:pt modelId="{C1B59ECF-B587-4460-887E-96B06B0E64C0}">
      <dgm:prSet phldrT="[Текст]" custT="1"/>
      <dgm:spPr/>
      <dgm:t>
        <a:bodyPr/>
        <a:lstStyle/>
        <a:p>
          <a:pPr algn="just"/>
          <a:r>
            <a:rPr lang="en-US" sz="110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1. </a:t>
          </a:r>
          <a:r>
            <a:rPr lang="ru-RU" sz="110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Рнк-энхансер инициирует остеогенез посредством экспрессии микрорнк-3129 в мезенхимальных стволовых клетках костного мозга человека. Г.Ш. Тримова</a:t>
          </a:r>
          <a:endParaRPr lang="en-US" sz="1100" b="1" dirty="0" smtClean="0">
            <a:solidFill>
              <a:schemeClr val="tx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en-US" sz="110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2. </a:t>
          </a:r>
          <a:r>
            <a:rPr lang="ru-RU" sz="110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Индуцированный вирусом Эпштейна–Барр ген 3 заставляет мезенхимальные стволовые клетки человека дифференцироваться в хондроциты через стресс-сенсо эндоплазматического ретикулума</a:t>
          </a:r>
          <a:r>
            <a:rPr lang="en-US" sz="110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.   </a:t>
          </a:r>
          <a:r>
            <a:rPr lang="ru-RU" sz="110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Г.Ш. Тримова</a:t>
          </a:r>
        </a:p>
      </dgm:t>
    </dgm:pt>
    <dgm:pt modelId="{8FC96DA7-A2E1-43F1-AA3C-C3B15E7C5C02}" type="parTrans" cxnId="{5513E28D-2137-467C-AB56-54D46562A35D}">
      <dgm:prSet/>
      <dgm:spPr/>
      <dgm:t>
        <a:bodyPr/>
        <a:lstStyle/>
        <a:p>
          <a:endParaRPr lang="ru-RU" sz="1600">
            <a:solidFill>
              <a:schemeClr val="tx1">
                <a:lumMod val="50000"/>
              </a:schemeClr>
            </a:solidFill>
          </a:endParaRPr>
        </a:p>
      </dgm:t>
    </dgm:pt>
    <dgm:pt modelId="{3CDDCE2B-51CF-4C36-84FA-1BA2F5774F65}" type="sibTrans" cxnId="{5513E28D-2137-467C-AB56-54D46562A35D}">
      <dgm:prSet/>
      <dgm:spPr/>
      <dgm:t>
        <a:bodyPr/>
        <a:lstStyle/>
        <a:p>
          <a:endParaRPr lang="ru-RU" sz="1600">
            <a:solidFill>
              <a:schemeClr val="tx1">
                <a:lumMod val="50000"/>
              </a:schemeClr>
            </a:solidFill>
          </a:endParaRPr>
        </a:p>
      </dgm:t>
    </dgm:pt>
    <dgm:pt modelId="{B8AA29D1-A0D8-42B9-9B43-2F0C0FC1D7ED}">
      <dgm:prSet custT="1"/>
      <dgm:spPr/>
      <dgm:t>
        <a:bodyPr/>
        <a:lstStyle/>
        <a:p>
          <a:r>
            <a:rPr lang="ru-RU" sz="100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Российский семейный врач, Том 26, № 3, 2022 Клинический случай</a:t>
          </a:r>
          <a:endParaRPr lang="ru-RU" sz="1000" b="1" dirty="0">
            <a:solidFill>
              <a:schemeClr val="tx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85863467-AE34-4299-889B-4BFC19F20C64}" type="parTrans" cxnId="{A6256FF7-7DCC-40C1-B672-E80F1138F1BE}">
      <dgm:prSet/>
      <dgm:spPr/>
      <dgm:t>
        <a:bodyPr/>
        <a:lstStyle/>
        <a:p>
          <a:endParaRPr lang="ru-RU" sz="1200">
            <a:solidFill>
              <a:schemeClr val="tx1">
                <a:lumMod val="50000"/>
              </a:schemeClr>
            </a:solidFill>
          </a:endParaRPr>
        </a:p>
      </dgm:t>
    </dgm:pt>
    <dgm:pt modelId="{198E42CE-DF8D-4C91-9FC7-9CF230CDB46D}" type="sibTrans" cxnId="{A6256FF7-7DCC-40C1-B672-E80F1138F1BE}">
      <dgm:prSet/>
      <dgm:spPr/>
      <dgm:t>
        <a:bodyPr/>
        <a:lstStyle/>
        <a:p>
          <a:endParaRPr lang="ru-RU" sz="1200">
            <a:solidFill>
              <a:schemeClr val="tx1">
                <a:lumMod val="50000"/>
              </a:schemeClr>
            </a:solidFill>
          </a:endParaRPr>
        </a:p>
      </dgm:t>
    </dgm:pt>
    <dgm:pt modelId="{D376A13B-7332-4BCD-A9EE-07BDB55DB08E}">
      <dgm:prSet custT="1"/>
      <dgm:spPr/>
      <dgm:t>
        <a:bodyPr/>
        <a:lstStyle/>
        <a:p>
          <a:r>
            <a:rPr lang="en-US" sz="100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4 </a:t>
          </a:r>
          <a:r>
            <a:rPr lang="en-US" sz="1000" b="1" dirty="0" err="1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th</a:t>
          </a:r>
          <a:r>
            <a:rPr lang="en-US" sz="100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International congress of multidisciplinary studies in medical sciences</a:t>
          </a:r>
          <a:endParaRPr lang="ru-RU" sz="1000" dirty="0">
            <a:solidFill>
              <a:schemeClr val="tx1">
                <a:lumMod val="50000"/>
              </a:schemeClr>
            </a:solidFill>
          </a:endParaRPr>
        </a:p>
      </dgm:t>
    </dgm:pt>
    <dgm:pt modelId="{F83F2BBB-EEA4-44ED-B101-6FFA763065D0}" type="parTrans" cxnId="{24E2CCDA-F4AB-43C3-BE2F-A4E029CED75D}">
      <dgm:prSet/>
      <dgm:spPr/>
      <dgm:t>
        <a:bodyPr/>
        <a:lstStyle/>
        <a:p>
          <a:endParaRPr lang="ru-RU" sz="1200">
            <a:solidFill>
              <a:schemeClr val="tx1">
                <a:lumMod val="50000"/>
              </a:schemeClr>
            </a:solidFill>
          </a:endParaRPr>
        </a:p>
      </dgm:t>
    </dgm:pt>
    <dgm:pt modelId="{E11D880D-6DAA-4BF5-BEA3-1E2892392D1C}" type="sibTrans" cxnId="{24E2CCDA-F4AB-43C3-BE2F-A4E029CED75D}">
      <dgm:prSet/>
      <dgm:spPr/>
      <dgm:t>
        <a:bodyPr/>
        <a:lstStyle/>
        <a:p>
          <a:endParaRPr lang="ru-RU" sz="1200">
            <a:solidFill>
              <a:schemeClr val="tx1">
                <a:lumMod val="50000"/>
              </a:schemeClr>
            </a:solidFill>
          </a:endParaRPr>
        </a:p>
      </dgm:t>
    </dgm:pt>
    <dgm:pt modelId="{65CB0DB7-13E5-4291-96B9-91D09E9AA9D8}">
      <dgm:prSet custT="1"/>
      <dgm:spPr/>
      <dgm:t>
        <a:bodyPr/>
        <a:lstStyle/>
        <a:p>
          <a:r>
            <a:rPr lang="ru-RU" sz="100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56556992400</a:t>
          </a:r>
          <a:endParaRPr lang="ru-RU" sz="1000" b="1" dirty="0">
            <a:solidFill>
              <a:schemeClr val="tx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C4B22BA-179C-449B-99AA-570A398E3CC7}" type="parTrans" cxnId="{D453B474-CCC3-4FBF-97CE-7EB384E46E36}">
      <dgm:prSet/>
      <dgm:spPr/>
      <dgm:t>
        <a:bodyPr/>
        <a:lstStyle/>
        <a:p>
          <a:endParaRPr lang="ru-RU" sz="1200">
            <a:solidFill>
              <a:schemeClr val="tx1">
                <a:lumMod val="50000"/>
              </a:schemeClr>
            </a:solidFill>
          </a:endParaRPr>
        </a:p>
      </dgm:t>
    </dgm:pt>
    <dgm:pt modelId="{5A10E3F8-BCBB-438E-A151-E953ED31D12F}" type="sibTrans" cxnId="{D453B474-CCC3-4FBF-97CE-7EB384E46E36}">
      <dgm:prSet/>
      <dgm:spPr/>
      <dgm:t>
        <a:bodyPr/>
        <a:lstStyle/>
        <a:p>
          <a:endParaRPr lang="ru-RU" sz="1200">
            <a:solidFill>
              <a:schemeClr val="tx1">
                <a:lumMod val="50000"/>
              </a:schemeClr>
            </a:solidFill>
          </a:endParaRPr>
        </a:p>
      </dgm:t>
    </dgm:pt>
    <dgm:pt modelId="{2FCA7045-23BF-41B8-9109-834A88483953}">
      <dgm:prSet custT="1"/>
      <dgm:spPr/>
      <dgm:t>
        <a:bodyPr/>
        <a:lstStyle/>
        <a:p>
          <a:r>
            <a:rPr lang="en-US" sz="100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18-20 February 2022/Antalya – Turkey </a:t>
          </a:r>
          <a:endParaRPr lang="ru-RU" sz="1000" dirty="0">
            <a:solidFill>
              <a:schemeClr val="tx1">
                <a:lumMod val="50000"/>
              </a:schemeClr>
            </a:solidFill>
          </a:endParaRPr>
        </a:p>
      </dgm:t>
    </dgm:pt>
    <dgm:pt modelId="{D2BC7F91-1DA8-473E-B044-56FA73A88246}" type="parTrans" cxnId="{F0CBA667-88AE-454B-88B2-2C692B567FCB}">
      <dgm:prSet/>
      <dgm:spPr/>
      <dgm:t>
        <a:bodyPr/>
        <a:lstStyle/>
        <a:p>
          <a:endParaRPr lang="ru-RU"/>
        </a:p>
      </dgm:t>
    </dgm:pt>
    <dgm:pt modelId="{E7769ECF-23B9-4105-918D-9E1AD513F147}" type="sibTrans" cxnId="{F0CBA667-88AE-454B-88B2-2C692B567FCB}">
      <dgm:prSet/>
      <dgm:spPr/>
      <dgm:t>
        <a:bodyPr/>
        <a:lstStyle/>
        <a:p>
          <a:endParaRPr lang="ru-RU"/>
        </a:p>
      </dgm:t>
    </dgm:pt>
    <dgm:pt modelId="{5C354E47-B222-45B3-B30A-BEFFA805D66A}">
      <dgm:prSet custT="1"/>
      <dgm:spPr/>
      <dgm:t>
        <a:bodyPr/>
        <a:lstStyle/>
        <a:p>
          <a:r>
            <a:rPr lang="en-US" sz="100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Scopus Preview</a:t>
          </a:r>
          <a:endParaRPr lang="ru-RU" sz="1000" b="1" dirty="0">
            <a:solidFill>
              <a:schemeClr val="tx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A10A1FF8-059B-4006-91DB-3E2F9A74C84E}" type="parTrans" cxnId="{40A7167E-C571-4421-9B72-0DA7C691E4B1}">
      <dgm:prSet/>
      <dgm:spPr/>
      <dgm:t>
        <a:bodyPr/>
        <a:lstStyle/>
        <a:p>
          <a:endParaRPr lang="ru-RU"/>
        </a:p>
      </dgm:t>
    </dgm:pt>
    <dgm:pt modelId="{BBAE2DB9-2995-42A2-BD02-C79550F49E81}" type="sibTrans" cxnId="{40A7167E-C571-4421-9B72-0DA7C691E4B1}">
      <dgm:prSet/>
      <dgm:spPr/>
      <dgm:t>
        <a:bodyPr/>
        <a:lstStyle/>
        <a:p>
          <a:endParaRPr lang="ru-RU"/>
        </a:p>
      </dgm:t>
    </dgm:pt>
    <dgm:pt modelId="{BF112324-4F15-41A7-A252-606BB217C933}" type="pres">
      <dgm:prSet presAssocID="{BEE5F9F0-60FB-4F12-81EA-8C309B298F7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5EF3C6F-A86C-41F4-A6EA-B545CA0197A0}" type="pres">
      <dgm:prSet presAssocID="{2DCFCF26-108B-4048-A593-1E357A1ADCAA}" presName="parentLin" presStyleCnt="0"/>
      <dgm:spPr/>
      <dgm:t>
        <a:bodyPr/>
        <a:lstStyle/>
        <a:p>
          <a:endParaRPr lang="ru-RU"/>
        </a:p>
      </dgm:t>
    </dgm:pt>
    <dgm:pt modelId="{385FA442-02F5-4453-B758-EA193461B4F0}" type="pres">
      <dgm:prSet presAssocID="{2DCFCF26-108B-4048-A593-1E357A1ADCAA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B242B367-987D-47E9-A7B0-115E4F6B09D2}" type="pres">
      <dgm:prSet presAssocID="{2DCFCF26-108B-4048-A593-1E357A1ADCAA}" presName="parentText" presStyleLbl="node1" presStyleIdx="0" presStyleCnt="3" custScaleX="1167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5FA0C0-A064-42A6-9EA5-D7B578738546}" type="pres">
      <dgm:prSet presAssocID="{2DCFCF26-108B-4048-A593-1E357A1ADCAA}" presName="negativeSpace" presStyleCnt="0"/>
      <dgm:spPr/>
      <dgm:t>
        <a:bodyPr/>
        <a:lstStyle/>
        <a:p>
          <a:endParaRPr lang="ru-RU"/>
        </a:p>
      </dgm:t>
    </dgm:pt>
    <dgm:pt modelId="{6BF8FB9F-5378-412C-8A8C-9646F59337A9}" type="pres">
      <dgm:prSet presAssocID="{2DCFCF26-108B-4048-A593-1E357A1ADCAA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E0A99B-0A54-4056-9969-740B006CE3C5}" type="pres">
      <dgm:prSet presAssocID="{A9F3BFCB-2F32-4768-B78F-8131083800FA}" presName="spaceBetweenRectangles" presStyleCnt="0"/>
      <dgm:spPr/>
      <dgm:t>
        <a:bodyPr/>
        <a:lstStyle/>
        <a:p>
          <a:endParaRPr lang="ru-RU"/>
        </a:p>
      </dgm:t>
    </dgm:pt>
    <dgm:pt modelId="{A666F3F8-9750-4149-AF46-289214B286C5}" type="pres">
      <dgm:prSet presAssocID="{36518D81-5308-4AB9-AB12-97A07D7C20CD}" presName="parentLin" presStyleCnt="0"/>
      <dgm:spPr/>
      <dgm:t>
        <a:bodyPr/>
        <a:lstStyle/>
        <a:p>
          <a:endParaRPr lang="ru-RU"/>
        </a:p>
      </dgm:t>
    </dgm:pt>
    <dgm:pt modelId="{F0589007-731F-4C45-9D01-3FF9B5BEA5A9}" type="pres">
      <dgm:prSet presAssocID="{36518D81-5308-4AB9-AB12-97A07D7C20CD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90F0B63E-C184-48F0-A5BD-9AEC0A048199}" type="pres">
      <dgm:prSet presAssocID="{36518D81-5308-4AB9-AB12-97A07D7C20C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7BC005-0BC3-46FB-8102-593D73A9B5A2}" type="pres">
      <dgm:prSet presAssocID="{36518D81-5308-4AB9-AB12-97A07D7C20CD}" presName="negativeSpace" presStyleCnt="0"/>
      <dgm:spPr/>
      <dgm:t>
        <a:bodyPr/>
        <a:lstStyle/>
        <a:p>
          <a:endParaRPr lang="ru-RU"/>
        </a:p>
      </dgm:t>
    </dgm:pt>
    <dgm:pt modelId="{50D6C22F-1BCF-4B18-8185-25F20F380C7B}" type="pres">
      <dgm:prSet presAssocID="{36518D81-5308-4AB9-AB12-97A07D7C20CD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3D70AE-2896-481B-803E-051DCD6CC3BB}" type="pres">
      <dgm:prSet presAssocID="{22567570-7533-40DF-AA56-363E39A866D4}" presName="spaceBetweenRectangles" presStyleCnt="0"/>
      <dgm:spPr/>
      <dgm:t>
        <a:bodyPr/>
        <a:lstStyle/>
        <a:p>
          <a:endParaRPr lang="ru-RU"/>
        </a:p>
      </dgm:t>
    </dgm:pt>
    <dgm:pt modelId="{9EEEFA0B-7329-41E6-8E80-F9168D79AFC1}" type="pres">
      <dgm:prSet presAssocID="{C1B59ECF-B587-4460-887E-96B06B0E64C0}" presName="parentLin" presStyleCnt="0"/>
      <dgm:spPr/>
      <dgm:t>
        <a:bodyPr/>
        <a:lstStyle/>
        <a:p>
          <a:endParaRPr lang="ru-RU"/>
        </a:p>
      </dgm:t>
    </dgm:pt>
    <dgm:pt modelId="{FD1F84FC-D8F2-4B26-BF17-16DE82D586D9}" type="pres">
      <dgm:prSet presAssocID="{C1B59ECF-B587-4460-887E-96B06B0E64C0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50FA9C5B-1238-4BFC-A730-691B5B826632}" type="pres">
      <dgm:prSet presAssocID="{C1B59ECF-B587-4460-887E-96B06B0E64C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F8C8AD-3664-465C-B0A5-B3EE6B7690F0}" type="pres">
      <dgm:prSet presAssocID="{C1B59ECF-B587-4460-887E-96B06B0E64C0}" presName="negativeSpace" presStyleCnt="0"/>
      <dgm:spPr/>
      <dgm:t>
        <a:bodyPr/>
        <a:lstStyle/>
        <a:p>
          <a:endParaRPr lang="ru-RU"/>
        </a:p>
      </dgm:t>
    </dgm:pt>
    <dgm:pt modelId="{C3E427FF-4302-4A7C-83E3-0723E9EC32ED}" type="pres">
      <dgm:prSet presAssocID="{C1B59ECF-B587-4460-887E-96B06B0E64C0}" presName="childText" presStyleLbl="conFgAcc1" presStyleIdx="2" presStyleCnt="3" custLinFactNeighborY="-15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B3108F5-DF77-48E4-B510-559C9716DAB8}" type="presOf" srcId="{C1B59ECF-B587-4460-887E-96B06B0E64C0}" destId="{FD1F84FC-D8F2-4B26-BF17-16DE82D586D9}" srcOrd="0" destOrd="0" presId="urn:microsoft.com/office/officeart/2005/8/layout/list1"/>
    <dgm:cxn modelId="{90913958-7BEA-41B7-89D8-391D5B3F4D14}" type="presOf" srcId="{2FCA7045-23BF-41B8-9109-834A88483953}" destId="{50D6C22F-1BCF-4B18-8185-25F20F380C7B}" srcOrd="0" destOrd="1" presId="urn:microsoft.com/office/officeart/2005/8/layout/list1"/>
    <dgm:cxn modelId="{A6256FF7-7DCC-40C1-B672-E80F1138F1BE}" srcId="{2DCFCF26-108B-4048-A593-1E357A1ADCAA}" destId="{B8AA29D1-A0D8-42B9-9B43-2F0C0FC1D7ED}" srcOrd="0" destOrd="0" parTransId="{85863467-AE34-4299-889B-4BFC19F20C64}" sibTransId="{198E42CE-DF8D-4C91-9FC7-9CF230CDB46D}"/>
    <dgm:cxn modelId="{F1695085-AFCE-43E5-B69B-F5698597C131}" srcId="{BEE5F9F0-60FB-4F12-81EA-8C309B298F7D}" destId="{2DCFCF26-108B-4048-A593-1E357A1ADCAA}" srcOrd="0" destOrd="0" parTransId="{864C0D09-117A-485D-B706-472CEBC2ECA1}" sibTransId="{A9F3BFCB-2F32-4768-B78F-8131083800FA}"/>
    <dgm:cxn modelId="{179435BC-14D9-49B7-AA16-B770CFE86A2C}" type="presOf" srcId="{BEE5F9F0-60FB-4F12-81EA-8C309B298F7D}" destId="{BF112324-4F15-41A7-A252-606BB217C933}" srcOrd="0" destOrd="0" presId="urn:microsoft.com/office/officeart/2005/8/layout/list1"/>
    <dgm:cxn modelId="{498BC739-C0A2-4D4D-BAC8-55131C204E6D}" type="presOf" srcId="{2DCFCF26-108B-4048-A593-1E357A1ADCAA}" destId="{385FA442-02F5-4453-B758-EA193461B4F0}" srcOrd="0" destOrd="0" presId="urn:microsoft.com/office/officeart/2005/8/layout/list1"/>
    <dgm:cxn modelId="{A45AB0FB-C900-4564-A30A-071841B0BF32}" type="presOf" srcId="{C1B59ECF-B587-4460-887E-96B06B0E64C0}" destId="{50FA9C5B-1238-4BFC-A730-691B5B826632}" srcOrd="1" destOrd="0" presId="urn:microsoft.com/office/officeart/2005/8/layout/list1"/>
    <dgm:cxn modelId="{B9B7BB1B-06B2-4385-84BE-743C9F9596EC}" type="presOf" srcId="{5C354E47-B222-45B3-B30A-BEFFA805D66A}" destId="{C3E427FF-4302-4A7C-83E3-0723E9EC32ED}" srcOrd="0" destOrd="0" presId="urn:microsoft.com/office/officeart/2005/8/layout/list1"/>
    <dgm:cxn modelId="{40A7167E-C571-4421-9B72-0DA7C691E4B1}" srcId="{C1B59ECF-B587-4460-887E-96B06B0E64C0}" destId="{5C354E47-B222-45B3-B30A-BEFFA805D66A}" srcOrd="0" destOrd="0" parTransId="{A10A1FF8-059B-4006-91DB-3E2F9A74C84E}" sibTransId="{BBAE2DB9-2995-42A2-BD02-C79550F49E81}"/>
    <dgm:cxn modelId="{0E5FAD67-2A35-424F-8CDA-B8F8A881F8E1}" type="presOf" srcId="{2DCFCF26-108B-4048-A593-1E357A1ADCAA}" destId="{B242B367-987D-47E9-A7B0-115E4F6B09D2}" srcOrd="1" destOrd="0" presId="urn:microsoft.com/office/officeart/2005/8/layout/list1"/>
    <dgm:cxn modelId="{D453B474-CCC3-4FBF-97CE-7EB384E46E36}" srcId="{C1B59ECF-B587-4460-887E-96B06B0E64C0}" destId="{65CB0DB7-13E5-4291-96B9-91D09E9AA9D8}" srcOrd="1" destOrd="0" parTransId="{FC4B22BA-179C-449B-99AA-570A398E3CC7}" sibTransId="{5A10E3F8-BCBB-438E-A151-E953ED31D12F}"/>
    <dgm:cxn modelId="{ED1CA87E-A748-43D3-A0E5-1881AC27C909}" type="presOf" srcId="{B8AA29D1-A0D8-42B9-9B43-2F0C0FC1D7ED}" destId="{6BF8FB9F-5378-412C-8A8C-9646F59337A9}" srcOrd="0" destOrd="0" presId="urn:microsoft.com/office/officeart/2005/8/layout/list1"/>
    <dgm:cxn modelId="{CB480E3B-0D71-49C8-9C19-7F867D46CE4F}" type="presOf" srcId="{36518D81-5308-4AB9-AB12-97A07D7C20CD}" destId="{F0589007-731F-4C45-9D01-3FF9B5BEA5A9}" srcOrd="0" destOrd="0" presId="urn:microsoft.com/office/officeart/2005/8/layout/list1"/>
    <dgm:cxn modelId="{0D5897D4-839A-4A63-B13A-30C072B7DF38}" type="presOf" srcId="{65CB0DB7-13E5-4291-96B9-91D09E9AA9D8}" destId="{C3E427FF-4302-4A7C-83E3-0723E9EC32ED}" srcOrd="0" destOrd="1" presId="urn:microsoft.com/office/officeart/2005/8/layout/list1"/>
    <dgm:cxn modelId="{5513E28D-2137-467C-AB56-54D46562A35D}" srcId="{BEE5F9F0-60FB-4F12-81EA-8C309B298F7D}" destId="{C1B59ECF-B587-4460-887E-96B06B0E64C0}" srcOrd="2" destOrd="0" parTransId="{8FC96DA7-A2E1-43F1-AA3C-C3B15E7C5C02}" sibTransId="{3CDDCE2B-51CF-4C36-84FA-1BA2F5774F65}"/>
    <dgm:cxn modelId="{BBFDC32F-2B8E-47F1-B310-737884B01EDD}" type="presOf" srcId="{36518D81-5308-4AB9-AB12-97A07D7C20CD}" destId="{90F0B63E-C184-48F0-A5BD-9AEC0A048199}" srcOrd="1" destOrd="0" presId="urn:microsoft.com/office/officeart/2005/8/layout/list1"/>
    <dgm:cxn modelId="{24E2CCDA-F4AB-43C3-BE2F-A4E029CED75D}" srcId="{36518D81-5308-4AB9-AB12-97A07D7C20CD}" destId="{D376A13B-7332-4BCD-A9EE-07BDB55DB08E}" srcOrd="0" destOrd="0" parTransId="{F83F2BBB-EEA4-44ED-B101-6FFA763065D0}" sibTransId="{E11D880D-6DAA-4BF5-BEA3-1E2892392D1C}"/>
    <dgm:cxn modelId="{F0CBA667-88AE-454B-88B2-2C692B567FCB}" srcId="{36518D81-5308-4AB9-AB12-97A07D7C20CD}" destId="{2FCA7045-23BF-41B8-9109-834A88483953}" srcOrd="1" destOrd="0" parTransId="{D2BC7F91-1DA8-473E-B044-56FA73A88246}" sibTransId="{E7769ECF-23B9-4105-918D-9E1AD513F147}"/>
    <dgm:cxn modelId="{60243C09-D2AC-4730-8927-66010D1747EA}" srcId="{BEE5F9F0-60FB-4F12-81EA-8C309B298F7D}" destId="{36518D81-5308-4AB9-AB12-97A07D7C20CD}" srcOrd="1" destOrd="0" parTransId="{516757A1-4B0F-42DB-8691-954FB02491BA}" sibTransId="{22567570-7533-40DF-AA56-363E39A866D4}"/>
    <dgm:cxn modelId="{96C74D54-43B7-4C2B-8A16-7B10D8AEB62A}" type="presOf" srcId="{D376A13B-7332-4BCD-A9EE-07BDB55DB08E}" destId="{50D6C22F-1BCF-4B18-8185-25F20F380C7B}" srcOrd="0" destOrd="0" presId="urn:microsoft.com/office/officeart/2005/8/layout/list1"/>
    <dgm:cxn modelId="{E29BF4B4-2F6A-4743-9FC1-792D5CD7FA0C}" type="presParOf" srcId="{BF112324-4F15-41A7-A252-606BB217C933}" destId="{95EF3C6F-A86C-41F4-A6EA-B545CA0197A0}" srcOrd="0" destOrd="0" presId="urn:microsoft.com/office/officeart/2005/8/layout/list1"/>
    <dgm:cxn modelId="{3D356186-793E-4EC3-9954-1D852DC7D5F9}" type="presParOf" srcId="{95EF3C6F-A86C-41F4-A6EA-B545CA0197A0}" destId="{385FA442-02F5-4453-B758-EA193461B4F0}" srcOrd="0" destOrd="0" presId="urn:microsoft.com/office/officeart/2005/8/layout/list1"/>
    <dgm:cxn modelId="{9103F0FB-71F9-4C9E-AD19-F746651A8694}" type="presParOf" srcId="{95EF3C6F-A86C-41F4-A6EA-B545CA0197A0}" destId="{B242B367-987D-47E9-A7B0-115E4F6B09D2}" srcOrd="1" destOrd="0" presId="urn:microsoft.com/office/officeart/2005/8/layout/list1"/>
    <dgm:cxn modelId="{9FEBEA91-E407-4CE0-9998-A0C18497324F}" type="presParOf" srcId="{BF112324-4F15-41A7-A252-606BB217C933}" destId="{DB5FA0C0-A064-42A6-9EA5-D7B578738546}" srcOrd="1" destOrd="0" presId="urn:microsoft.com/office/officeart/2005/8/layout/list1"/>
    <dgm:cxn modelId="{3E1559AF-D00D-4EDD-863B-421E0686EE8F}" type="presParOf" srcId="{BF112324-4F15-41A7-A252-606BB217C933}" destId="{6BF8FB9F-5378-412C-8A8C-9646F59337A9}" srcOrd="2" destOrd="0" presId="urn:microsoft.com/office/officeart/2005/8/layout/list1"/>
    <dgm:cxn modelId="{58A801AA-4491-4E71-82AD-20C1BA2B9E88}" type="presParOf" srcId="{BF112324-4F15-41A7-A252-606BB217C933}" destId="{34E0A99B-0A54-4056-9969-740B006CE3C5}" srcOrd="3" destOrd="0" presId="urn:microsoft.com/office/officeart/2005/8/layout/list1"/>
    <dgm:cxn modelId="{D40742D6-124D-4BC1-A3D2-519EEB626B22}" type="presParOf" srcId="{BF112324-4F15-41A7-A252-606BB217C933}" destId="{A666F3F8-9750-4149-AF46-289214B286C5}" srcOrd="4" destOrd="0" presId="urn:microsoft.com/office/officeart/2005/8/layout/list1"/>
    <dgm:cxn modelId="{4836E8F4-482D-4F37-A03A-543D590B7DC0}" type="presParOf" srcId="{A666F3F8-9750-4149-AF46-289214B286C5}" destId="{F0589007-731F-4C45-9D01-3FF9B5BEA5A9}" srcOrd="0" destOrd="0" presId="urn:microsoft.com/office/officeart/2005/8/layout/list1"/>
    <dgm:cxn modelId="{7793ADEA-DE70-42C0-B72A-4C0E68C3F841}" type="presParOf" srcId="{A666F3F8-9750-4149-AF46-289214B286C5}" destId="{90F0B63E-C184-48F0-A5BD-9AEC0A048199}" srcOrd="1" destOrd="0" presId="urn:microsoft.com/office/officeart/2005/8/layout/list1"/>
    <dgm:cxn modelId="{CEA1FD46-4E4D-46FA-B6E1-C1103B7576C9}" type="presParOf" srcId="{BF112324-4F15-41A7-A252-606BB217C933}" destId="{D77BC005-0BC3-46FB-8102-593D73A9B5A2}" srcOrd="5" destOrd="0" presId="urn:microsoft.com/office/officeart/2005/8/layout/list1"/>
    <dgm:cxn modelId="{DB13420A-00AD-40BB-8561-CF95FF43E46E}" type="presParOf" srcId="{BF112324-4F15-41A7-A252-606BB217C933}" destId="{50D6C22F-1BCF-4B18-8185-25F20F380C7B}" srcOrd="6" destOrd="0" presId="urn:microsoft.com/office/officeart/2005/8/layout/list1"/>
    <dgm:cxn modelId="{B3697976-C961-4C4F-9ADA-1FAEA90CF8E3}" type="presParOf" srcId="{BF112324-4F15-41A7-A252-606BB217C933}" destId="{6D3D70AE-2896-481B-803E-051DCD6CC3BB}" srcOrd="7" destOrd="0" presId="urn:microsoft.com/office/officeart/2005/8/layout/list1"/>
    <dgm:cxn modelId="{78562231-7366-4BF2-AAF9-CEA186AD333A}" type="presParOf" srcId="{BF112324-4F15-41A7-A252-606BB217C933}" destId="{9EEEFA0B-7329-41E6-8E80-F9168D79AFC1}" srcOrd="8" destOrd="0" presId="urn:microsoft.com/office/officeart/2005/8/layout/list1"/>
    <dgm:cxn modelId="{EDA81B12-F3F8-449A-87EA-019166E0CBBF}" type="presParOf" srcId="{9EEEFA0B-7329-41E6-8E80-F9168D79AFC1}" destId="{FD1F84FC-D8F2-4B26-BF17-16DE82D586D9}" srcOrd="0" destOrd="0" presId="urn:microsoft.com/office/officeart/2005/8/layout/list1"/>
    <dgm:cxn modelId="{9CACAE24-DF28-4D5A-A039-79C59A88295F}" type="presParOf" srcId="{9EEEFA0B-7329-41E6-8E80-F9168D79AFC1}" destId="{50FA9C5B-1238-4BFC-A730-691B5B826632}" srcOrd="1" destOrd="0" presId="urn:microsoft.com/office/officeart/2005/8/layout/list1"/>
    <dgm:cxn modelId="{5F78548A-9D62-4B95-8FE3-897F7DA8A717}" type="presParOf" srcId="{BF112324-4F15-41A7-A252-606BB217C933}" destId="{C6F8C8AD-3664-465C-B0A5-B3EE6B7690F0}" srcOrd="9" destOrd="0" presId="urn:microsoft.com/office/officeart/2005/8/layout/list1"/>
    <dgm:cxn modelId="{6FA6E58D-93D9-4C17-807D-8A06461B5CF4}" type="presParOf" srcId="{BF112324-4F15-41A7-A252-606BB217C933}" destId="{C3E427FF-4302-4A7C-83E3-0723E9EC32E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EE5F9F0-60FB-4F12-81EA-8C309B298F7D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2DCFCF26-108B-4048-A593-1E357A1ADCAA}">
      <dgm:prSet phldrT="[Текст]" custT="1"/>
      <dgm:spPr/>
      <dgm:t>
        <a:bodyPr/>
        <a:lstStyle/>
        <a:p>
          <a:pPr algn="l"/>
          <a:endParaRPr lang="ru-RU" sz="1100" dirty="0" smtClean="0">
            <a:solidFill>
              <a:schemeClr val="tx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pPr algn="just"/>
          <a:r>
            <a:rPr lang="ru-RU" sz="110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Особенности течения и исход </a:t>
          </a:r>
          <a:r>
            <a:rPr lang="en-US" sz="110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COVID</a:t>
          </a:r>
          <a:r>
            <a:rPr lang="ru-RU" sz="110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-19 у пациентов с ревматоидным артритом, получавших тоцилизумаб.                     Ж.С. Ахметова</a:t>
          </a:r>
          <a:endParaRPr lang="ru-RU" sz="1100" dirty="0">
            <a:solidFill>
              <a:schemeClr val="tx1">
                <a:lumMod val="50000"/>
              </a:schemeClr>
            </a:solidFill>
          </a:endParaRPr>
        </a:p>
      </dgm:t>
    </dgm:pt>
    <dgm:pt modelId="{864C0D09-117A-485D-B706-472CEBC2ECA1}" type="parTrans" cxnId="{F1695085-AFCE-43E5-B69B-F5698597C131}">
      <dgm:prSet/>
      <dgm:spPr/>
      <dgm:t>
        <a:bodyPr/>
        <a:lstStyle/>
        <a:p>
          <a:endParaRPr lang="ru-RU" sz="1600">
            <a:solidFill>
              <a:schemeClr val="tx1">
                <a:lumMod val="50000"/>
              </a:schemeClr>
            </a:solidFill>
          </a:endParaRPr>
        </a:p>
      </dgm:t>
    </dgm:pt>
    <dgm:pt modelId="{A9F3BFCB-2F32-4768-B78F-8131083800FA}" type="sibTrans" cxnId="{F1695085-AFCE-43E5-B69B-F5698597C131}">
      <dgm:prSet/>
      <dgm:spPr/>
      <dgm:t>
        <a:bodyPr/>
        <a:lstStyle/>
        <a:p>
          <a:endParaRPr lang="ru-RU" sz="1600">
            <a:solidFill>
              <a:schemeClr val="tx1">
                <a:lumMod val="50000"/>
              </a:schemeClr>
            </a:solidFill>
          </a:endParaRPr>
        </a:p>
      </dgm:t>
    </dgm:pt>
    <dgm:pt modelId="{36518D81-5308-4AB9-AB12-97A07D7C20CD}">
      <dgm:prSet phldrT="[Текст]" custT="1"/>
      <dgm:spPr/>
      <dgm:t>
        <a:bodyPr/>
        <a:lstStyle/>
        <a:p>
          <a:pPr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Роль антигенов HLA B-27 в патогенезе </a:t>
          </a:r>
          <a:r>
            <a:rPr lang="ru-RU" sz="1050" b="1" dirty="0" err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серонегативных</a:t>
          </a:r>
          <a:r>
            <a:rPr lang="ru-RU" sz="105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 спондилоартритов и хронического бруцеллеза (обзор). Ю.М. Хайдарова, К. </a:t>
          </a:r>
          <a:r>
            <a:rPr lang="ru-RU" sz="1050" b="1" dirty="0" err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С.Омарова</a:t>
          </a:r>
          <a:endParaRPr lang="ru-RU" sz="1050" dirty="0">
            <a:solidFill>
              <a:schemeClr val="tx1">
                <a:lumMod val="50000"/>
              </a:schemeClr>
            </a:solidFill>
          </a:endParaRPr>
        </a:p>
      </dgm:t>
    </dgm:pt>
    <dgm:pt modelId="{516757A1-4B0F-42DB-8691-954FB02491BA}" type="parTrans" cxnId="{60243C09-D2AC-4730-8927-66010D1747EA}">
      <dgm:prSet/>
      <dgm:spPr/>
      <dgm:t>
        <a:bodyPr/>
        <a:lstStyle/>
        <a:p>
          <a:endParaRPr lang="ru-RU" sz="1600">
            <a:solidFill>
              <a:schemeClr val="tx1">
                <a:lumMod val="50000"/>
              </a:schemeClr>
            </a:solidFill>
          </a:endParaRPr>
        </a:p>
      </dgm:t>
    </dgm:pt>
    <dgm:pt modelId="{22567570-7533-40DF-AA56-363E39A866D4}" type="sibTrans" cxnId="{60243C09-D2AC-4730-8927-66010D1747EA}">
      <dgm:prSet/>
      <dgm:spPr/>
      <dgm:t>
        <a:bodyPr/>
        <a:lstStyle/>
        <a:p>
          <a:endParaRPr lang="ru-RU" sz="1600">
            <a:solidFill>
              <a:schemeClr val="tx1">
                <a:lumMod val="50000"/>
              </a:schemeClr>
            </a:solidFill>
          </a:endParaRPr>
        </a:p>
      </dgm:t>
    </dgm:pt>
    <dgm:pt modelId="{C1B59ECF-B587-4460-887E-96B06B0E64C0}">
      <dgm:prSet phldrT="[Текст]" custT="1"/>
      <dgm:spPr/>
      <dgm:t>
        <a:bodyPr/>
        <a:lstStyle/>
        <a:p>
          <a:r>
            <a:rPr lang="ru-RU" sz="11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Трудности дифференциальной диагностики раннего </a:t>
          </a:r>
          <a:r>
            <a:rPr lang="ru-RU" sz="1100" b="1" dirty="0" err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серонегативного</a:t>
          </a:r>
          <a:r>
            <a:rPr lang="ru-RU" sz="11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 спондилоартрита в условиях </a:t>
          </a:r>
          <a:r>
            <a:rPr lang="ru-RU" sz="1100" b="1" dirty="0" err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эпидемичной</a:t>
          </a:r>
          <a:r>
            <a:rPr lang="ru-RU" sz="11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 зоны по бруцеллезу. </a:t>
          </a:r>
          <a:r>
            <a:rPr lang="ru-RU" sz="1100" b="1" dirty="0" err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Ю.М.Хайдарова</a:t>
          </a:r>
          <a:endParaRPr lang="ru-RU" sz="1100" dirty="0">
            <a:solidFill>
              <a:schemeClr val="tx1">
                <a:lumMod val="50000"/>
              </a:schemeClr>
            </a:solidFill>
          </a:endParaRPr>
        </a:p>
      </dgm:t>
    </dgm:pt>
    <dgm:pt modelId="{8FC96DA7-A2E1-43F1-AA3C-C3B15E7C5C02}" type="parTrans" cxnId="{5513E28D-2137-467C-AB56-54D46562A35D}">
      <dgm:prSet/>
      <dgm:spPr/>
      <dgm:t>
        <a:bodyPr/>
        <a:lstStyle/>
        <a:p>
          <a:endParaRPr lang="ru-RU" sz="1600">
            <a:solidFill>
              <a:schemeClr val="tx1">
                <a:lumMod val="50000"/>
              </a:schemeClr>
            </a:solidFill>
          </a:endParaRPr>
        </a:p>
      </dgm:t>
    </dgm:pt>
    <dgm:pt modelId="{3CDDCE2B-51CF-4C36-84FA-1BA2F5774F65}" type="sibTrans" cxnId="{5513E28D-2137-467C-AB56-54D46562A35D}">
      <dgm:prSet/>
      <dgm:spPr/>
      <dgm:t>
        <a:bodyPr/>
        <a:lstStyle/>
        <a:p>
          <a:endParaRPr lang="ru-RU" sz="1600">
            <a:solidFill>
              <a:schemeClr val="tx1">
                <a:lumMod val="50000"/>
              </a:schemeClr>
            </a:solidFill>
          </a:endParaRPr>
        </a:p>
      </dgm:t>
    </dgm:pt>
    <dgm:pt modelId="{B8AA29D1-A0D8-42B9-9B43-2F0C0FC1D7ED}">
      <dgm:prSet custT="1"/>
      <dgm:spPr/>
      <dgm:t>
        <a:bodyPr/>
        <a:lstStyle/>
        <a:p>
          <a:r>
            <a:rPr lang="ru-RU" sz="100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Научно-практическая ревматология</a:t>
          </a:r>
          <a:endParaRPr lang="ru-RU" sz="1000" b="0" dirty="0">
            <a:solidFill>
              <a:schemeClr val="tx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85863467-AE34-4299-889B-4BFC19F20C64}" type="parTrans" cxnId="{A6256FF7-7DCC-40C1-B672-E80F1138F1BE}">
      <dgm:prSet/>
      <dgm:spPr/>
      <dgm:t>
        <a:bodyPr/>
        <a:lstStyle/>
        <a:p>
          <a:endParaRPr lang="ru-RU" sz="1200">
            <a:solidFill>
              <a:schemeClr val="tx1">
                <a:lumMod val="50000"/>
              </a:schemeClr>
            </a:solidFill>
          </a:endParaRPr>
        </a:p>
      </dgm:t>
    </dgm:pt>
    <dgm:pt modelId="{198E42CE-DF8D-4C91-9FC7-9CF230CDB46D}" type="sibTrans" cxnId="{A6256FF7-7DCC-40C1-B672-E80F1138F1BE}">
      <dgm:prSet/>
      <dgm:spPr/>
      <dgm:t>
        <a:bodyPr/>
        <a:lstStyle/>
        <a:p>
          <a:endParaRPr lang="ru-RU" sz="1200">
            <a:solidFill>
              <a:schemeClr val="tx1">
                <a:lumMod val="50000"/>
              </a:schemeClr>
            </a:solidFill>
          </a:endParaRPr>
        </a:p>
      </dgm:t>
    </dgm:pt>
    <dgm:pt modelId="{D376A13B-7332-4BCD-A9EE-07BDB55DB08E}">
      <dgm:prSet custT="1"/>
      <dgm:spPr/>
      <dgm:t>
        <a:bodyPr/>
        <a:lstStyle/>
        <a:p>
          <a:r>
            <a:rPr lang="ru-RU" sz="100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Клиническая медицина и фармакология, август, №4 (243), 2022 , 167 </a:t>
          </a:r>
          <a:r>
            <a:rPr lang="ru-RU" sz="1000" b="1" dirty="0" err="1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стр</a:t>
          </a:r>
          <a:endParaRPr lang="ru-RU" sz="1000" dirty="0">
            <a:solidFill>
              <a:schemeClr val="tx1">
                <a:lumMod val="50000"/>
              </a:schemeClr>
            </a:solidFill>
          </a:endParaRPr>
        </a:p>
      </dgm:t>
    </dgm:pt>
    <dgm:pt modelId="{F83F2BBB-EEA4-44ED-B101-6FFA763065D0}" type="parTrans" cxnId="{24E2CCDA-F4AB-43C3-BE2F-A4E029CED75D}">
      <dgm:prSet/>
      <dgm:spPr/>
      <dgm:t>
        <a:bodyPr/>
        <a:lstStyle/>
        <a:p>
          <a:endParaRPr lang="ru-RU" sz="1200">
            <a:solidFill>
              <a:schemeClr val="tx1">
                <a:lumMod val="50000"/>
              </a:schemeClr>
            </a:solidFill>
          </a:endParaRPr>
        </a:p>
      </dgm:t>
    </dgm:pt>
    <dgm:pt modelId="{E11D880D-6DAA-4BF5-BEA3-1E2892392D1C}" type="sibTrans" cxnId="{24E2CCDA-F4AB-43C3-BE2F-A4E029CED75D}">
      <dgm:prSet/>
      <dgm:spPr/>
      <dgm:t>
        <a:bodyPr/>
        <a:lstStyle/>
        <a:p>
          <a:endParaRPr lang="ru-RU" sz="1200">
            <a:solidFill>
              <a:schemeClr val="tx1">
                <a:lumMod val="50000"/>
              </a:schemeClr>
            </a:solidFill>
          </a:endParaRPr>
        </a:p>
      </dgm:t>
    </dgm:pt>
    <dgm:pt modelId="{65CB0DB7-13E5-4291-96B9-91D09E9AA9D8}">
      <dgm:prSet custT="1"/>
      <dgm:spPr/>
      <dgm:t>
        <a:bodyPr/>
        <a:lstStyle/>
        <a:p>
          <a:r>
            <a:rPr lang="ru-RU" sz="100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Клиническая медицина, Серия: Естественные и технические науки №11 ноябрь 2021 г.</a:t>
          </a:r>
          <a:endParaRPr lang="ru-RU" sz="1000" dirty="0">
            <a:solidFill>
              <a:schemeClr val="tx1">
                <a:lumMod val="50000"/>
              </a:schemeClr>
            </a:solidFill>
          </a:endParaRPr>
        </a:p>
      </dgm:t>
    </dgm:pt>
    <dgm:pt modelId="{FC4B22BA-179C-449B-99AA-570A398E3CC7}" type="parTrans" cxnId="{D453B474-CCC3-4FBF-97CE-7EB384E46E36}">
      <dgm:prSet/>
      <dgm:spPr/>
      <dgm:t>
        <a:bodyPr/>
        <a:lstStyle/>
        <a:p>
          <a:endParaRPr lang="ru-RU" sz="1200">
            <a:solidFill>
              <a:schemeClr val="tx1">
                <a:lumMod val="50000"/>
              </a:schemeClr>
            </a:solidFill>
          </a:endParaRPr>
        </a:p>
      </dgm:t>
    </dgm:pt>
    <dgm:pt modelId="{5A10E3F8-BCBB-438E-A151-E953ED31D12F}" type="sibTrans" cxnId="{D453B474-CCC3-4FBF-97CE-7EB384E46E36}">
      <dgm:prSet/>
      <dgm:spPr/>
      <dgm:t>
        <a:bodyPr/>
        <a:lstStyle/>
        <a:p>
          <a:endParaRPr lang="ru-RU" sz="1200">
            <a:solidFill>
              <a:schemeClr val="tx1">
                <a:lumMod val="50000"/>
              </a:schemeClr>
            </a:solidFill>
          </a:endParaRPr>
        </a:p>
      </dgm:t>
    </dgm:pt>
    <dgm:pt modelId="{BF112324-4F15-41A7-A252-606BB217C933}" type="pres">
      <dgm:prSet presAssocID="{BEE5F9F0-60FB-4F12-81EA-8C309B298F7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5EF3C6F-A86C-41F4-A6EA-B545CA0197A0}" type="pres">
      <dgm:prSet presAssocID="{2DCFCF26-108B-4048-A593-1E357A1ADCAA}" presName="parentLin" presStyleCnt="0"/>
      <dgm:spPr/>
      <dgm:t>
        <a:bodyPr/>
        <a:lstStyle/>
        <a:p>
          <a:endParaRPr lang="ru-RU"/>
        </a:p>
      </dgm:t>
    </dgm:pt>
    <dgm:pt modelId="{385FA442-02F5-4453-B758-EA193461B4F0}" type="pres">
      <dgm:prSet presAssocID="{2DCFCF26-108B-4048-A593-1E357A1ADCAA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B242B367-987D-47E9-A7B0-115E4F6B09D2}" type="pres">
      <dgm:prSet presAssocID="{2DCFCF26-108B-4048-A593-1E357A1ADCAA}" presName="parentText" presStyleLbl="node1" presStyleIdx="0" presStyleCnt="3" custScaleX="11732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5FA0C0-A064-42A6-9EA5-D7B578738546}" type="pres">
      <dgm:prSet presAssocID="{2DCFCF26-108B-4048-A593-1E357A1ADCAA}" presName="negativeSpace" presStyleCnt="0"/>
      <dgm:spPr/>
      <dgm:t>
        <a:bodyPr/>
        <a:lstStyle/>
        <a:p>
          <a:endParaRPr lang="ru-RU"/>
        </a:p>
      </dgm:t>
    </dgm:pt>
    <dgm:pt modelId="{6BF8FB9F-5378-412C-8A8C-9646F59337A9}" type="pres">
      <dgm:prSet presAssocID="{2DCFCF26-108B-4048-A593-1E357A1ADCAA}" presName="childText" presStyleLbl="conFgAcc1" presStyleIdx="0" presStyleCnt="3" custScaleY="100208" custLinFactNeighborY="-97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E0A99B-0A54-4056-9969-740B006CE3C5}" type="pres">
      <dgm:prSet presAssocID="{A9F3BFCB-2F32-4768-B78F-8131083800FA}" presName="spaceBetweenRectangles" presStyleCnt="0"/>
      <dgm:spPr/>
      <dgm:t>
        <a:bodyPr/>
        <a:lstStyle/>
        <a:p>
          <a:endParaRPr lang="ru-RU"/>
        </a:p>
      </dgm:t>
    </dgm:pt>
    <dgm:pt modelId="{A666F3F8-9750-4149-AF46-289214B286C5}" type="pres">
      <dgm:prSet presAssocID="{36518D81-5308-4AB9-AB12-97A07D7C20CD}" presName="parentLin" presStyleCnt="0"/>
      <dgm:spPr/>
      <dgm:t>
        <a:bodyPr/>
        <a:lstStyle/>
        <a:p>
          <a:endParaRPr lang="ru-RU"/>
        </a:p>
      </dgm:t>
    </dgm:pt>
    <dgm:pt modelId="{F0589007-731F-4C45-9D01-3FF9B5BEA5A9}" type="pres">
      <dgm:prSet presAssocID="{36518D81-5308-4AB9-AB12-97A07D7C20CD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90F0B63E-C184-48F0-A5BD-9AEC0A048199}" type="pres">
      <dgm:prSet presAssocID="{36518D81-5308-4AB9-AB12-97A07D7C20C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7BC005-0BC3-46FB-8102-593D73A9B5A2}" type="pres">
      <dgm:prSet presAssocID="{36518D81-5308-4AB9-AB12-97A07D7C20CD}" presName="negativeSpace" presStyleCnt="0"/>
      <dgm:spPr/>
      <dgm:t>
        <a:bodyPr/>
        <a:lstStyle/>
        <a:p>
          <a:endParaRPr lang="ru-RU"/>
        </a:p>
      </dgm:t>
    </dgm:pt>
    <dgm:pt modelId="{50D6C22F-1BCF-4B18-8185-25F20F380C7B}" type="pres">
      <dgm:prSet presAssocID="{36518D81-5308-4AB9-AB12-97A07D7C20CD}" presName="childText" presStyleLbl="conFgAcc1" presStyleIdx="1" presStyleCnt="3" custScaleY="101381" custLinFactNeighborY="-206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3D70AE-2896-481B-803E-051DCD6CC3BB}" type="pres">
      <dgm:prSet presAssocID="{22567570-7533-40DF-AA56-363E39A866D4}" presName="spaceBetweenRectangles" presStyleCnt="0"/>
      <dgm:spPr/>
      <dgm:t>
        <a:bodyPr/>
        <a:lstStyle/>
        <a:p>
          <a:endParaRPr lang="ru-RU"/>
        </a:p>
      </dgm:t>
    </dgm:pt>
    <dgm:pt modelId="{9EEEFA0B-7329-41E6-8E80-F9168D79AFC1}" type="pres">
      <dgm:prSet presAssocID="{C1B59ECF-B587-4460-887E-96B06B0E64C0}" presName="parentLin" presStyleCnt="0"/>
      <dgm:spPr/>
      <dgm:t>
        <a:bodyPr/>
        <a:lstStyle/>
        <a:p>
          <a:endParaRPr lang="ru-RU"/>
        </a:p>
      </dgm:t>
    </dgm:pt>
    <dgm:pt modelId="{FD1F84FC-D8F2-4B26-BF17-16DE82D586D9}" type="pres">
      <dgm:prSet presAssocID="{C1B59ECF-B587-4460-887E-96B06B0E64C0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50FA9C5B-1238-4BFC-A730-691B5B826632}" type="pres">
      <dgm:prSet presAssocID="{C1B59ECF-B587-4460-887E-96B06B0E64C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F8C8AD-3664-465C-B0A5-B3EE6B7690F0}" type="pres">
      <dgm:prSet presAssocID="{C1B59ECF-B587-4460-887E-96B06B0E64C0}" presName="negativeSpace" presStyleCnt="0"/>
      <dgm:spPr/>
      <dgm:t>
        <a:bodyPr/>
        <a:lstStyle/>
        <a:p>
          <a:endParaRPr lang="ru-RU"/>
        </a:p>
      </dgm:t>
    </dgm:pt>
    <dgm:pt modelId="{C3E427FF-4302-4A7C-83E3-0723E9EC32ED}" type="pres">
      <dgm:prSet presAssocID="{C1B59ECF-B587-4460-887E-96B06B0E64C0}" presName="childText" presStyleLbl="conFgAcc1" presStyleIdx="2" presStyleCnt="3" custScaleY="87892" custLinFactNeighborY="-4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32BFAA-0F87-484F-9156-17718E0D0F9B}" type="presOf" srcId="{C1B59ECF-B587-4460-887E-96B06B0E64C0}" destId="{50FA9C5B-1238-4BFC-A730-691B5B826632}" srcOrd="1" destOrd="0" presId="urn:microsoft.com/office/officeart/2005/8/layout/list1"/>
    <dgm:cxn modelId="{3127E863-C8AD-4CD8-AD30-8D8FA99BAD2B}" type="presOf" srcId="{B8AA29D1-A0D8-42B9-9B43-2F0C0FC1D7ED}" destId="{6BF8FB9F-5378-412C-8A8C-9646F59337A9}" srcOrd="0" destOrd="0" presId="urn:microsoft.com/office/officeart/2005/8/layout/list1"/>
    <dgm:cxn modelId="{A6256FF7-7DCC-40C1-B672-E80F1138F1BE}" srcId="{2DCFCF26-108B-4048-A593-1E357A1ADCAA}" destId="{B8AA29D1-A0D8-42B9-9B43-2F0C0FC1D7ED}" srcOrd="0" destOrd="0" parTransId="{85863467-AE34-4299-889B-4BFC19F20C64}" sibTransId="{198E42CE-DF8D-4C91-9FC7-9CF230CDB46D}"/>
    <dgm:cxn modelId="{075F9E59-FCF6-4EB4-994F-FCA8D00967D5}" type="presOf" srcId="{C1B59ECF-B587-4460-887E-96B06B0E64C0}" destId="{FD1F84FC-D8F2-4B26-BF17-16DE82D586D9}" srcOrd="0" destOrd="0" presId="urn:microsoft.com/office/officeart/2005/8/layout/list1"/>
    <dgm:cxn modelId="{F1695085-AFCE-43E5-B69B-F5698597C131}" srcId="{BEE5F9F0-60FB-4F12-81EA-8C309B298F7D}" destId="{2DCFCF26-108B-4048-A593-1E357A1ADCAA}" srcOrd="0" destOrd="0" parTransId="{864C0D09-117A-485D-B706-472CEBC2ECA1}" sibTransId="{A9F3BFCB-2F32-4768-B78F-8131083800FA}"/>
    <dgm:cxn modelId="{F5C3F5E4-CDB8-4858-8B03-7F9F935BFA49}" type="presOf" srcId="{BEE5F9F0-60FB-4F12-81EA-8C309B298F7D}" destId="{BF112324-4F15-41A7-A252-606BB217C933}" srcOrd="0" destOrd="0" presId="urn:microsoft.com/office/officeart/2005/8/layout/list1"/>
    <dgm:cxn modelId="{6E2F717A-F20F-48B7-986E-B40ECC0E8F36}" type="presOf" srcId="{36518D81-5308-4AB9-AB12-97A07D7C20CD}" destId="{90F0B63E-C184-48F0-A5BD-9AEC0A048199}" srcOrd="1" destOrd="0" presId="urn:microsoft.com/office/officeart/2005/8/layout/list1"/>
    <dgm:cxn modelId="{BF21B10A-F4C1-4D84-AA61-E624930DD9F3}" type="presOf" srcId="{2DCFCF26-108B-4048-A593-1E357A1ADCAA}" destId="{B242B367-987D-47E9-A7B0-115E4F6B09D2}" srcOrd="1" destOrd="0" presId="urn:microsoft.com/office/officeart/2005/8/layout/list1"/>
    <dgm:cxn modelId="{CE88FDD8-8432-473E-877E-797DF851DFC2}" type="presOf" srcId="{2DCFCF26-108B-4048-A593-1E357A1ADCAA}" destId="{385FA442-02F5-4453-B758-EA193461B4F0}" srcOrd="0" destOrd="0" presId="urn:microsoft.com/office/officeart/2005/8/layout/list1"/>
    <dgm:cxn modelId="{0A748B30-10AE-43A1-95A0-7079E6240001}" type="presOf" srcId="{36518D81-5308-4AB9-AB12-97A07D7C20CD}" destId="{F0589007-731F-4C45-9D01-3FF9B5BEA5A9}" srcOrd="0" destOrd="0" presId="urn:microsoft.com/office/officeart/2005/8/layout/list1"/>
    <dgm:cxn modelId="{D453B474-CCC3-4FBF-97CE-7EB384E46E36}" srcId="{C1B59ECF-B587-4460-887E-96B06B0E64C0}" destId="{65CB0DB7-13E5-4291-96B9-91D09E9AA9D8}" srcOrd="0" destOrd="0" parTransId="{FC4B22BA-179C-449B-99AA-570A398E3CC7}" sibTransId="{5A10E3F8-BCBB-438E-A151-E953ED31D12F}"/>
    <dgm:cxn modelId="{5513E28D-2137-467C-AB56-54D46562A35D}" srcId="{BEE5F9F0-60FB-4F12-81EA-8C309B298F7D}" destId="{C1B59ECF-B587-4460-887E-96B06B0E64C0}" srcOrd="2" destOrd="0" parTransId="{8FC96DA7-A2E1-43F1-AA3C-C3B15E7C5C02}" sibTransId="{3CDDCE2B-51CF-4C36-84FA-1BA2F5774F65}"/>
    <dgm:cxn modelId="{A7A9A5FE-D124-4500-8BEA-00EC171C1180}" type="presOf" srcId="{65CB0DB7-13E5-4291-96B9-91D09E9AA9D8}" destId="{C3E427FF-4302-4A7C-83E3-0723E9EC32ED}" srcOrd="0" destOrd="0" presId="urn:microsoft.com/office/officeart/2005/8/layout/list1"/>
    <dgm:cxn modelId="{24E2CCDA-F4AB-43C3-BE2F-A4E029CED75D}" srcId="{36518D81-5308-4AB9-AB12-97A07D7C20CD}" destId="{D376A13B-7332-4BCD-A9EE-07BDB55DB08E}" srcOrd="0" destOrd="0" parTransId="{F83F2BBB-EEA4-44ED-B101-6FFA763065D0}" sibTransId="{E11D880D-6DAA-4BF5-BEA3-1E2892392D1C}"/>
    <dgm:cxn modelId="{60243C09-D2AC-4730-8927-66010D1747EA}" srcId="{BEE5F9F0-60FB-4F12-81EA-8C309B298F7D}" destId="{36518D81-5308-4AB9-AB12-97A07D7C20CD}" srcOrd="1" destOrd="0" parTransId="{516757A1-4B0F-42DB-8691-954FB02491BA}" sibTransId="{22567570-7533-40DF-AA56-363E39A866D4}"/>
    <dgm:cxn modelId="{B0F83CE8-B19A-4D6C-8371-C4BC5D506EBF}" type="presOf" srcId="{D376A13B-7332-4BCD-A9EE-07BDB55DB08E}" destId="{50D6C22F-1BCF-4B18-8185-25F20F380C7B}" srcOrd="0" destOrd="0" presId="urn:microsoft.com/office/officeart/2005/8/layout/list1"/>
    <dgm:cxn modelId="{42C47AC7-83B9-417A-A135-DF52E5FB4AB4}" type="presParOf" srcId="{BF112324-4F15-41A7-A252-606BB217C933}" destId="{95EF3C6F-A86C-41F4-A6EA-B545CA0197A0}" srcOrd="0" destOrd="0" presId="urn:microsoft.com/office/officeart/2005/8/layout/list1"/>
    <dgm:cxn modelId="{781C3616-8E2F-4981-BED4-9F96E644E32C}" type="presParOf" srcId="{95EF3C6F-A86C-41F4-A6EA-B545CA0197A0}" destId="{385FA442-02F5-4453-B758-EA193461B4F0}" srcOrd="0" destOrd="0" presId="urn:microsoft.com/office/officeart/2005/8/layout/list1"/>
    <dgm:cxn modelId="{987A5D08-A5F7-48B5-849F-5660D5158B8D}" type="presParOf" srcId="{95EF3C6F-A86C-41F4-A6EA-B545CA0197A0}" destId="{B242B367-987D-47E9-A7B0-115E4F6B09D2}" srcOrd="1" destOrd="0" presId="urn:microsoft.com/office/officeart/2005/8/layout/list1"/>
    <dgm:cxn modelId="{E9A890C5-177E-4D76-B2DF-11BF812D086D}" type="presParOf" srcId="{BF112324-4F15-41A7-A252-606BB217C933}" destId="{DB5FA0C0-A064-42A6-9EA5-D7B578738546}" srcOrd="1" destOrd="0" presId="urn:microsoft.com/office/officeart/2005/8/layout/list1"/>
    <dgm:cxn modelId="{9DCA8B6E-2ACB-49D0-86EB-EA5BA8D6116A}" type="presParOf" srcId="{BF112324-4F15-41A7-A252-606BB217C933}" destId="{6BF8FB9F-5378-412C-8A8C-9646F59337A9}" srcOrd="2" destOrd="0" presId="urn:microsoft.com/office/officeart/2005/8/layout/list1"/>
    <dgm:cxn modelId="{FF762B66-DFB8-4519-B3F4-2B2B23EFB47E}" type="presParOf" srcId="{BF112324-4F15-41A7-A252-606BB217C933}" destId="{34E0A99B-0A54-4056-9969-740B006CE3C5}" srcOrd="3" destOrd="0" presId="urn:microsoft.com/office/officeart/2005/8/layout/list1"/>
    <dgm:cxn modelId="{9C76D9B8-EEF2-4033-A49B-FDFE7DAC829A}" type="presParOf" srcId="{BF112324-4F15-41A7-A252-606BB217C933}" destId="{A666F3F8-9750-4149-AF46-289214B286C5}" srcOrd="4" destOrd="0" presId="urn:microsoft.com/office/officeart/2005/8/layout/list1"/>
    <dgm:cxn modelId="{0DC67421-B2AF-418E-9C85-C807EFEA36E4}" type="presParOf" srcId="{A666F3F8-9750-4149-AF46-289214B286C5}" destId="{F0589007-731F-4C45-9D01-3FF9B5BEA5A9}" srcOrd="0" destOrd="0" presId="urn:microsoft.com/office/officeart/2005/8/layout/list1"/>
    <dgm:cxn modelId="{5FD5A84B-12A8-40DD-ABDA-0DA58E498DDE}" type="presParOf" srcId="{A666F3F8-9750-4149-AF46-289214B286C5}" destId="{90F0B63E-C184-48F0-A5BD-9AEC0A048199}" srcOrd="1" destOrd="0" presId="urn:microsoft.com/office/officeart/2005/8/layout/list1"/>
    <dgm:cxn modelId="{FC6DBDAD-6A70-40E0-A7F4-CE7799525C41}" type="presParOf" srcId="{BF112324-4F15-41A7-A252-606BB217C933}" destId="{D77BC005-0BC3-46FB-8102-593D73A9B5A2}" srcOrd="5" destOrd="0" presId="urn:microsoft.com/office/officeart/2005/8/layout/list1"/>
    <dgm:cxn modelId="{B90929A1-8E2C-4414-8DD3-977828520DBF}" type="presParOf" srcId="{BF112324-4F15-41A7-A252-606BB217C933}" destId="{50D6C22F-1BCF-4B18-8185-25F20F380C7B}" srcOrd="6" destOrd="0" presId="urn:microsoft.com/office/officeart/2005/8/layout/list1"/>
    <dgm:cxn modelId="{C301EBDF-1558-4715-8F67-9CC4B3C46248}" type="presParOf" srcId="{BF112324-4F15-41A7-A252-606BB217C933}" destId="{6D3D70AE-2896-481B-803E-051DCD6CC3BB}" srcOrd="7" destOrd="0" presId="urn:microsoft.com/office/officeart/2005/8/layout/list1"/>
    <dgm:cxn modelId="{6256740A-C77C-4673-9170-5CBC4D77DFA6}" type="presParOf" srcId="{BF112324-4F15-41A7-A252-606BB217C933}" destId="{9EEEFA0B-7329-41E6-8E80-F9168D79AFC1}" srcOrd="8" destOrd="0" presId="urn:microsoft.com/office/officeart/2005/8/layout/list1"/>
    <dgm:cxn modelId="{7D28C82E-86C7-46DB-959E-177F429B67C7}" type="presParOf" srcId="{9EEEFA0B-7329-41E6-8E80-F9168D79AFC1}" destId="{FD1F84FC-D8F2-4B26-BF17-16DE82D586D9}" srcOrd="0" destOrd="0" presId="urn:microsoft.com/office/officeart/2005/8/layout/list1"/>
    <dgm:cxn modelId="{D92CF8DE-CF27-4F8F-8A08-8CBFC010C601}" type="presParOf" srcId="{9EEEFA0B-7329-41E6-8E80-F9168D79AFC1}" destId="{50FA9C5B-1238-4BFC-A730-691B5B826632}" srcOrd="1" destOrd="0" presId="urn:microsoft.com/office/officeart/2005/8/layout/list1"/>
    <dgm:cxn modelId="{52E6B1B0-CC95-4426-B8A4-A3785D9F868A}" type="presParOf" srcId="{BF112324-4F15-41A7-A252-606BB217C933}" destId="{C6F8C8AD-3664-465C-B0A5-B3EE6B7690F0}" srcOrd="9" destOrd="0" presId="urn:microsoft.com/office/officeart/2005/8/layout/list1"/>
    <dgm:cxn modelId="{876785AA-9010-4B35-BD23-475D4F8CC3DA}" type="presParOf" srcId="{BF112324-4F15-41A7-A252-606BB217C933}" destId="{C3E427FF-4302-4A7C-83E3-0723E9EC32E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7DD6B4B-9767-4ECB-A98F-91610F1E025B}" type="doc">
      <dgm:prSet loTypeId="urn:microsoft.com/office/officeart/2005/8/layout/hChevron3" loCatId="process" qsTypeId="urn:microsoft.com/office/officeart/2005/8/quickstyle/simple1" qsCatId="simple" csTypeId="urn:microsoft.com/office/officeart/2005/8/colors/colorful4" csCatId="colorful" phldr="1"/>
      <dgm:spPr/>
    </dgm:pt>
    <dgm:pt modelId="{AE39C240-DED7-4E3F-A4AF-E06E1BB2A492}">
      <dgm:prSet phldrT="[Текст]" custT="1"/>
      <dgm:spPr/>
      <dgm:t>
        <a:bodyPr/>
        <a:lstStyle/>
        <a:p>
          <a:r>
            <a:rPr lang="kk-KZ" sz="105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Общий анализ крови</a:t>
          </a:r>
          <a:endParaRPr lang="ru-RU" sz="1050" b="1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F1B0ED-7B20-4650-8711-F83368B7FD66}" type="parTrans" cxnId="{FD71BFF6-74BC-49E1-8A57-852748A95C37}">
      <dgm:prSet/>
      <dgm:spPr/>
      <dgm:t>
        <a:bodyPr/>
        <a:lstStyle/>
        <a:p>
          <a:endParaRPr lang="ru-RU" sz="2400" b="1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BED7DB-8A7D-47F0-A470-E8AF0FBB0B59}" type="sibTrans" cxnId="{FD71BFF6-74BC-49E1-8A57-852748A95C37}">
      <dgm:prSet/>
      <dgm:spPr/>
      <dgm:t>
        <a:bodyPr/>
        <a:lstStyle/>
        <a:p>
          <a:endParaRPr lang="ru-RU" sz="2400" b="1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5C4988-B443-4702-A911-1D1A17B20DCC}">
      <dgm:prSet phldrT="[Текст]" custT="1"/>
      <dgm:spPr/>
      <dgm:t>
        <a:bodyPr/>
        <a:lstStyle/>
        <a:p>
          <a:r>
            <a:rPr lang="kk-KZ" sz="105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Общий анализ мочи</a:t>
          </a:r>
          <a:endParaRPr lang="ru-RU" sz="1050" b="1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87AA43-67B9-4503-8002-AB61D4685DC8}" type="parTrans" cxnId="{C30769AA-74AA-4933-B87B-F4C4E1631AD1}">
      <dgm:prSet/>
      <dgm:spPr/>
      <dgm:t>
        <a:bodyPr/>
        <a:lstStyle/>
        <a:p>
          <a:endParaRPr lang="ru-RU" sz="2400" b="1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D8233F-06C6-4E4A-B63F-ED249244BBEA}" type="sibTrans" cxnId="{C30769AA-74AA-4933-B87B-F4C4E1631AD1}">
      <dgm:prSet/>
      <dgm:spPr/>
      <dgm:t>
        <a:bodyPr/>
        <a:lstStyle/>
        <a:p>
          <a:endParaRPr lang="ru-RU" sz="2400" b="1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19B758-1A5E-4E50-9C58-078E22EF199F}">
      <dgm:prSet phldrT="[Текст]" custT="1"/>
      <dgm:spPr/>
      <dgm:t>
        <a:bodyPr/>
        <a:lstStyle/>
        <a:p>
          <a:r>
            <a:rPr lang="kk-KZ" sz="105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Иммуноферментные (иммунологические) исследования</a:t>
          </a:r>
          <a:endParaRPr lang="ru-RU" sz="1050" b="1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D03CF1-B1A8-4C42-9FF4-AE69A492A1FE}" type="parTrans" cxnId="{92E03398-9E0C-4DAE-8DBA-AB3B987C6D10}">
      <dgm:prSet/>
      <dgm:spPr/>
      <dgm:t>
        <a:bodyPr/>
        <a:lstStyle/>
        <a:p>
          <a:endParaRPr lang="ru-RU" sz="2400" b="1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87FC94-5023-4EA6-AD54-248635176ECD}" type="sibTrans" cxnId="{92E03398-9E0C-4DAE-8DBA-AB3B987C6D10}">
      <dgm:prSet/>
      <dgm:spPr/>
      <dgm:t>
        <a:bodyPr/>
        <a:lstStyle/>
        <a:p>
          <a:endParaRPr lang="ru-RU" sz="2400" b="1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71AB93-EB5E-4A2B-91CC-752C7EDE3F19}">
      <dgm:prSet custT="1"/>
      <dgm:spPr/>
      <dgm:t>
        <a:bodyPr/>
        <a:lstStyle/>
        <a:p>
          <a:r>
            <a:rPr lang="kk-KZ" sz="105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Биохимический анализ крови</a:t>
          </a:r>
          <a:endParaRPr lang="ru-RU" sz="1050" b="1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29B376-D59F-42E9-B9FD-EAEF1D3F5F99}" type="parTrans" cxnId="{443E8938-9B67-4C9E-8A9B-885B3E7741B7}">
      <dgm:prSet/>
      <dgm:spPr/>
      <dgm:t>
        <a:bodyPr/>
        <a:lstStyle/>
        <a:p>
          <a:endParaRPr lang="ru-RU" sz="2400" b="1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94FB73-451B-41CA-AF01-61C66DFBEF88}" type="sibTrans" cxnId="{443E8938-9B67-4C9E-8A9B-885B3E7741B7}">
      <dgm:prSet/>
      <dgm:spPr/>
      <dgm:t>
        <a:bodyPr/>
        <a:lstStyle/>
        <a:p>
          <a:endParaRPr lang="ru-RU" sz="2400" b="1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27AF0D-96E9-4C88-B3F6-417483462406}">
      <dgm:prSet custT="1"/>
      <dgm:spPr/>
      <dgm:t>
        <a:bodyPr/>
        <a:lstStyle/>
        <a:p>
          <a:r>
            <a:rPr lang="kk-KZ" sz="105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Коагулограмма </a:t>
          </a:r>
          <a:endParaRPr lang="ru-RU" sz="1050" b="1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A05245-11BD-43D1-AA76-C784532CCE47}" type="parTrans" cxnId="{B5552995-9271-4A89-B9DA-0F733A67E9FF}">
      <dgm:prSet/>
      <dgm:spPr/>
      <dgm:t>
        <a:bodyPr/>
        <a:lstStyle/>
        <a:p>
          <a:endParaRPr lang="ru-RU" sz="2400" b="1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3627A1-5C3B-45C9-B3E2-1E031344A3F1}" type="sibTrans" cxnId="{B5552995-9271-4A89-B9DA-0F733A67E9FF}">
      <dgm:prSet/>
      <dgm:spPr/>
      <dgm:t>
        <a:bodyPr/>
        <a:lstStyle/>
        <a:p>
          <a:endParaRPr lang="ru-RU" sz="2400" b="1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230DC7-13B3-468E-8335-34A643CA4281}">
      <dgm:prSet custT="1"/>
      <dgm:spPr/>
      <dgm:t>
        <a:bodyPr/>
        <a:lstStyle/>
        <a:p>
          <a:r>
            <a:rPr lang="kk-KZ" sz="105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Непрямой иммунофлюорцентный анализ (нРИФ)</a:t>
          </a:r>
          <a:endParaRPr lang="ru-RU" sz="1050" b="1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FF5A75-3D5E-40E0-8B0A-D5A079041D01}" type="parTrans" cxnId="{EB4934CA-13AD-4D75-BD3F-314BA12A4056}">
      <dgm:prSet/>
      <dgm:spPr/>
      <dgm:t>
        <a:bodyPr/>
        <a:lstStyle/>
        <a:p>
          <a:endParaRPr lang="ru-RU" sz="2400" b="1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DE6E95-843B-48ED-AA4D-7D61AFA59D45}" type="sibTrans" cxnId="{EB4934CA-13AD-4D75-BD3F-314BA12A4056}">
      <dgm:prSet/>
      <dgm:spPr/>
      <dgm:t>
        <a:bodyPr/>
        <a:lstStyle/>
        <a:p>
          <a:endParaRPr lang="ru-RU" sz="2400" b="1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A3413C-FA8A-473D-86C8-6E2F04774247}" type="pres">
      <dgm:prSet presAssocID="{B7DD6B4B-9767-4ECB-A98F-91610F1E025B}" presName="Name0" presStyleCnt="0">
        <dgm:presLayoutVars>
          <dgm:dir/>
          <dgm:resizeHandles val="exact"/>
        </dgm:presLayoutVars>
      </dgm:prSet>
      <dgm:spPr/>
    </dgm:pt>
    <dgm:pt modelId="{E2D36AC5-94FF-4A57-AC53-5F59B090BCC2}" type="pres">
      <dgm:prSet presAssocID="{AE39C240-DED7-4E3F-A4AF-E06E1BB2A492}" presName="parTxOnly" presStyleLbl="node1" presStyleIdx="0" presStyleCnt="6" custScaleX="862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20F209-BF01-498E-9EE3-1A74231C0EAE}" type="pres">
      <dgm:prSet presAssocID="{77BED7DB-8A7D-47F0-A470-E8AF0FBB0B59}" presName="parSpace" presStyleCnt="0"/>
      <dgm:spPr/>
    </dgm:pt>
    <dgm:pt modelId="{709F6CC4-9FDF-48A8-B856-A50059AC1BD9}" type="pres">
      <dgm:prSet presAssocID="{6F5C4988-B443-4702-A911-1D1A17B20DCC}" presName="parTxOnly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24C536-C31A-41BE-841D-8F3A16D25E47}" type="pres">
      <dgm:prSet presAssocID="{1CD8233F-06C6-4E4A-B63F-ED249244BBEA}" presName="parSpace" presStyleCnt="0"/>
      <dgm:spPr/>
    </dgm:pt>
    <dgm:pt modelId="{BC02A593-0C5D-4490-B46D-EEDC30C913D4}" type="pres">
      <dgm:prSet presAssocID="{9371AB93-EB5E-4A2B-91CC-752C7EDE3F1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B5289E-CAE1-4476-B7B3-52D80EE3DE8E}" type="pres">
      <dgm:prSet presAssocID="{F894FB73-451B-41CA-AF01-61C66DFBEF88}" presName="parSpace" presStyleCnt="0"/>
      <dgm:spPr/>
    </dgm:pt>
    <dgm:pt modelId="{7686ABEB-4306-4D1E-8C81-3F6AAB715DCB}" type="pres">
      <dgm:prSet presAssocID="{9627AF0D-96E9-4C88-B3F6-417483462406}" presName="parTxOnly" presStyleLbl="node1" presStyleIdx="3" presStyleCnt="6" custScaleX="809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BC2AE8-BEA2-4582-8361-2A48A6EA41EE}" type="pres">
      <dgm:prSet presAssocID="{443627A1-5C3B-45C9-B3E2-1E031344A3F1}" presName="parSpace" presStyleCnt="0"/>
      <dgm:spPr/>
    </dgm:pt>
    <dgm:pt modelId="{26871807-9E4B-4C85-878B-D215EC6D618E}" type="pres">
      <dgm:prSet presAssocID="{6F19B758-1A5E-4E50-9C58-078E22EF199F}" presName="parTxOnly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07E766-2FF2-4626-AC09-4485F9BE9349}" type="pres">
      <dgm:prSet presAssocID="{0A87FC94-5023-4EA6-AD54-248635176ECD}" presName="parSpace" presStyleCnt="0"/>
      <dgm:spPr/>
    </dgm:pt>
    <dgm:pt modelId="{58C842BF-8168-4B01-B6F9-D2B4B36B7227}" type="pres">
      <dgm:prSet presAssocID="{5A230DC7-13B3-468E-8335-34A643CA4281}" presName="parTxOnly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EF57A0A-A806-4DF7-8D9C-532EC18EAA24}" type="presOf" srcId="{AE39C240-DED7-4E3F-A4AF-E06E1BB2A492}" destId="{E2D36AC5-94FF-4A57-AC53-5F59B090BCC2}" srcOrd="0" destOrd="0" presId="urn:microsoft.com/office/officeart/2005/8/layout/hChevron3"/>
    <dgm:cxn modelId="{443E8938-9B67-4C9E-8A9B-885B3E7741B7}" srcId="{B7DD6B4B-9767-4ECB-A98F-91610F1E025B}" destId="{9371AB93-EB5E-4A2B-91CC-752C7EDE3F19}" srcOrd="2" destOrd="0" parTransId="{9F29B376-D59F-42E9-B9FD-EAEF1D3F5F99}" sibTransId="{F894FB73-451B-41CA-AF01-61C66DFBEF88}"/>
    <dgm:cxn modelId="{7D85A3F3-F3A2-4CAB-853B-B275257169EB}" type="presOf" srcId="{9371AB93-EB5E-4A2B-91CC-752C7EDE3F19}" destId="{BC02A593-0C5D-4490-B46D-EEDC30C913D4}" srcOrd="0" destOrd="0" presId="urn:microsoft.com/office/officeart/2005/8/layout/hChevron3"/>
    <dgm:cxn modelId="{FD71BFF6-74BC-49E1-8A57-852748A95C37}" srcId="{B7DD6B4B-9767-4ECB-A98F-91610F1E025B}" destId="{AE39C240-DED7-4E3F-A4AF-E06E1BB2A492}" srcOrd="0" destOrd="0" parTransId="{84F1B0ED-7B20-4650-8711-F83368B7FD66}" sibTransId="{77BED7DB-8A7D-47F0-A470-E8AF0FBB0B59}"/>
    <dgm:cxn modelId="{EB4934CA-13AD-4D75-BD3F-314BA12A4056}" srcId="{B7DD6B4B-9767-4ECB-A98F-91610F1E025B}" destId="{5A230DC7-13B3-468E-8335-34A643CA4281}" srcOrd="5" destOrd="0" parTransId="{C1FF5A75-3D5E-40E0-8B0A-D5A079041D01}" sibTransId="{85DE6E95-843B-48ED-AA4D-7D61AFA59D45}"/>
    <dgm:cxn modelId="{C30769AA-74AA-4933-B87B-F4C4E1631AD1}" srcId="{B7DD6B4B-9767-4ECB-A98F-91610F1E025B}" destId="{6F5C4988-B443-4702-A911-1D1A17B20DCC}" srcOrd="1" destOrd="0" parTransId="{0187AA43-67B9-4503-8002-AB61D4685DC8}" sibTransId="{1CD8233F-06C6-4E4A-B63F-ED249244BBEA}"/>
    <dgm:cxn modelId="{55EA2DA0-0155-44D4-897C-15487DECC801}" type="presOf" srcId="{9627AF0D-96E9-4C88-B3F6-417483462406}" destId="{7686ABEB-4306-4D1E-8C81-3F6AAB715DCB}" srcOrd="0" destOrd="0" presId="urn:microsoft.com/office/officeart/2005/8/layout/hChevron3"/>
    <dgm:cxn modelId="{E1475E61-FA5B-4786-A3D3-B611D2DF1605}" type="presOf" srcId="{5A230DC7-13B3-468E-8335-34A643CA4281}" destId="{58C842BF-8168-4B01-B6F9-D2B4B36B7227}" srcOrd="0" destOrd="0" presId="urn:microsoft.com/office/officeart/2005/8/layout/hChevron3"/>
    <dgm:cxn modelId="{B5552995-9271-4A89-B9DA-0F733A67E9FF}" srcId="{B7DD6B4B-9767-4ECB-A98F-91610F1E025B}" destId="{9627AF0D-96E9-4C88-B3F6-417483462406}" srcOrd="3" destOrd="0" parTransId="{ECA05245-11BD-43D1-AA76-C784532CCE47}" sibTransId="{443627A1-5C3B-45C9-B3E2-1E031344A3F1}"/>
    <dgm:cxn modelId="{6852E634-F70E-47DA-9FB8-C97DB3544F89}" type="presOf" srcId="{6F5C4988-B443-4702-A911-1D1A17B20DCC}" destId="{709F6CC4-9FDF-48A8-B856-A50059AC1BD9}" srcOrd="0" destOrd="0" presId="urn:microsoft.com/office/officeart/2005/8/layout/hChevron3"/>
    <dgm:cxn modelId="{92E03398-9E0C-4DAE-8DBA-AB3B987C6D10}" srcId="{B7DD6B4B-9767-4ECB-A98F-91610F1E025B}" destId="{6F19B758-1A5E-4E50-9C58-078E22EF199F}" srcOrd="4" destOrd="0" parTransId="{10D03CF1-B1A8-4C42-9FF4-AE69A492A1FE}" sibTransId="{0A87FC94-5023-4EA6-AD54-248635176ECD}"/>
    <dgm:cxn modelId="{6C22119D-123E-456E-BE74-94C36894BB4C}" type="presOf" srcId="{6F19B758-1A5E-4E50-9C58-078E22EF199F}" destId="{26871807-9E4B-4C85-878B-D215EC6D618E}" srcOrd="0" destOrd="0" presId="urn:microsoft.com/office/officeart/2005/8/layout/hChevron3"/>
    <dgm:cxn modelId="{6E8A40F0-2132-49C3-BF11-15A2967531A2}" type="presOf" srcId="{B7DD6B4B-9767-4ECB-A98F-91610F1E025B}" destId="{81A3413C-FA8A-473D-86C8-6E2F04774247}" srcOrd="0" destOrd="0" presId="urn:microsoft.com/office/officeart/2005/8/layout/hChevron3"/>
    <dgm:cxn modelId="{E36D5849-1817-4B78-8A55-B9482D8B6329}" type="presParOf" srcId="{81A3413C-FA8A-473D-86C8-6E2F04774247}" destId="{E2D36AC5-94FF-4A57-AC53-5F59B090BCC2}" srcOrd="0" destOrd="0" presId="urn:microsoft.com/office/officeart/2005/8/layout/hChevron3"/>
    <dgm:cxn modelId="{DD44D409-7EE8-44C0-BC9C-B59FD024E5F7}" type="presParOf" srcId="{81A3413C-FA8A-473D-86C8-6E2F04774247}" destId="{5520F209-BF01-498E-9EE3-1A74231C0EAE}" srcOrd="1" destOrd="0" presId="urn:microsoft.com/office/officeart/2005/8/layout/hChevron3"/>
    <dgm:cxn modelId="{66E52B18-9EC3-4F8E-9E53-ACC5DA44B73C}" type="presParOf" srcId="{81A3413C-FA8A-473D-86C8-6E2F04774247}" destId="{709F6CC4-9FDF-48A8-B856-A50059AC1BD9}" srcOrd="2" destOrd="0" presId="urn:microsoft.com/office/officeart/2005/8/layout/hChevron3"/>
    <dgm:cxn modelId="{888D6CB7-CA34-4BA8-B413-AFB74F998B82}" type="presParOf" srcId="{81A3413C-FA8A-473D-86C8-6E2F04774247}" destId="{B224C536-C31A-41BE-841D-8F3A16D25E47}" srcOrd="3" destOrd="0" presId="urn:microsoft.com/office/officeart/2005/8/layout/hChevron3"/>
    <dgm:cxn modelId="{503C3A3C-74E7-44D7-958E-885CC083DDE4}" type="presParOf" srcId="{81A3413C-FA8A-473D-86C8-6E2F04774247}" destId="{BC02A593-0C5D-4490-B46D-EEDC30C913D4}" srcOrd="4" destOrd="0" presId="urn:microsoft.com/office/officeart/2005/8/layout/hChevron3"/>
    <dgm:cxn modelId="{2EDA6C53-922C-478F-97D8-098AED0F4549}" type="presParOf" srcId="{81A3413C-FA8A-473D-86C8-6E2F04774247}" destId="{BEB5289E-CAE1-4476-B7B3-52D80EE3DE8E}" srcOrd="5" destOrd="0" presId="urn:microsoft.com/office/officeart/2005/8/layout/hChevron3"/>
    <dgm:cxn modelId="{B2A65ACC-ADE4-4D9F-85C0-79CFB230B217}" type="presParOf" srcId="{81A3413C-FA8A-473D-86C8-6E2F04774247}" destId="{7686ABEB-4306-4D1E-8C81-3F6AAB715DCB}" srcOrd="6" destOrd="0" presId="urn:microsoft.com/office/officeart/2005/8/layout/hChevron3"/>
    <dgm:cxn modelId="{F6FBFC62-EFF5-44CF-A7AA-8C3D5AE141C9}" type="presParOf" srcId="{81A3413C-FA8A-473D-86C8-6E2F04774247}" destId="{4CBC2AE8-BEA2-4582-8361-2A48A6EA41EE}" srcOrd="7" destOrd="0" presId="urn:microsoft.com/office/officeart/2005/8/layout/hChevron3"/>
    <dgm:cxn modelId="{3666FFF8-FE57-411E-969A-8A1BC892EBB0}" type="presParOf" srcId="{81A3413C-FA8A-473D-86C8-6E2F04774247}" destId="{26871807-9E4B-4C85-878B-D215EC6D618E}" srcOrd="8" destOrd="0" presId="urn:microsoft.com/office/officeart/2005/8/layout/hChevron3"/>
    <dgm:cxn modelId="{6B9D7401-E172-4CFF-ADA2-EB3AD4EDF211}" type="presParOf" srcId="{81A3413C-FA8A-473D-86C8-6E2F04774247}" destId="{5A07E766-2FF2-4626-AC09-4485F9BE9349}" srcOrd="9" destOrd="0" presId="urn:microsoft.com/office/officeart/2005/8/layout/hChevron3"/>
    <dgm:cxn modelId="{7293DA96-5DD8-4EF7-BE5C-D65A83AC0F63}" type="presParOf" srcId="{81A3413C-FA8A-473D-86C8-6E2F04774247}" destId="{58C842BF-8168-4B01-B6F9-D2B4B36B7227}" srcOrd="1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ABA00BE-576F-485B-9753-A65DD0B9BC71}" type="doc">
      <dgm:prSet loTypeId="urn:microsoft.com/office/officeart/2008/layout/VerticalCurvedList" loCatId="list" qsTypeId="urn:microsoft.com/office/officeart/2005/8/quickstyle/simple4" qsCatId="simple" csTypeId="urn:microsoft.com/office/officeart/2005/8/colors/colorful4" csCatId="colorful" phldr="1"/>
      <dgm:spPr/>
    </dgm:pt>
    <dgm:pt modelId="{B204F8DE-996A-4DAF-A90E-F4F7E787062E}">
      <dgm:prSet phldrT="[Текст]" custT="1"/>
      <dgm:spPr/>
      <dgm:t>
        <a:bodyPr/>
        <a:lstStyle/>
        <a:p>
          <a:r>
            <a:rPr lang="en-US" sz="2400" b="1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Google</a:t>
          </a:r>
          <a:endParaRPr lang="ru-RU" sz="2400" b="1" dirty="0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58E9D8-9D73-496B-B9FE-F3A561A7A4F3}" type="parTrans" cxnId="{0B9D0636-547B-4600-92C8-7C06BB9F436F}">
      <dgm:prSet/>
      <dgm:spPr/>
      <dgm:t>
        <a:bodyPr/>
        <a:lstStyle/>
        <a:p>
          <a:endParaRPr lang="ru-RU" sz="2400" b="1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4E00CE-455A-4591-B80C-5260F53B27D1}" type="sibTrans" cxnId="{0B9D0636-547B-4600-92C8-7C06BB9F436F}">
      <dgm:prSet/>
      <dgm:spPr/>
      <dgm:t>
        <a:bodyPr/>
        <a:lstStyle/>
        <a:p>
          <a:endParaRPr lang="ru-RU" sz="2400" b="1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041EF9-0E9E-4F90-8506-B09D20B3E39E}">
      <dgm:prSet phldrT="[Текст]" custT="1"/>
      <dgm:spPr/>
      <dgm:t>
        <a:bodyPr/>
        <a:lstStyle/>
        <a:p>
          <a:r>
            <a:rPr lang="en-US" sz="2400" b="1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Instagram</a:t>
          </a:r>
          <a:endParaRPr lang="ru-RU" sz="2400" b="1" dirty="0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EED9BD-D184-4C36-B129-E64970BB49DF}" type="parTrans" cxnId="{259BDFAC-33BE-4F84-A11A-6EC50088A683}">
      <dgm:prSet/>
      <dgm:spPr/>
      <dgm:t>
        <a:bodyPr/>
        <a:lstStyle/>
        <a:p>
          <a:endParaRPr lang="ru-RU" sz="2400" b="1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6C61A7-84DE-4B29-A312-EFA01EA3089C}" type="sibTrans" cxnId="{259BDFAC-33BE-4F84-A11A-6EC50088A683}">
      <dgm:prSet/>
      <dgm:spPr/>
      <dgm:t>
        <a:bodyPr/>
        <a:lstStyle/>
        <a:p>
          <a:endParaRPr lang="ru-RU" sz="2400" b="1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5DBA9F-218A-4957-86B0-15BC3B9F4EBD}">
      <dgm:prSet phldrT="[Текст]" custT="1"/>
      <dgm:spPr/>
      <dgm:t>
        <a:bodyPr/>
        <a:lstStyle/>
        <a:p>
          <a:r>
            <a:rPr lang="en-US" sz="2000" b="1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Facebook</a:t>
          </a:r>
          <a:endParaRPr lang="ru-RU" sz="2000" b="1" dirty="0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1CBAE3C-B3AE-4605-A2FC-8343157B9639}" type="parTrans" cxnId="{BE44884A-DD94-45C3-8B69-8CDF43EE182E}">
      <dgm:prSet/>
      <dgm:spPr/>
      <dgm:t>
        <a:bodyPr/>
        <a:lstStyle/>
        <a:p>
          <a:endParaRPr lang="ru-RU" sz="2400" b="1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EC93ED-63D3-443D-9C17-BB2C8A1435CA}" type="sibTrans" cxnId="{BE44884A-DD94-45C3-8B69-8CDF43EE182E}">
      <dgm:prSet/>
      <dgm:spPr/>
      <dgm:t>
        <a:bodyPr/>
        <a:lstStyle/>
        <a:p>
          <a:endParaRPr lang="ru-RU" sz="2400" b="1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837FE4-8826-455E-80C1-2F78E450AE37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b="1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https://revmacentr.kz/</a:t>
          </a:r>
          <a:endParaRPr lang="ru-RU" sz="1800" b="1" dirty="0" smtClean="0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0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800" b="1" dirty="0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81B8A2-EEB5-4AB4-A54F-2DBC199CB13A}" type="parTrans" cxnId="{8B4E3AB2-B2C2-4E90-9FAA-C3FFF7C6AF23}">
      <dgm:prSet/>
      <dgm:spPr/>
      <dgm:t>
        <a:bodyPr/>
        <a:lstStyle/>
        <a:p>
          <a:endParaRPr lang="ru-RU" sz="2400" b="1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22E1F4-E4C6-4409-91EE-7AE97AAC2068}" type="sibTrans" cxnId="{8B4E3AB2-B2C2-4E90-9FAA-C3FFF7C6AF23}">
      <dgm:prSet/>
      <dgm:spPr/>
      <dgm:t>
        <a:bodyPr/>
        <a:lstStyle/>
        <a:p>
          <a:endParaRPr lang="ru-RU" sz="2400" b="1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222DA9-467C-47FE-A40F-D13B6C2067D7}">
      <dgm:prSet custT="1"/>
      <dgm:spPr/>
      <dgm:t>
        <a:bodyPr/>
        <a:lstStyle/>
        <a:p>
          <a:r>
            <a:rPr lang="en-US" sz="1800" b="1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@</a:t>
          </a:r>
          <a:r>
            <a:rPr lang="en-US" sz="1800" b="1" dirty="0" err="1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revmacentr</a:t>
          </a:r>
          <a:endParaRPr lang="ru-RU" sz="1800" b="1" dirty="0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D8EC43-42C8-4B2C-A56E-36FDF8637AE9}" type="parTrans" cxnId="{50AE117D-570A-485A-A3F6-B32EAFD9398E}">
      <dgm:prSet/>
      <dgm:spPr/>
      <dgm:t>
        <a:bodyPr/>
        <a:lstStyle/>
        <a:p>
          <a:endParaRPr lang="ru-RU" sz="2400" b="1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26D116-109E-4E2C-8E1B-78B5C1678CC9}" type="sibTrans" cxnId="{50AE117D-570A-485A-A3F6-B32EAFD9398E}">
      <dgm:prSet/>
      <dgm:spPr/>
      <dgm:t>
        <a:bodyPr/>
        <a:lstStyle/>
        <a:p>
          <a:endParaRPr lang="ru-RU" sz="2400" b="1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60EE8F-30FD-4161-8FD9-8CF76239E471}">
      <dgm:prSet custT="1"/>
      <dgm:spPr/>
      <dgm:t>
        <a:bodyPr/>
        <a:lstStyle/>
        <a:p>
          <a:r>
            <a:rPr lang="en-US" sz="1600" b="1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https://www.facebook.com/revmacentr/</a:t>
          </a:r>
          <a:endParaRPr lang="ru-RU" sz="1600" b="1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062D56-641A-4406-BFF9-31424C554EB8}" type="parTrans" cxnId="{7357D186-6C66-4533-B9F6-4FA413A6ED4C}">
      <dgm:prSet/>
      <dgm:spPr/>
      <dgm:t>
        <a:bodyPr/>
        <a:lstStyle/>
        <a:p>
          <a:endParaRPr lang="ru-RU" sz="2400" b="1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53B3D2-DF14-417E-97F7-C00B9D31880B}" type="sibTrans" cxnId="{7357D186-6C66-4533-B9F6-4FA413A6ED4C}">
      <dgm:prSet/>
      <dgm:spPr/>
      <dgm:t>
        <a:bodyPr/>
        <a:lstStyle/>
        <a:p>
          <a:endParaRPr lang="ru-RU" sz="2400" b="1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92BFD2-1AA2-4B82-B006-F542AC4BBC09}">
      <dgm:prSet/>
      <dgm:spPr/>
      <dgm:t>
        <a:bodyPr/>
        <a:lstStyle/>
        <a:p>
          <a:r>
            <a:rPr lang="en-US" b="1" dirty="0" err="1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Whatsapp</a:t>
          </a:r>
          <a:r>
            <a:rPr lang="en-US" b="1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r>
            <a:rPr lang="en-US" b="1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+7 708 973 45 88</a:t>
          </a:r>
          <a:endParaRPr lang="ru-RU" b="1" dirty="0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B7FE01-CB0B-4B9B-83F4-87BA8046694A}" type="parTrans" cxnId="{FCA84F0C-6136-4D00-919D-E5DF51FA9561}">
      <dgm:prSet/>
      <dgm:spPr/>
      <dgm:t>
        <a:bodyPr/>
        <a:lstStyle/>
        <a:p>
          <a:endParaRPr lang="ru-RU"/>
        </a:p>
      </dgm:t>
    </dgm:pt>
    <dgm:pt modelId="{AA3F898B-F345-4C86-911F-516C1F0E747E}" type="sibTrans" cxnId="{FCA84F0C-6136-4D00-919D-E5DF51FA9561}">
      <dgm:prSet/>
      <dgm:spPr/>
      <dgm:t>
        <a:bodyPr/>
        <a:lstStyle/>
        <a:p>
          <a:endParaRPr lang="ru-RU"/>
        </a:p>
      </dgm:t>
    </dgm:pt>
    <dgm:pt modelId="{8349065F-D35E-4E28-A64B-AA8ACE44B425}" type="pres">
      <dgm:prSet presAssocID="{7ABA00BE-576F-485B-9753-A65DD0B9BC71}" presName="Name0" presStyleCnt="0">
        <dgm:presLayoutVars>
          <dgm:chMax val="7"/>
          <dgm:chPref val="7"/>
          <dgm:dir/>
        </dgm:presLayoutVars>
      </dgm:prSet>
      <dgm:spPr/>
    </dgm:pt>
    <dgm:pt modelId="{F106A040-47F4-4882-A2DA-07592ACC0F71}" type="pres">
      <dgm:prSet presAssocID="{7ABA00BE-576F-485B-9753-A65DD0B9BC71}" presName="Name1" presStyleCnt="0"/>
      <dgm:spPr/>
    </dgm:pt>
    <dgm:pt modelId="{8C8C9640-95BB-4E30-AC14-37C23C35272A}" type="pres">
      <dgm:prSet presAssocID="{7ABA00BE-576F-485B-9753-A65DD0B9BC71}" presName="cycle" presStyleCnt="0"/>
      <dgm:spPr/>
    </dgm:pt>
    <dgm:pt modelId="{38DC1040-5951-40EB-8672-AD1CE259A057}" type="pres">
      <dgm:prSet presAssocID="{7ABA00BE-576F-485B-9753-A65DD0B9BC71}" presName="srcNode" presStyleLbl="node1" presStyleIdx="0" presStyleCnt="4"/>
      <dgm:spPr/>
    </dgm:pt>
    <dgm:pt modelId="{5CE14F73-31FF-4408-9234-49AC853D73EB}" type="pres">
      <dgm:prSet presAssocID="{7ABA00BE-576F-485B-9753-A65DD0B9BC71}" presName="conn" presStyleLbl="parChTrans1D2" presStyleIdx="0" presStyleCnt="1"/>
      <dgm:spPr/>
      <dgm:t>
        <a:bodyPr/>
        <a:lstStyle/>
        <a:p>
          <a:endParaRPr lang="ru-RU"/>
        </a:p>
      </dgm:t>
    </dgm:pt>
    <dgm:pt modelId="{56883123-770D-4E10-ABA7-40780CD81875}" type="pres">
      <dgm:prSet presAssocID="{7ABA00BE-576F-485B-9753-A65DD0B9BC71}" presName="extraNode" presStyleLbl="node1" presStyleIdx="0" presStyleCnt="4"/>
      <dgm:spPr/>
    </dgm:pt>
    <dgm:pt modelId="{377A8FE5-EC5C-4128-B6B9-CBABECF95A21}" type="pres">
      <dgm:prSet presAssocID="{7ABA00BE-576F-485B-9753-A65DD0B9BC71}" presName="dstNode" presStyleLbl="node1" presStyleIdx="0" presStyleCnt="4"/>
      <dgm:spPr/>
    </dgm:pt>
    <dgm:pt modelId="{C019BF95-CD53-4FF9-81E0-98A242D114C2}" type="pres">
      <dgm:prSet presAssocID="{B204F8DE-996A-4DAF-A90E-F4F7E787062E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29CE41-0ED4-4C03-9512-412583820C4E}" type="pres">
      <dgm:prSet presAssocID="{B204F8DE-996A-4DAF-A90E-F4F7E787062E}" presName="accent_1" presStyleCnt="0"/>
      <dgm:spPr/>
    </dgm:pt>
    <dgm:pt modelId="{604E04FA-4CC5-48E0-B345-8F85A4CFA324}" type="pres">
      <dgm:prSet presAssocID="{B204F8DE-996A-4DAF-A90E-F4F7E787062E}" presName="accentRepeatNode" presStyleLbl="solidFgAcc1" presStyleIdx="0" presStyleCnt="4"/>
      <dgm:spPr/>
    </dgm:pt>
    <dgm:pt modelId="{B5D2017A-40CE-4364-915E-9D59A59C0CB6}" type="pres">
      <dgm:prSet presAssocID="{7D041EF9-0E9E-4F90-8506-B09D20B3E39E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F83DF9-4C84-443E-B406-600242A747FE}" type="pres">
      <dgm:prSet presAssocID="{7D041EF9-0E9E-4F90-8506-B09D20B3E39E}" presName="accent_2" presStyleCnt="0"/>
      <dgm:spPr/>
    </dgm:pt>
    <dgm:pt modelId="{B22463D1-309E-4826-B989-12BF4D0450F6}" type="pres">
      <dgm:prSet presAssocID="{7D041EF9-0E9E-4F90-8506-B09D20B3E39E}" presName="accentRepeatNode" presStyleLbl="solidFgAcc1" presStyleIdx="1" presStyleCnt="4"/>
      <dgm:spPr/>
    </dgm:pt>
    <dgm:pt modelId="{D3EE1E62-A7CB-4C0B-90B3-2CCEAE08FF25}" type="pres">
      <dgm:prSet presAssocID="{FF5DBA9F-218A-4957-86B0-15BC3B9F4EBD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72F487-3B53-4C28-A563-293F491EB5F6}" type="pres">
      <dgm:prSet presAssocID="{FF5DBA9F-218A-4957-86B0-15BC3B9F4EBD}" presName="accent_3" presStyleCnt="0"/>
      <dgm:spPr/>
    </dgm:pt>
    <dgm:pt modelId="{7A9DA6A7-CD18-4A25-9A32-390F822E602A}" type="pres">
      <dgm:prSet presAssocID="{FF5DBA9F-218A-4957-86B0-15BC3B9F4EBD}" presName="accentRepeatNode" presStyleLbl="solidFgAcc1" presStyleIdx="2" presStyleCnt="4"/>
      <dgm:spPr/>
    </dgm:pt>
    <dgm:pt modelId="{0504691D-D975-421C-AEF7-54551FA8293C}" type="pres">
      <dgm:prSet presAssocID="{1E92BFD2-1AA2-4B82-B006-F542AC4BBC09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68CA50-4C69-4E36-B7F2-BDA2C1C489F9}" type="pres">
      <dgm:prSet presAssocID="{1E92BFD2-1AA2-4B82-B006-F542AC4BBC09}" presName="accent_4" presStyleCnt="0"/>
      <dgm:spPr/>
    </dgm:pt>
    <dgm:pt modelId="{A73E31D9-EC94-4CD1-8D1D-CFEFD5A48D62}" type="pres">
      <dgm:prSet presAssocID="{1E92BFD2-1AA2-4B82-B006-F542AC4BBC09}" presName="accentRepeatNode" presStyleLbl="solidFgAcc1" presStyleIdx="3" presStyleCnt="4"/>
      <dgm:spPr/>
    </dgm:pt>
  </dgm:ptLst>
  <dgm:cxnLst>
    <dgm:cxn modelId="{729E497E-CBDB-413E-ABCF-6C77CC690356}" type="presOf" srcId="{68837FE4-8826-455E-80C1-2F78E450AE37}" destId="{C019BF95-CD53-4FF9-81E0-98A242D114C2}" srcOrd="0" destOrd="1" presId="urn:microsoft.com/office/officeart/2008/layout/VerticalCurvedList"/>
    <dgm:cxn modelId="{7357D186-6C66-4533-B9F6-4FA413A6ED4C}" srcId="{FF5DBA9F-218A-4957-86B0-15BC3B9F4EBD}" destId="{C960EE8F-30FD-4161-8FD9-8CF76239E471}" srcOrd="0" destOrd="0" parTransId="{28062D56-641A-4406-BFF9-31424C554EB8}" sibTransId="{7453B3D2-DF14-417E-97F7-C00B9D31880B}"/>
    <dgm:cxn modelId="{259BDFAC-33BE-4F84-A11A-6EC50088A683}" srcId="{7ABA00BE-576F-485B-9753-A65DD0B9BC71}" destId="{7D041EF9-0E9E-4F90-8506-B09D20B3E39E}" srcOrd="1" destOrd="0" parTransId="{1AEED9BD-D184-4C36-B129-E64970BB49DF}" sibTransId="{276C61A7-84DE-4B29-A312-EFA01EA3089C}"/>
    <dgm:cxn modelId="{6EB21C96-7EA0-4B6A-B736-3497C4EB0AB8}" type="presOf" srcId="{8122E1F4-E4C6-4409-91EE-7AE97AAC2068}" destId="{5CE14F73-31FF-4408-9234-49AC853D73EB}" srcOrd="0" destOrd="0" presId="urn:microsoft.com/office/officeart/2008/layout/VerticalCurvedList"/>
    <dgm:cxn modelId="{FCA84F0C-6136-4D00-919D-E5DF51FA9561}" srcId="{7ABA00BE-576F-485B-9753-A65DD0B9BC71}" destId="{1E92BFD2-1AA2-4B82-B006-F542AC4BBC09}" srcOrd="3" destOrd="0" parTransId="{76B7FE01-CB0B-4B9B-83F4-87BA8046694A}" sibTransId="{AA3F898B-F345-4C86-911F-516C1F0E747E}"/>
    <dgm:cxn modelId="{A849E56B-E9CD-4D82-AA2C-2B4944A4478E}" type="presOf" srcId="{F7222DA9-467C-47FE-A40F-D13B6C2067D7}" destId="{B5D2017A-40CE-4364-915E-9D59A59C0CB6}" srcOrd="0" destOrd="1" presId="urn:microsoft.com/office/officeart/2008/layout/VerticalCurvedList"/>
    <dgm:cxn modelId="{BE44884A-DD94-45C3-8B69-8CDF43EE182E}" srcId="{7ABA00BE-576F-485B-9753-A65DD0B9BC71}" destId="{FF5DBA9F-218A-4957-86B0-15BC3B9F4EBD}" srcOrd="2" destOrd="0" parTransId="{E1CBAE3C-B3AE-4605-A2FC-8343157B9639}" sibTransId="{27EC93ED-63D3-443D-9C17-BB2C8A1435CA}"/>
    <dgm:cxn modelId="{73056328-845F-4FD4-95AE-979B2589C4B8}" type="presOf" srcId="{FF5DBA9F-218A-4957-86B0-15BC3B9F4EBD}" destId="{D3EE1E62-A7CB-4C0B-90B3-2CCEAE08FF25}" srcOrd="0" destOrd="0" presId="urn:microsoft.com/office/officeart/2008/layout/VerticalCurvedList"/>
    <dgm:cxn modelId="{50AE117D-570A-485A-A3F6-B32EAFD9398E}" srcId="{7D041EF9-0E9E-4F90-8506-B09D20B3E39E}" destId="{F7222DA9-467C-47FE-A40F-D13B6C2067D7}" srcOrd="0" destOrd="0" parTransId="{75D8EC43-42C8-4B2C-A56E-36FDF8637AE9}" sibTransId="{A826D116-109E-4E2C-8E1B-78B5C1678CC9}"/>
    <dgm:cxn modelId="{0B9D0636-547B-4600-92C8-7C06BB9F436F}" srcId="{7ABA00BE-576F-485B-9753-A65DD0B9BC71}" destId="{B204F8DE-996A-4DAF-A90E-F4F7E787062E}" srcOrd="0" destOrd="0" parTransId="{E058E9D8-9D73-496B-B9FE-F3A561A7A4F3}" sibTransId="{E64E00CE-455A-4591-B80C-5260F53B27D1}"/>
    <dgm:cxn modelId="{86DD55FE-0919-4052-9B3D-D79B7628F762}" type="presOf" srcId="{B204F8DE-996A-4DAF-A90E-F4F7E787062E}" destId="{C019BF95-CD53-4FF9-81E0-98A242D114C2}" srcOrd="0" destOrd="0" presId="urn:microsoft.com/office/officeart/2008/layout/VerticalCurvedList"/>
    <dgm:cxn modelId="{3A31557B-AF4F-4E71-A4DC-940375C781C2}" type="presOf" srcId="{7ABA00BE-576F-485B-9753-A65DD0B9BC71}" destId="{8349065F-D35E-4E28-A64B-AA8ACE44B425}" srcOrd="0" destOrd="0" presId="urn:microsoft.com/office/officeart/2008/layout/VerticalCurvedList"/>
    <dgm:cxn modelId="{8B4E3AB2-B2C2-4E90-9FAA-C3FFF7C6AF23}" srcId="{B204F8DE-996A-4DAF-A90E-F4F7E787062E}" destId="{68837FE4-8826-455E-80C1-2F78E450AE37}" srcOrd="0" destOrd="0" parTransId="{EF81B8A2-EEB5-4AB4-A54F-2DBC199CB13A}" sibTransId="{8122E1F4-E4C6-4409-91EE-7AE97AAC2068}"/>
    <dgm:cxn modelId="{6D568490-8770-47D2-97F3-4505E07EC8F6}" type="presOf" srcId="{7D041EF9-0E9E-4F90-8506-B09D20B3E39E}" destId="{B5D2017A-40CE-4364-915E-9D59A59C0CB6}" srcOrd="0" destOrd="0" presId="urn:microsoft.com/office/officeart/2008/layout/VerticalCurvedList"/>
    <dgm:cxn modelId="{69AAEB9A-3B85-49F6-9D20-5796F8A8F982}" type="presOf" srcId="{C960EE8F-30FD-4161-8FD9-8CF76239E471}" destId="{D3EE1E62-A7CB-4C0B-90B3-2CCEAE08FF25}" srcOrd="0" destOrd="1" presId="urn:microsoft.com/office/officeart/2008/layout/VerticalCurvedList"/>
    <dgm:cxn modelId="{F6B6B912-B395-4B94-BB86-8356D0AC5B9A}" type="presOf" srcId="{1E92BFD2-1AA2-4B82-B006-F542AC4BBC09}" destId="{0504691D-D975-421C-AEF7-54551FA8293C}" srcOrd="0" destOrd="0" presId="urn:microsoft.com/office/officeart/2008/layout/VerticalCurvedList"/>
    <dgm:cxn modelId="{64EA7FF7-2A0B-42E2-A2DC-A52BEF2DCE8E}" type="presParOf" srcId="{8349065F-D35E-4E28-A64B-AA8ACE44B425}" destId="{F106A040-47F4-4882-A2DA-07592ACC0F71}" srcOrd="0" destOrd="0" presId="urn:microsoft.com/office/officeart/2008/layout/VerticalCurvedList"/>
    <dgm:cxn modelId="{D338C139-8E8D-40F3-9C52-8D3C92D23581}" type="presParOf" srcId="{F106A040-47F4-4882-A2DA-07592ACC0F71}" destId="{8C8C9640-95BB-4E30-AC14-37C23C35272A}" srcOrd="0" destOrd="0" presId="urn:microsoft.com/office/officeart/2008/layout/VerticalCurvedList"/>
    <dgm:cxn modelId="{574A5D62-2A02-4AF4-A2E0-BEEC7F8CD278}" type="presParOf" srcId="{8C8C9640-95BB-4E30-AC14-37C23C35272A}" destId="{38DC1040-5951-40EB-8672-AD1CE259A057}" srcOrd="0" destOrd="0" presId="urn:microsoft.com/office/officeart/2008/layout/VerticalCurvedList"/>
    <dgm:cxn modelId="{B2C108D2-512A-44FA-A645-1308E1B65DEE}" type="presParOf" srcId="{8C8C9640-95BB-4E30-AC14-37C23C35272A}" destId="{5CE14F73-31FF-4408-9234-49AC853D73EB}" srcOrd="1" destOrd="0" presId="urn:microsoft.com/office/officeart/2008/layout/VerticalCurvedList"/>
    <dgm:cxn modelId="{ECF4F769-2B6A-4CC5-8A5C-E456D42F7404}" type="presParOf" srcId="{8C8C9640-95BB-4E30-AC14-37C23C35272A}" destId="{56883123-770D-4E10-ABA7-40780CD81875}" srcOrd="2" destOrd="0" presId="urn:microsoft.com/office/officeart/2008/layout/VerticalCurvedList"/>
    <dgm:cxn modelId="{7D0E06EB-9E55-4D0F-B338-7710CB0C7ECA}" type="presParOf" srcId="{8C8C9640-95BB-4E30-AC14-37C23C35272A}" destId="{377A8FE5-EC5C-4128-B6B9-CBABECF95A21}" srcOrd="3" destOrd="0" presId="urn:microsoft.com/office/officeart/2008/layout/VerticalCurvedList"/>
    <dgm:cxn modelId="{176F0468-B8EE-4B74-9A5A-DB29545520A0}" type="presParOf" srcId="{F106A040-47F4-4882-A2DA-07592ACC0F71}" destId="{C019BF95-CD53-4FF9-81E0-98A242D114C2}" srcOrd="1" destOrd="0" presId="urn:microsoft.com/office/officeart/2008/layout/VerticalCurvedList"/>
    <dgm:cxn modelId="{FF2E5E6A-8F98-4C4B-A598-A30F78F0D95E}" type="presParOf" srcId="{F106A040-47F4-4882-A2DA-07592ACC0F71}" destId="{E729CE41-0ED4-4C03-9512-412583820C4E}" srcOrd="2" destOrd="0" presId="urn:microsoft.com/office/officeart/2008/layout/VerticalCurvedList"/>
    <dgm:cxn modelId="{15C38ED7-2403-4412-B93D-7D93130205C0}" type="presParOf" srcId="{E729CE41-0ED4-4C03-9512-412583820C4E}" destId="{604E04FA-4CC5-48E0-B345-8F85A4CFA324}" srcOrd="0" destOrd="0" presId="urn:microsoft.com/office/officeart/2008/layout/VerticalCurvedList"/>
    <dgm:cxn modelId="{7396D583-0819-41CF-BE7C-91B2493F1AA0}" type="presParOf" srcId="{F106A040-47F4-4882-A2DA-07592ACC0F71}" destId="{B5D2017A-40CE-4364-915E-9D59A59C0CB6}" srcOrd="3" destOrd="0" presId="urn:microsoft.com/office/officeart/2008/layout/VerticalCurvedList"/>
    <dgm:cxn modelId="{CA9A468A-902C-4912-894A-7A51E5B66505}" type="presParOf" srcId="{F106A040-47F4-4882-A2DA-07592ACC0F71}" destId="{39F83DF9-4C84-443E-B406-600242A747FE}" srcOrd="4" destOrd="0" presId="urn:microsoft.com/office/officeart/2008/layout/VerticalCurvedList"/>
    <dgm:cxn modelId="{70231E26-85AB-45FA-BACD-A7BAC2713F64}" type="presParOf" srcId="{39F83DF9-4C84-443E-B406-600242A747FE}" destId="{B22463D1-309E-4826-B989-12BF4D0450F6}" srcOrd="0" destOrd="0" presId="urn:microsoft.com/office/officeart/2008/layout/VerticalCurvedList"/>
    <dgm:cxn modelId="{6DBE9BFD-DED1-4A02-AC35-E4BBD14EC134}" type="presParOf" srcId="{F106A040-47F4-4882-A2DA-07592ACC0F71}" destId="{D3EE1E62-A7CB-4C0B-90B3-2CCEAE08FF25}" srcOrd="5" destOrd="0" presId="urn:microsoft.com/office/officeart/2008/layout/VerticalCurvedList"/>
    <dgm:cxn modelId="{5549FA9A-3289-4507-977F-48379794C2BC}" type="presParOf" srcId="{F106A040-47F4-4882-A2DA-07592ACC0F71}" destId="{6472F487-3B53-4C28-A563-293F491EB5F6}" srcOrd="6" destOrd="0" presId="urn:microsoft.com/office/officeart/2008/layout/VerticalCurvedList"/>
    <dgm:cxn modelId="{F5D3316E-D48A-4F87-A858-A9B1D9E90881}" type="presParOf" srcId="{6472F487-3B53-4C28-A563-293F491EB5F6}" destId="{7A9DA6A7-CD18-4A25-9A32-390F822E602A}" srcOrd="0" destOrd="0" presId="urn:microsoft.com/office/officeart/2008/layout/VerticalCurvedList"/>
    <dgm:cxn modelId="{8EDBCE8A-9C9C-4084-8AD6-DA9A90F4AAD9}" type="presParOf" srcId="{F106A040-47F4-4882-A2DA-07592ACC0F71}" destId="{0504691D-D975-421C-AEF7-54551FA8293C}" srcOrd="7" destOrd="0" presId="urn:microsoft.com/office/officeart/2008/layout/VerticalCurvedList"/>
    <dgm:cxn modelId="{D8B6A8F8-3A6C-4A05-A569-05DC42AB0E74}" type="presParOf" srcId="{F106A040-47F4-4882-A2DA-07592ACC0F71}" destId="{E368CA50-4C69-4E36-B7F2-BDA2C1C489F9}" srcOrd="8" destOrd="0" presId="urn:microsoft.com/office/officeart/2008/layout/VerticalCurvedList"/>
    <dgm:cxn modelId="{9C9BA63E-8C80-4181-8E64-D051D2AF627C}" type="presParOf" srcId="{E368CA50-4C69-4E36-B7F2-BDA2C1C489F9}" destId="{A73E31D9-EC94-4CD1-8D1D-CFEFD5A48D6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31DC1E2-6C01-48F2-A326-FE1EFF81FE34}" type="doc">
      <dgm:prSet loTypeId="urn:microsoft.com/office/officeart/2005/8/layout/radial1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D44AD4C5-BEA9-4F7C-8584-F377F6F2EF6F}">
      <dgm:prSet phldrT="[Текст]"/>
      <dgm:spPr/>
      <dgm:t>
        <a:bodyPr/>
        <a:lstStyle/>
        <a:p>
          <a:endParaRPr lang="ru-RU" dirty="0"/>
        </a:p>
      </dgm:t>
    </dgm:pt>
    <dgm:pt modelId="{F8569915-B19F-43C5-ADC8-3B6A158848AA}" type="parTrans" cxnId="{D753DE26-24A5-49F0-97D9-8C73248DB845}">
      <dgm:prSet/>
      <dgm:spPr/>
      <dgm:t>
        <a:bodyPr/>
        <a:lstStyle/>
        <a:p>
          <a:endParaRPr lang="ru-RU"/>
        </a:p>
      </dgm:t>
    </dgm:pt>
    <dgm:pt modelId="{ECCDF841-21F7-45A6-9E48-9FF40DE030E0}" type="sibTrans" cxnId="{D753DE26-24A5-49F0-97D9-8C73248DB845}">
      <dgm:prSet/>
      <dgm:spPr/>
      <dgm:t>
        <a:bodyPr/>
        <a:lstStyle/>
        <a:p>
          <a:endParaRPr lang="ru-RU"/>
        </a:p>
      </dgm:t>
    </dgm:pt>
    <dgm:pt modelId="{EEF29012-915F-4B7D-846A-8E72F478DE6A}">
      <dgm:prSet phldrT="[Текст]"/>
      <dgm:spPr/>
      <dgm:t>
        <a:bodyPr/>
        <a:lstStyle/>
        <a:p>
          <a:endParaRPr lang="ru-RU" dirty="0"/>
        </a:p>
      </dgm:t>
    </dgm:pt>
    <dgm:pt modelId="{3C2D5B53-DA58-467F-B8D5-2E6D37370376}" type="parTrans" cxnId="{360A2573-87CB-4C06-9227-FD74BA1C311A}">
      <dgm:prSet/>
      <dgm:spPr/>
      <dgm:t>
        <a:bodyPr/>
        <a:lstStyle/>
        <a:p>
          <a:endParaRPr lang="ru-RU"/>
        </a:p>
      </dgm:t>
    </dgm:pt>
    <dgm:pt modelId="{5BA47778-0017-4B06-A552-56122DB14807}" type="sibTrans" cxnId="{360A2573-87CB-4C06-9227-FD74BA1C311A}">
      <dgm:prSet/>
      <dgm:spPr/>
      <dgm:t>
        <a:bodyPr/>
        <a:lstStyle/>
        <a:p>
          <a:endParaRPr lang="ru-RU"/>
        </a:p>
      </dgm:t>
    </dgm:pt>
    <dgm:pt modelId="{6CEFB3C6-1DAF-49BB-9245-9906211CEA0D}">
      <dgm:prSet phldrT="[Текст]"/>
      <dgm:spPr/>
      <dgm:t>
        <a:bodyPr/>
        <a:lstStyle/>
        <a:p>
          <a:endParaRPr lang="ru-RU" dirty="0"/>
        </a:p>
      </dgm:t>
    </dgm:pt>
    <dgm:pt modelId="{12734225-81B0-49D0-A741-ABF849F3CDE5}" type="parTrans" cxnId="{4CADD2CF-7124-4C29-A455-7ED10A2713DB}">
      <dgm:prSet/>
      <dgm:spPr/>
      <dgm:t>
        <a:bodyPr/>
        <a:lstStyle/>
        <a:p>
          <a:endParaRPr lang="ru-RU"/>
        </a:p>
      </dgm:t>
    </dgm:pt>
    <dgm:pt modelId="{646ED85E-05CC-4532-AE76-370362A81719}" type="sibTrans" cxnId="{4CADD2CF-7124-4C29-A455-7ED10A2713DB}">
      <dgm:prSet/>
      <dgm:spPr/>
      <dgm:t>
        <a:bodyPr/>
        <a:lstStyle/>
        <a:p>
          <a:endParaRPr lang="ru-RU"/>
        </a:p>
      </dgm:t>
    </dgm:pt>
    <dgm:pt modelId="{95771335-D2EA-4FEC-9829-B3273084BA5D}">
      <dgm:prSet/>
      <dgm:spPr/>
      <dgm:t>
        <a:bodyPr/>
        <a:lstStyle/>
        <a:p>
          <a:endParaRPr lang="ru-RU"/>
        </a:p>
      </dgm:t>
    </dgm:pt>
    <dgm:pt modelId="{EBA04C06-4855-40CD-8938-D365AF69B0DD}" type="parTrans" cxnId="{760E15F7-AC28-46D8-8E55-F3E5E4CD50B1}">
      <dgm:prSet/>
      <dgm:spPr/>
      <dgm:t>
        <a:bodyPr/>
        <a:lstStyle/>
        <a:p>
          <a:endParaRPr lang="ru-RU"/>
        </a:p>
      </dgm:t>
    </dgm:pt>
    <dgm:pt modelId="{9E9656D3-BD49-48B2-A049-457DC9F6DC8B}" type="sibTrans" cxnId="{760E15F7-AC28-46D8-8E55-F3E5E4CD50B1}">
      <dgm:prSet/>
      <dgm:spPr/>
      <dgm:t>
        <a:bodyPr/>
        <a:lstStyle/>
        <a:p>
          <a:endParaRPr lang="ru-RU"/>
        </a:p>
      </dgm:t>
    </dgm:pt>
    <dgm:pt modelId="{53A3181C-5C02-4000-AF65-37A43E0ED6CE}" type="pres">
      <dgm:prSet presAssocID="{E31DC1E2-6C01-48F2-A326-FE1EFF81FE3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9DB3B96-3E74-466A-BCC0-AFEC8F682EFB}" type="pres">
      <dgm:prSet presAssocID="{D44AD4C5-BEA9-4F7C-8584-F377F6F2EF6F}" presName="centerShape" presStyleLbl="node0" presStyleIdx="0" presStyleCnt="1" custLinFactNeighborX="-2851" custLinFactNeighborY="634"/>
      <dgm:spPr/>
      <dgm:t>
        <a:bodyPr/>
        <a:lstStyle/>
        <a:p>
          <a:endParaRPr lang="ru-RU"/>
        </a:p>
      </dgm:t>
    </dgm:pt>
    <dgm:pt modelId="{71A8AA16-7A49-44FE-9388-65FA503C7120}" type="pres">
      <dgm:prSet presAssocID="{3C2D5B53-DA58-467F-B8D5-2E6D37370376}" presName="Name9" presStyleLbl="parChTrans1D2" presStyleIdx="0" presStyleCnt="3"/>
      <dgm:spPr/>
      <dgm:t>
        <a:bodyPr/>
        <a:lstStyle/>
        <a:p>
          <a:endParaRPr lang="ru-RU"/>
        </a:p>
      </dgm:t>
    </dgm:pt>
    <dgm:pt modelId="{499BBFF0-0967-47D4-9657-095E51DDC08B}" type="pres">
      <dgm:prSet presAssocID="{3C2D5B53-DA58-467F-B8D5-2E6D37370376}" presName="connTx" presStyleLbl="parChTrans1D2" presStyleIdx="0" presStyleCnt="3"/>
      <dgm:spPr/>
      <dgm:t>
        <a:bodyPr/>
        <a:lstStyle/>
        <a:p>
          <a:endParaRPr lang="ru-RU"/>
        </a:p>
      </dgm:t>
    </dgm:pt>
    <dgm:pt modelId="{F60800A6-9496-4CEF-8842-899E7954031F}" type="pres">
      <dgm:prSet presAssocID="{EEF29012-915F-4B7D-846A-8E72F478DE6A}" presName="node" presStyleLbl="node1" presStyleIdx="0" presStyleCnt="3" custRadScaleRad="203675" custRadScaleInc="-24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7119B6-FC30-48E0-A33A-F010F4D17AEA}" type="pres">
      <dgm:prSet presAssocID="{12734225-81B0-49D0-A741-ABF849F3CDE5}" presName="Name9" presStyleLbl="parChTrans1D2" presStyleIdx="1" presStyleCnt="3"/>
      <dgm:spPr/>
      <dgm:t>
        <a:bodyPr/>
        <a:lstStyle/>
        <a:p>
          <a:endParaRPr lang="ru-RU"/>
        </a:p>
      </dgm:t>
    </dgm:pt>
    <dgm:pt modelId="{5902D81C-0FB7-4B35-973B-2FF89EDBEA84}" type="pres">
      <dgm:prSet presAssocID="{12734225-81B0-49D0-A741-ABF849F3CDE5}" presName="connTx" presStyleLbl="parChTrans1D2" presStyleIdx="1" presStyleCnt="3"/>
      <dgm:spPr/>
      <dgm:t>
        <a:bodyPr/>
        <a:lstStyle/>
        <a:p>
          <a:endParaRPr lang="ru-RU"/>
        </a:p>
      </dgm:t>
    </dgm:pt>
    <dgm:pt modelId="{45C6A995-746E-4F41-9A93-5D2D04C89C86}" type="pres">
      <dgm:prSet presAssocID="{6CEFB3C6-1DAF-49BB-9245-9906211CEA0D}" presName="node" presStyleLbl="node1" presStyleIdx="1" presStyleCnt="3" custRadScaleRad="110418" custRadScaleInc="1051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C0A4B3-7EFA-4A2A-AA9B-03D1EE078349}" type="pres">
      <dgm:prSet presAssocID="{EBA04C06-4855-40CD-8938-D365AF69B0DD}" presName="Name9" presStyleLbl="parChTrans1D2" presStyleIdx="2" presStyleCnt="3"/>
      <dgm:spPr/>
      <dgm:t>
        <a:bodyPr/>
        <a:lstStyle/>
        <a:p>
          <a:endParaRPr lang="ru-RU"/>
        </a:p>
      </dgm:t>
    </dgm:pt>
    <dgm:pt modelId="{00229CB9-856C-4441-BFB9-6C9877EE470A}" type="pres">
      <dgm:prSet presAssocID="{EBA04C06-4855-40CD-8938-D365AF69B0DD}" presName="connTx" presStyleLbl="parChTrans1D2" presStyleIdx="2" presStyleCnt="3"/>
      <dgm:spPr/>
      <dgm:t>
        <a:bodyPr/>
        <a:lstStyle/>
        <a:p>
          <a:endParaRPr lang="ru-RU"/>
        </a:p>
      </dgm:t>
    </dgm:pt>
    <dgm:pt modelId="{D54C2CD3-071B-4D24-9DE2-F2E7C8A51108}" type="pres">
      <dgm:prSet presAssocID="{95771335-D2EA-4FEC-9829-B3273084BA5D}" presName="node" presStyleLbl="node1" presStyleIdx="2" presStyleCnt="3" custRadScaleRad="99757" custRadScaleInc="1949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D420F9-80E7-43BE-897D-2038D3074F80}" type="presOf" srcId="{3C2D5B53-DA58-467F-B8D5-2E6D37370376}" destId="{71A8AA16-7A49-44FE-9388-65FA503C7120}" srcOrd="0" destOrd="0" presId="urn:microsoft.com/office/officeart/2005/8/layout/radial1"/>
    <dgm:cxn modelId="{2AA71B79-BD40-4E55-980B-FC12F977E622}" type="presOf" srcId="{EBA04C06-4855-40CD-8938-D365AF69B0DD}" destId="{00229CB9-856C-4441-BFB9-6C9877EE470A}" srcOrd="1" destOrd="0" presId="urn:microsoft.com/office/officeart/2005/8/layout/radial1"/>
    <dgm:cxn modelId="{4CADD2CF-7124-4C29-A455-7ED10A2713DB}" srcId="{D44AD4C5-BEA9-4F7C-8584-F377F6F2EF6F}" destId="{6CEFB3C6-1DAF-49BB-9245-9906211CEA0D}" srcOrd="1" destOrd="0" parTransId="{12734225-81B0-49D0-A741-ABF849F3CDE5}" sibTransId="{646ED85E-05CC-4532-AE76-370362A81719}"/>
    <dgm:cxn modelId="{CF496820-854E-4233-B3CD-52D4043597A4}" type="presOf" srcId="{E31DC1E2-6C01-48F2-A326-FE1EFF81FE34}" destId="{53A3181C-5C02-4000-AF65-37A43E0ED6CE}" srcOrd="0" destOrd="0" presId="urn:microsoft.com/office/officeart/2005/8/layout/radial1"/>
    <dgm:cxn modelId="{16FBD908-F285-4D72-B6C8-996C7C572AF9}" type="presOf" srcId="{3C2D5B53-DA58-467F-B8D5-2E6D37370376}" destId="{499BBFF0-0967-47D4-9657-095E51DDC08B}" srcOrd="1" destOrd="0" presId="urn:microsoft.com/office/officeart/2005/8/layout/radial1"/>
    <dgm:cxn modelId="{360A2573-87CB-4C06-9227-FD74BA1C311A}" srcId="{D44AD4C5-BEA9-4F7C-8584-F377F6F2EF6F}" destId="{EEF29012-915F-4B7D-846A-8E72F478DE6A}" srcOrd="0" destOrd="0" parTransId="{3C2D5B53-DA58-467F-B8D5-2E6D37370376}" sibTransId="{5BA47778-0017-4B06-A552-56122DB14807}"/>
    <dgm:cxn modelId="{760E15F7-AC28-46D8-8E55-F3E5E4CD50B1}" srcId="{D44AD4C5-BEA9-4F7C-8584-F377F6F2EF6F}" destId="{95771335-D2EA-4FEC-9829-B3273084BA5D}" srcOrd="2" destOrd="0" parTransId="{EBA04C06-4855-40CD-8938-D365AF69B0DD}" sibTransId="{9E9656D3-BD49-48B2-A049-457DC9F6DC8B}"/>
    <dgm:cxn modelId="{1BE21283-FC60-47CF-8408-B0FE41168DE5}" type="presOf" srcId="{6CEFB3C6-1DAF-49BB-9245-9906211CEA0D}" destId="{45C6A995-746E-4F41-9A93-5D2D04C89C86}" srcOrd="0" destOrd="0" presId="urn:microsoft.com/office/officeart/2005/8/layout/radial1"/>
    <dgm:cxn modelId="{1892B6E7-FA0C-46C6-BBBD-0F71E0973BC3}" type="presOf" srcId="{EEF29012-915F-4B7D-846A-8E72F478DE6A}" destId="{F60800A6-9496-4CEF-8842-899E7954031F}" srcOrd="0" destOrd="0" presId="urn:microsoft.com/office/officeart/2005/8/layout/radial1"/>
    <dgm:cxn modelId="{DFA285FD-03B1-4113-8F7E-0B5750DADCF2}" type="presOf" srcId="{12734225-81B0-49D0-A741-ABF849F3CDE5}" destId="{FC7119B6-FC30-48E0-A33A-F010F4D17AEA}" srcOrd="0" destOrd="0" presId="urn:microsoft.com/office/officeart/2005/8/layout/radial1"/>
    <dgm:cxn modelId="{D753DE26-24A5-49F0-97D9-8C73248DB845}" srcId="{E31DC1E2-6C01-48F2-A326-FE1EFF81FE34}" destId="{D44AD4C5-BEA9-4F7C-8584-F377F6F2EF6F}" srcOrd="0" destOrd="0" parTransId="{F8569915-B19F-43C5-ADC8-3B6A158848AA}" sibTransId="{ECCDF841-21F7-45A6-9E48-9FF40DE030E0}"/>
    <dgm:cxn modelId="{2245DB01-3BA5-4183-8EBB-7C288E25A357}" type="presOf" srcId="{12734225-81B0-49D0-A741-ABF849F3CDE5}" destId="{5902D81C-0FB7-4B35-973B-2FF89EDBEA84}" srcOrd="1" destOrd="0" presId="urn:microsoft.com/office/officeart/2005/8/layout/radial1"/>
    <dgm:cxn modelId="{8EF2D6E3-2C80-4B8B-A2AB-2BB36ECEA7C2}" type="presOf" srcId="{D44AD4C5-BEA9-4F7C-8584-F377F6F2EF6F}" destId="{E9DB3B96-3E74-466A-BCC0-AFEC8F682EFB}" srcOrd="0" destOrd="0" presId="urn:microsoft.com/office/officeart/2005/8/layout/radial1"/>
    <dgm:cxn modelId="{E6BA618C-AF7F-494E-B2E0-CEFF20645A04}" type="presOf" srcId="{EBA04C06-4855-40CD-8938-D365AF69B0DD}" destId="{D9C0A4B3-7EFA-4A2A-AA9B-03D1EE078349}" srcOrd="0" destOrd="0" presId="urn:microsoft.com/office/officeart/2005/8/layout/radial1"/>
    <dgm:cxn modelId="{2406AAC9-99F9-4E23-965A-0F6461BF69C4}" type="presOf" srcId="{95771335-D2EA-4FEC-9829-B3273084BA5D}" destId="{D54C2CD3-071B-4D24-9DE2-F2E7C8A51108}" srcOrd="0" destOrd="0" presId="urn:microsoft.com/office/officeart/2005/8/layout/radial1"/>
    <dgm:cxn modelId="{156854FB-8847-43C7-8826-69BB973A52F8}" type="presParOf" srcId="{53A3181C-5C02-4000-AF65-37A43E0ED6CE}" destId="{E9DB3B96-3E74-466A-BCC0-AFEC8F682EFB}" srcOrd="0" destOrd="0" presId="urn:microsoft.com/office/officeart/2005/8/layout/radial1"/>
    <dgm:cxn modelId="{64C62C86-247B-450D-8041-2271D7C71EE5}" type="presParOf" srcId="{53A3181C-5C02-4000-AF65-37A43E0ED6CE}" destId="{71A8AA16-7A49-44FE-9388-65FA503C7120}" srcOrd="1" destOrd="0" presId="urn:microsoft.com/office/officeart/2005/8/layout/radial1"/>
    <dgm:cxn modelId="{D9191766-CEB4-49A6-8412-BA7317842BDB}" type="presParOf" srcId="{71A8AA16-7A49-44FE-9388-65FA503C7120}" destId="{499BBFF0-0967-47D4-9657-095E51DDC08B}" srcOrd="0" destOrd="0" presId="urn:microsoft.com/office/officeart/2005/8/layout/radial1"/>
    <dgm:cxn modelId="{D66F8EEC-C7CB-4177-9B09-7F99A6ABE366}" type="presParOf" srcId="{53A3181C-5C02-4000-AF65-37A43E0ED6CE}" destId="{F60800A6-9496-4CEF-8842-899E7954031F}" srcOrd="2" destOrd="0" presId="urn:microsoft.com/office/officeart/2005/8/layout/radial1"/>
    <dgm:cxn modelId="{DBFC8282-570B-4404-84A6-CBD28D0B6AEE}" type="presParOf" srcId="{53A3181C-5C02-4000-AF65-37A43E0ED6CE}" destId="{FC7119B6-FC30-48E0-A33A-F010F4D17AEA}" srcOrd="3" destOrd="0" presId="urn:microsoft.com/office/officeart/2005/8/layout/radial1"/>
    <dgm:cxn modelId="{681D1A5E-9B40-4BF2-96D1-45AC08F4AEFF}" type="presParOf" srcId="{FC7119B6-FC30-48E0-A33A-F010F4D17AEA}" destId="{5902D81C-0FB7-4B35-973B-2FF89EDBEA84}" srcOrd="0" destOrd="0" presId="urn:microsoft.com/office/officeart/2005/8/layout/radial1"/>
    <dgm:cxn modelId="{980A6440-6144-4920-9CE9-492DF6983B76}" type="presParOf" srcId="{53A3181C-5C02-4000-AF65-37A43E0ED6CE}" destId="{45C6A995-746E-4F41-9A93-5D2D04C89C86}" srcOrd="4" destOrd="0" presId="urn:microsoft.com/office/officeart/2005/8/layout/radial1"/>
    <dgm:cxn modelId="{4184126D-CA89-4CFB-9B35-6BD7B5AF91A4}" type="presParOf" srcId="{53A3181C-5C02-4000-AF65-37A43E0ED6CE}" destId="{D9C0A4B3-7EFA-4A2A-AA9B-03D1EE078349}" srcOrd="5" destOrd="0" presId="urn:microsoft.com/office/officeart/2005/8/layout/radial1"/>
    <dgm:cxn modelId="{E8E1318C-F9CE-4D2F-AE13-E6B39F2D386E}" type="presParOf" srcId="{D9C0A4B3-7EFA-4A2A-AA9B-03D1EE078349}" destId="{00229CB9-856C-4441-BFB9-6C9877EE470A}" srcOrd="0" destOrd="0" presId="urn:microsoft.com/office/officeart/2005/8/layout/radial1"/>
    <dgm:cxn modelId="{E92DB014-6343-4446-B38F-AAC62507D174}" type="presParOf" srcId="{53A3181C-5C02-4000-AF65-37A43E0ED6CE}" destId="{D54C2CD3-071B-4D24-9DE2-F2E7C8A51108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16E56B2-8A90-4B51-99F5-B775C13A12AF}" type="doc">
      <dgm:prSet loTypeId="urn:microsoft.com/office/officeart/2005/8/layout/matrix3" loCatId="matrix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6F14F9FF-6729-409E-9041-E09C04A7915F}">
      <dgm:prSet phldrT="[Текст]" phldr="1"/>
      <dgm:spPr/>
      <dgm:t>
        <a:bodyPr/>
        <a:lstStyle/>
        <a:p>
          <a:endParaRPr lang="ru-RU"/>
        </a:p>
      </dgm:t>
    </dgm:pt>
    <dgm:pt modelId="{4188EEC4-8EBF-4B68-8A86-BD76F5B37206}" type="parTrans" cxnId="{9CEAB945-C452-4906-9BD6-9C359098C4D8}">
      <dgm:prSet/>
      <dgm:spPr/>
      <dgm:t>
        <a:bodyPr/>
        <a:lstStyle/>
        <a:p>
          <a:endParaRPr lang="ru-RU"/>
        </a:p>
      </dgm:t>
    </dgm:pt>
    <dgm:pt modelId="{E0AB0506-42B4-4C53-B40E-6F2AEC32C011}" type="sibTrans" cxnId="{9CEAB945-C452-4906-9BD6-9C359098C4D8}">
      <dgm:prSet/>
      <dgm:spPr/>
      <dgm:t>
        <a:bodyPr/>
        <a:lstStyle/>
        <a:p>
          <a:endParaRPr lang="ru-RU"/>
        </a:p>
      </dgm:t>
    </dgm:pt>
    <dgm:pt modelId="{EBBAD751-4600-4AD6-B931-6A546664E33E}">
      <dgm:prSet phldrT="[Текст]" phldr="1"/>
      <dgm:spPr/>
      <dgm:t>
        <a:bodyPr/>
        <a:lstStyle/>
        <a:p>
          <a:endParaRPr lang="ru-RU" dirty="0"/>
        </a:p>
      </dgm:t>
    </dgm:pt>
    <dgm:pt modelId="{7E8BA1B5-B2C3-4C50-B778-96AD1523550B}" type="parTrans" cxnId="{269FF575-6A2F-4D3A-A703-E8AD8B70A984}">
      <dgm:prSet/>
      <dgm:spPr/>
      <dgm:t>
        <a:bodyPr/>
        <a:lstStyle/>
        <a:p>
          <a:endParaRPr lang="ru-RU"/>
        </a:p>
      </dgm:t>
    </dgm:pt>
    <dgm:pt modelId="{0B73DB22-ABED-4476-9307-E465A123E3ED}" type="sibTrans" cxnId="{269FF575-6A2F-4D3A-A703-E8AD8B70A984}">
      <dgm:prSet/>
      <dgm:spPr/>
      <dgm:t>
        <a:bodyPr/>
        <a:lstStyle/>
        <a:p>
          <a:endParaRPr lang="ru-RU"/>
        </a:p>
      </dgm:t>
    </dgm:pt>
    <dgm:pt modelId="{A79CA498-C317-4414-B38C-B3FA08C49D34}">
      <dgm:prSet phldrT="[Текст]" phldr="1"/>
      <dgm:spPr/>
      <dgm:t>
        <a:bodyPr/>
        <a:lstStyle/>
        <a:p>
          <a:endParaRPr lang="ru-RU"/>
        </a:p>
      </dgm:t>
    </dgm:pt>
    <dgm:pt modelId="{9EBFEDEA-BEF6-4791-BD6B-C30EB644EC4A}" type="parTrans" cxnId="{592BF5D3-9404-40F2-A0F3-5F277D2AA235}">
      <dgm:prSet/>
      <dgm:spPr/>
      <dgm:t>
        <a:bodyPr/>
        <a:lstStyle/>
        <a:p>
          <a:endParaRPr lang="ru-RU"/>
        </a:p>
      </dgm:t>
    </dgm:pt>
    <dgm:pt modelId="{45397FB8-ECD9-4216-B71E-F6E26C5D6805}" type="sibTrans" cxnId="{592BF5D3-9404-40F2-A0F3-5F277D2AA235}">
      <dgm:prSet/>
      <dgm:spPr/>
      <dgm:t>
        <a:bodyPr/>
        <a:lstStyle/>
        <a:p>
          <a:endParaRPr lang="ru-RU"/>
        </a:p>
      </dgm:t>
    </dgm:pt>
    <dgm:pt modelId="{A891B0C8-E915-4720-8E42-22F3A3A7668B}">
      <dgm:prSet phldrT="[Текст]" phldr="1"/>
      <dgm:spPr/>
      <dgm:t>
        <a:bodyPr/>
        <a:lstStyle/>
        <a:p>
          <a:endParaRPr lang="ru-RU"/>
        </a:p>
      </dgm:t>
    </dgm:pt>
    <dgm:pt modelId="{C07EA956-B76E-4730-9F56-9AB9A21833C0}" type="parTrans" cxnId="{09D33596-8DA8-4738-8386-FDFFB51AC6E4}">
      <dgm:prSet/>
      <dgm:spPr/>
      <dgm:t>
        <a:bodyPr/>
        <a:lstStyle/>
        <a:p>
          <a:endParaRPr lang="ru-RU"/>
        </a:p>
      </dgm:t>
    </dgm:pt>
    <dgm:pt modelId="{8215D0FB-50F9-42AC-9711-03C170C60B90}" type="sibTrans" cxnId="{09D33596-8DA8-4738-8386-FDFFB51AC6E4}">
      <dgm:prSet/>
      <dgm:spPr/>
      <dgm:t>
        <a:bodyPr/>
        <a:lstStyle/>
        <a:p>
          <a:endParaRPr lang="ru-RU"/>
        </a:p>
      </dgm:t>
    </dgm:pt>
    <dgm:pt modelId="{67CF14E6-FC13-4995-98E5-4BB740DDEF90}" type="pres">
      <dgm:prSet presAssocID="{D16E56B2-8A90-4B51-99F5-B775C13A12AF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B6E0572-9FBA-4029-BC48-290CB7401D03}" type="pres">
      <dgm:prSet presAssocID="{D16E56B2-8A90-4B51-99F5-B775C13A12AF}" presName="diamond" presStyleLbl="bgShp" presStyleIdx="0" presStyleCnt="1"/>
      <dgm:spPr/>
    </dgm:pt>
    <dgm:pt modelId="{573A90F7-0A10-49CF-8F5D-991B9053E69C}" type="pres">
      <dgm:prSet presAssocID="{D16E56B2-8A90-4B51-99F5-B775C13A12AF}" presName="quad1" presStyleLbl="node1" presStyleIdx="0" presStyleCnt="4" custScaleX="172410" custScaleY="107626" custLinFactNeighborX="-41059" custLinFactNeighborY="-178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6CEB7F-4A35-4448-BE3F-0B0A3D569B70}" type="pres">
      <dgm:prSet presAssocID="{D16E56B2-8A90-4B51-99F5-B775C13A12AF}" presName="quad2" presStyleLbl="node1" presStyleIdx="1" presStyleCnt="4" custScaleX="159402" custScaleY="102695" custLinFactNeighborX="36179" custLinFactNeighborY="-1907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BBA474-180D-42F8-89D5-EF8E02F38E47}" type="pres">
      <dgm:prSet presAssocID="{D16E56B2-8A90-4B51-99F5-B775C13A12AF}" presName="quad3" presStyleLbl="node1" presStyleIdx="2" presStyleCnt="4" custScaleX="162401" custScaleY="93267" custLinFactNeighborX="-44593" custLinFactNeighborY="1562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3986F6-B419-41A4-A300-7296D9855516}" type="pres">
      <dgm:prSet presAssocID="{D16E56B2-8A90-4B51-99F5-B775C13A12AF}" presName="quad4" presStyleLbl="node1" presStyleIdx="3" presStyleCnt="4" custScaleX="165360" custScaleY="104340" custLinFactNeighborX="43985" custLinFactNeighborY="961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69FF575-6A2F-4D3A-A703-E8AD8B70A984}" srcId="{D16E56B2-8A90-4B51-99F5-B775C13A12AF}" destId="{EBBAD751-4600-4AD6-B931-6A546664E33E}" srcOrd="1" destOrd="0" parTransId="{7E8BA1B5-B2C3-4C50-B778-96AD1523550B}" sibTransId="{0B73DB22-ABED-4476-9307-E465A123E3ED}"/>
    <dgm:cxn modelId="{09D33596-8DA8-4738-8386-FDFFB51AC6E4}" srcId="{D16E56B2-8A90-4B51-99F5-B775C13A12AF}" destId="{A891B0C8-E915-4720-8E42-22F3A3A7668B}" srcOrd="3" destOrd="0" parTransId="{C07EA956-B76E-4730-9F56-9AB9A21833C0}" sibTransId="{8215D0FB-50F9-42AC-9711-03C170C60B90}"/>
    <dgm:cxn modelId="{DC437B36-8322-41FF-85AE-1DDEBB2DAC4B}" type="presOf" srcId="{A79CA498-C317-4414-B38C-B3FA08C49D34}" destId="{ABBBA474-180D-42F8-89D5-EF8E02F38E47}" srcOrd="0" destOrd="0" presId="urn:microsoft.com/office/officeart/2005/8/layout/matrix3"/>
    <dgm:cxn modelId="{819337D1-6108-4E81-96B9-BAA0B96F7BC1}" type="presOf" srcId="{6F14F9FF-6729-409E-9041-E09C04A7915F}" destId="{573A90F7-0A10-49CF-8F5D-991B9053E69C}" srcOrd="0" destOrd="0" presId="urn:microsoft.com/office/officeart/2005/8/layout/matrix3"/>
    <dgm:cxn modelId="{592BF5D3-9404-40F2-A0F3-5F277D2AA235}" srcId="{D16E56B2-8A90-4B51-99F5-B775C13A12AF}" destId="{A79CA498-C317-4414-B38C-B3FA08C49D34}" srcOrd="2" destOrd="0" parTransId="{9EBFEDEA-BEF6-4791-BD6B-C30EB644EC4A}" sibTransId="{45397FB8-ECD9-4216-B71E-F6E26C5D6805}"/>
    <dgm:cxn modelId="{BC962026-689E-43CE-ACAB-5C166D59C219}" type="presOf" srcId="{EBBAD751-4600-4AD6-B931-6A546664E33E}" destId="{376CEB7F-4A35-4448-BE3F-0B0A3D569B70}" srcOrd="0" destOrd="0" presId="urn:microsoft.com/office/officeart/2005/8/layout/matrix3"/>
    <dgm:cxn modelId="{029C3F17-94C8-48E2-8C3A-5AA3D53AE2E5}" type="presOf" srcId="{A891B0C8-E915-4720-8E42-22F3A3A7668B}" destId="{6F3986F6-B419-41A4-A300-7296D9855516}" srcOrd="0" destOrd="0" presId="urn:microsoft.com/office/officeart/2005/8/layout/matrix3"/>
    <dgm:cxn modelId="{9CEAB945-C452-4906-9BD6-9C359098C4D8}" srcId="{D16E56B2-8A90-4B51-99F5-B775C13A12AF}" destId="{6F14F9FF-6729-409E-9041-E09C04A7915F}" srcOrd="0" destOrd="0" parTransId="{4188EEC4-8EBF-4B68-8A86-BD76F5B37206}" sibTransId="{E0AB0506-42B4-4C53-B40E-6F2AEC32C011}"/>
    <dgm:cxn modelId="{7B5DD587-E9A3-4F7A-9BD3-5BDF417F61D5}" type="presOf" srcId="{D16E56B2-8A90-4B51-99F5-B775C13A12AF}" destId="{67CF14E6-FC13-4995-98E5-4BB740DDEF90}" srcOrd="0" destOrd="0" presId="urn:microsoft.com/office/officeart/2005/8/layout/matrix3"/>
    <dgm:cxn modelId="{17DFA019-2DA5-4DAC-83AD-FD306710DDE2}" type="presParOf" srcId="{67CF14E6-FC13-4995-98E5-4BB740DDEF90}" destId="{9B6E0572-9FBA-4029-BC48-290CB7401D03}" srcOrd="0" destOrd="0" presId="urn:microsoft.com/office/officeart/2005/8/layout/matrix3"/>
    <dgm:cxn modelId="{77F0C758-4A51-4A7A-AA4F-B743506B8F91}" type="presParOf" srcId="{67CF14E6-FC13-4995-98E5-4BB740DDEF90}" destId="{573A90F7-0A10-49CF-8F5D-991B9053E69C}" srcOrd="1" destOrd="0" presId="urn:microsoft.com/office/officeart/2005/8/layout/matrix3"/>
    <dgm:cxn modelId="{1D66DCAA-6BAC-44DD-8BCC-B5975CD22952}" type="presParOf" srcId="{67CF14E6-FC13-4995-98E5-4BB740DDEF90}" destId="{376CEB7F-4A35-4448-BE3F-0B0A3D569B70}" srcOrd="2" destOrd="0" presId="urn:microsoft.com/office/officeart/2005/8/layout/matrix3"/>
    <dgm:cxn modelId="{EB5683AC-3DB8-4435-A753-B72B34D3282C}" type="presParOf" srcId="{67CF14E6-FC13-4995-98E5-4BB740DDEF90}" destId="{ABBBA474-180D-42F8-89D5-EF8E02F38E47}" srcOrd="3" destOrd="0" presId="urn:microsoft.com/office/officeart/2005/8/layout/matrix3"/>
    <dgm:cxn modelId="{3269793A-4C24-4B58-87E6-3257F2DFDBC4}" type="presParOf" srcId="{67CF14E6-FC13-4995-98E5-4BB740DDEF90}" destId="{6F3986F6-B419-41A4-A300-7296D9855516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319841C-713D-4F81-B5F0-194D28E499D4}" type="doc">
      <dgm:prSet loTypeId="urn:microsoft.com/office/officeart/2005/8/layout/bProcess3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515D68CE-3BC4-48C1-A50E-6226BB765DFB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Проводится текущий ремонт  на 1 этаже, (установлены </a:t>
          </a:r>
          <a:r>
            <a:rPr lang="ru-RU" sz="1800" b="1" dirty="0" err="1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двери,потолки</a:t>
          </a:r>
          <a:r>
            <a:rPr lang="ru-RU" sz="18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</a:p>
        <a:p>
          <a:pPr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b="1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6E7533A-1C42-46F0-BAF4-45A1CA68B9DA}" type="parTrans" cxnId="{A2E1FDE9-ED9F-44AE-926A-C3F9D037A895}">
      <dgm:prSet/>
      <dgm:spPr/>
      <dgm:t>
        <a:bodyPr/>
        <a:lstStyle/>
        <a:p>
          <a:endParaRPr lang="ru-RU" b="1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1E55198-D707-407B-A0FD-2C93AF76CC0E}" type="sibTrans" cxnId="{A2E1FDE9-ED9F-44AE-926A-C3F9D037A895}">
      <dgm:prSet/>
      <dgm:spPr/>
      <dgm:t>
        <a:bodyPr/>
        <a:lstStyle/>
        <a:p>
          <a:endParaRPr lang="ru-RU" b="1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26323FA-7D7E-4200-ADDD-B5E2ECABB9BE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Проводится косметический ремонт  на 2 этаже (установлены двери)</a:t>
          </a:r>
        </a:p>
        <a:p>
          <a:pPr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b="1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A5F833B-344E-4A52-BA15-EC447E4A6D5F}" type="parTrans" cxnId="{8547A425-475F-4786-B401-A5C7A9169A27}">
      <dgm:prSet/>
      <dgm:spPr/>
      <dgm:t>
        <a:bodyPr/>
        <a:lstStyle/>
        <a:p>
          <a:endParaRPr lang="ru-RU" b="1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2BA1E81-0EA9-4BBA-B69A-EBCDBA33DD55}" type="sibTrans" cxnId="{8547A425-475F-4786-B401-A5C7A9169A27}">
      <dgm:prSet/>
      <dgm:spPr/>
      <dgm:t>
        <a:bodyPr/>
        <a:lstStyle/>
        <a:p>
          <a:endParaRPr lang="ru-RU" b="1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059A32-E5AC-4BC5-9706-1B763917509B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Проведены инженерные сети (электричество, интернет, сан-технические работы, вентиляция)</a:t>
          </a:r>
        </a:p>
        <a:p>
          <a:pPr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b="1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C686528-08DE-44BA-9CB5-15A1F345C141}" type="parTrans" cxnId="{3D0F8B6E-1267-4EFB-960C-A2B869BFD547}">
      <dgm:prSet/>
      <dgm:spPr/>
      <dgm:t>
        <a:bodyPr/>
        <a:lstStyle/>
        <a:p>
          <a:endParaRPr lang="ru-RU" b="1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5D65A6E-8B6F-4612-AC28-4606DE5833BE}" type="sibTrans" cxnId="{3D0F8B6E-1267-4EFB-960C-A2B869BFD547}">
      <dgm:prSet/>
      <dgm:spPr/>
      <dgm:t>
        <a:bodyPr/>
        <a:lstStyle/>
        <a:p>
          <a:endParaRPr lang="ru-RU" b="1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43A651F-40D1-41FC-8B90-2378A41700EA}">
      <dgm:prSet phldrT="[Текст]" custT="1"/>
      <dgm:spPr/>
      <dgm:t>
        <a:bodyPr/>
        <a:lstStyle/>
        <a:p>
          <a:pPr marL="285750" indent="-285750">
            <a:buFontTx/>
            <a:buChar char="-"/>
          </a:pPr>
          <a:r>
            <a:rPr lang="ru-RU" sz="18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Установлен навес во входной группе</a:t>
          </a:r>
        </a:p>
        <a:p>
          <a:pPr marL="285750" indent="-285750">
            <a:buFontTx/>
            <a:buChar char="-"/>
          </a:pPr>
          <a:r>
            <a:rPr lang="ru-RU" sz="18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Заново проведена водопроводная сеть</a:t>
          </a:r>
          <a:endParaRPr lang="ru-RU" b="1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A70D602-F44F-46A9-8936-56879D2C61AD}" type="parTrans" cxnId="{371DF9D8-1784-413D-BA20-CCC5DA12B258}">
      <dgm:prSet/>
      <dgm:spPr/>
      <dgm:t>
        <a:bodyPr/>
        <a:lstStyle/>
        <a:p>
          <a:endParaRPr lang="ru-RU" b="1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68A3E64-6FC1-4359-9957-41AEA8934B5A}" type="sibTrans" cxnId="{371DF9D8-1784-413D-BA20-CCC5DA12B258}">
      <dgm:prSet/>
      <dgm:spPr/>
      <dgm:t>
        <a:bodyPr/>
        <a:lstStyle/>
        <a:p>
          <a:endParaRPr lang="ru-RU" b="1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4EC6FAB-9AE2-411A-A102-A4B9E6E2F035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Объект подключен  к системам жизнеобеспечения (электричество, отопление, вода)</a:t>
          </a:r>
        </a:p>
        <a:p>
          <a:pPr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b="1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F0E8A52-919C-4B12-A590-79A86A1F7650}" type="parTrans" cxnId="{F02214E5-1C69-4DD0-9F47-C67E6E8E26FA}">
      <dgm:prSet/>
      <dgm:spPr/>
      <dgm:t>
        <a:bodyPr/>
        <a:lstStyle/>
        <a:p>
          <a:endParaRPr lang="ru-RU" b="1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5DD73F6-D1D3-442D-BDE4-197D9D43D229}" type="sibTrans" cxnId="{F02214E5-1C69-4DD0-9F47-C67E6E8E26FA}">
      <dgm:prSet/>
      <dgm:spPr/>
      <dgm:t>
        <a:bodyPr/>
        <a:lstStyle/>
        <a:p>
          <a:endParaRPr lang="ru-RU" b="1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5E5D949-AAF7-420A-AAAB-2C9EF57D29C2}" type="pres">
      <dgm:prSet presAssocID="{0319841C-713D-4F81-B5F0-194D28E499D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072564F-D2D3-48F1-B671-63E0CFC2D7BE}" type="pres">
      <dgm:prSet presAssocID="{515D68CE-3BC4-48C1-A50E-6226BB765DF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6F9FAF-43F4-473E-BABC-94DBEF86619B}" type="pres">
      <dgm:prSet presAssocID="{11E55198-D707-407B-A0FD-2C93AF76CC0E}" presName="sibTrans" presStyleLbl="sibTrans1D1" presStyleIdx="0" presStyleCnt="4"/>
      <dgm:spPr/>
      <dgm:t>
        <a:bodyPr/>
        <a:lstStyle/>
        <a:p>
          <a:endParaRPr lang="ru-RU"/>
        </a:p>
      </dgm:t>
    </dgm:pt>
    <dgm:pt modelId="{D1D12F9D-543A-4081-8B59-FE06A8ABD1E4}" type="pres">
      <dgm:prSet presAssocID="{11E55198-D707-407B-A0FD-2C93AF76CC0E}" presName="connectorText" presStyleLbl="sibTrans1D1" presStyleIdx="0" presStyleCnt="4"/>
      <dgm:spPr/>
      <dgm:t>
        <a:bodyPr/>
        <a:lstStyle/>
        <a:p>
          <a:endParaRPr lang="ru-RU"/>
        </a:p>
      </dgm:t>
    </dgm:pt>
    <dgm:pt modelId="{1F80B7E3-C124-4198-B4DD-C5D4A28B3658}" type="pres">
      <dgm:prSet presAssocID="{E26323FA-7D7E-4200-ADDD-B5E2ECABB9B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F1C916-0252-48C7-B52E-07293744D4CB}" type="pres">
      <dgm:prSet presAssocID="{42BA1E81-0EA9-4BBA-B69A-EBCDBA33DD55}" presName="sibTrans" presStyleLbl="sibTrans1D1" presStyleIdx="1" presStyleCnt="4"/>
      <dgm:spPr/>
      <dgm:t>
        <a:bodyPr/>
        <a:lstStyle/>
        <a:p>
          <a:endParaRPr lang="ru-RU"/>
        </a:p>
      </dgm:t>
    </dgm:pt>
    <dgm:pt modelId="{8C2317C6-4A06-434E-A6C8-84213E0074F6}" type="pres">
      <dgm:prSet presAssocID="{42BA1E81-0EA9-4BBA-B69A-EBCDBA33DD55}" presName="connectorText" presStyleLbl="sibTrans1D1" presStyleIdx="1" presStyleCnt="4"/>
      <dgm:spPr/>
      <dgm:t>
        <a:bodyPr/>
        <a:lstStyle/>
        <a:p>
          <a:endParaRPr lang="ru-RU"/>
        </a:p>
      </dgm:t>
    </dgm:pt>
    <dgm:pt modelId="{75AC2EDF-6853-4559-8C34-84E5DDB09B30}" type="pres">
      <dgm:prSet presAssocID="{F9059A32-E5AC-4BC5-9706-1B763917509B}" presName="node" presStyleLbl="node1" presStyleIdx="2" presStyleCnt="5" custScaleX="1242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7CA9F5-7A62-4433-A4FE-B2BF8E85CA2F}" type="pres">
      <dgm:prSet presAssocID="{75D65A6E-8B6F-4612-AC28-4606DE5833BE}" presName="sibTrans" presStyleLbl="sibTrans1D1" presStyleIdx="2" presStyleCnt="4"/>
      <dgm:spPr/>
      <dgm:t>
        <a:bodyPr/>
        <a:lstStyle/>
        <a:p>
          <a:endParaRPr lang="ru-RU"/>
        </a:p>
      </dgm:t>
    </dgm:pt>
    <dgm:pt modelId="{40933506-B95D-4F06-91E0-FB2AE720863F}" type="pres">
      <dgm:prSet presAssocID="{75D65A6E-8B6F-4612-AC28-4606DE5833BE}" presName="connectorText" presStyleLbl="sibTrans1D1" presStyleIdx="2" presStyleCnt="4"/>
      <dgm:spPr/>
      <dgm:t>
        <a:bodyPr/>
        <a:lstStyle/>
        <a:p>
          <a:endParaRPr lang="ru-RU"/>
        </a:p>
      </dgm:t>
    </dgm:pt>
    <dgm:pt modelId="{6D5014E5-2FE9-4B81-8292-0BF2CD6CDFB9}" type="pres">
      <dgm:prSet presAssocID="{643A651F-40D1-41FC-8B90-2378A41700E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DC5CFD-7D78-46AB-9798-F10035B19F7A}" type="pres">
      <dgm:prSet presAssocID="{568A3E64-6FC1-4359-9957-41AEA8934B5A}" presName="sibTrans" presStyleLbl="sibTrans1D1" presStyleIdx="3" presStyleCnt="4"/>
      <dgm:spPr/>
      <dgm:t>
        <a:bodyPr/>
        <a:lstStyle/>
        <a:p>
          <a:endParaRPr lang="ru-RU"/>
        </a:p>
      </dgm:t>
    </dgm:pt>
    <dgm:pt modelId="{2480B5A7-B14B-4B4D-B7C5-8682EBB43E73}" type="pres">
      <dgm:prSet presAssocID="{568A3E64-6FC1-4359-9957-41AEA8934B5A}" presName="connectorText" presStyleLbl="sibTrans1D1" presStyleIdx="3" presStyleCnt="4"/>
      <dgm:spPr/>
      <dgm:t>
        <a:bodyPr/>
        <a:lstStyle/>
        <a:p>
          <a:endParaRPr lang="ru-RU"/>
        </a:p>
      </dgm:t>
    </dgm:pt>
    <dgm:pt modelId="{D78C865F-F03C-47FF-96FC-83BE5A9A921F}" type="pres">
      <dgm:prSet presAssocID="{E4EC6FAB-9AE2-411A-A102-A4B9E6E2F03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547A425-475F-4786-B401-A5C7A9169A27}" srcId="{0319841C-713D-4F81-B5F0-194D28E499D4}" destId="{E26323FA-7D7E-4200-ADDD-B5E2ECABB9BE}" srcOrd="1" destOrd="0" parTransId="{7A5F833B-344E-4A52-BA15-EC447E4A6D5F}" sibTransId="{42BA1E81-0EA9-4BBA-B69A-EBCDBA33DD55}"/>
    <dgm:cxn modelId="{3D0F8B6E-1267-4EFB-960C-A2B869BFD547}" srcId="{0319841C-713D-4F81-B5F0-194D28E499D4}" destId="{F9059A32-E5AC-4BC5-9706-1B763917509B}" srcOrd="2" destOrd="0" parTransId="{1C686528-08DE-44BA-9CB5-15A1F345C141}" sibTransId="{75D65A6E-8B6F-4612-AC28-4606DE5833BE}"/>
    <dgm:cxn modelId="{B6C2786D-7EAD-465A-A7AD-A8867CA74F8D}" type="presOf" srcId="{75D65A6E-8B6F-4612-AC28-4606DE5833BE}" destId="{40933506-B95D-4F06-91E0-FB2AE720863F}" srcOrd="1" destOrd="0" presId="urn:microsoft.com/office/officeart/2005/8/layout/bProcess3"/>
    <dgm:cxn modelId="{94557285-FE7F-48A0-99ED-33AB24F4F187}" type="presOf" srcId="{F9059A32-E5AC-4BC5-9706-1B763917509B}" destId="{75AC2EDF-6853-4559-8C34-84E5DDB09B30}" srcOrd="0" destOrd="0" presId="urn:microsoft.com/office/officeart/2005/8/layout/bProcess3"/>
    <dgm:cxn modelId="{AEE283F5-E471-4A17-A581-094E960B5BC6}" type="presOf" srcId="{11E55198-D707-407B-A0FD-2C93AF76CC0E}" destId="{FC6F9FAF-43F4-473E-BABC-94DBEF86619B}" srcOrd="0" destOrd="0" presId="urn:microsoft.com/office/officeart/2005/8/layout/bProcess3"/>
    <dgm:cxn modelId="{45FF4A25-F251-4703-A446-DB1133E493C6}" type="presOf" srcId="{11E55198-D707-407B-A0FD-2C93AF76CC0E}" destId="{D1D12F9D-543A-4081-8B59-FE06A8ABD1E4}" srcOrd="1" destOrd="0" presId="urn:microsoft.com/office/officeart/2005/8/layout/bProcess3"/>
    <dgm:cxn modelId="{88A9F4B7-25EB-4EB8-A0AF-06E95FB4D765}" type="presOf" srcId="{E4EC6FAB-9AE2-411A-A102-A4B9E6E2F035}" destId="{D78C865F-F03C-47FF-96FC-83BE5A9A921F}" srcOrd="0" destOrd="0" presId="urn:microsoft.com/office/officeart/2005/8/layout/bProcess3"/>
    <dgm:cxn modelId="{7BEC8CF9-103E-4336-901D-D40027B6F5AC}" type="presOf" srcId="{42BA1E81-0EA9-4BBA-B69A-EBCDBA33DD55}" destId="{07F1C916-0252-48C7-B52E-07293744D4CB}" srcOrd="0" destOrd="0" presId="urn:microsoft.com/office/officeart/2005/8/layout/bProcess3"/>
    <dgm:cxn modelId="{A2E1FDE9-ED9F-44AE-926A-C3F9D037A895}" srcId="{0319841C-713D-4F81-B5F0-194D28E499D4}" destId="{515D68CE-3BC4-48C1-A50E-6226BB765DFB}" srcOrd="0" destOrd="0" parTransId="{46E7533A-1C42-46F0-BAF4-45A1CA68B9DA}" sibTransId="{11E55198-D707-407B-A0FD-2C93AF76CC0E}"/>
    <dgm:cxn modelId="{68563D72-04CB-4FD5-AEF7-8660359BB257}" type="presOf" srcId="{643A651F-40D1-41FC-8B90-2378A41700EA}" destId="{6D5014E5-2FE9-4B81-8292-0BF2CD6CDFB9}" srcOrd="0" destOrd="0" presId="urn:microsoft.com/office/officeart/2005/8/layout/bProcess3"/>
    <dgm:cxn modelId="{9E280036-8091-449A-830B-812E9AF75813}" type="presOf" srcId="{568A3E64-6FC1-4359-9957-41AEA8934B5A}" destId="{E1DC5CFD-7D78-46AB-9798-F10035B19F7A}" srcOrd="0" destOrd="0" presId="urn:microsoft.com/office/officeart/2005/8/layout/bProcess3"/>
    <dgm:cxn modelId="{5ED04B8D-28E6-4CD4-9270-A22ACA3703AB}" type="presOf" srcId="{75D65A6E-8B6F-4612-AC28-4606DE5833BE}" destId="{777CA9F5-7A62-4433-A4FE-B2BF8E85CA2F}" srcOrd="0" destOrd="0" presId="urn:microsoft.com/office/officeart/2005/8/layout/bProcess3"/>
    <dgm:cxn modelId="{AEE2C35B-BE09-49F3-A252-6BB034FC0BD0}" type="presOf" srcId="{E26323FA-7D7E-4200-ADDD-B5E2ECABB9BE}" destId="{1F80B7E3-C124-4198-B4DD-C5D4A28B3658}" srcOrd="0" destOrd="0" presId="urn:microsoft.com/office/officeart/2005/8/layout/bProcess3"/>
    <dgm:cxn modelId="{81446C13-A5E8-4767-9BAE-3DE13E475C64}" type="presOf" srcId="{515D68CE-3BC4-48C1-A50E-6226BB765DFB}" destId="{3072564F-D2D3-48F1-B671-63E0CFC2D7BE}" srcOrd="0" destOrd="0" presId="urn:microsoft.com/office/officeart/2005/8/layout/bProcess3"/>
    <dgm:cxn modelId="{F9480ED9-C9C0-4615-AC97-3CFBB4750E90}" type="presOf" srcId="{0319841C-713D-4F81-B5F0-194D28E499D4}" destId="{25E5D949-AAF7-420A-AAAB-2C9EF57D29C2}" srcOrd="0" destOrd="0" presId="urn:microsoft.com/office/officeart/2005/8/layout/bProcess3"/>
    <dgm:cxn modelId="{E663F9D5-FE21-48B7-BE05-B505EC8B718C}" type="presOf" srcId="{568A3E64-6FC1-4359-9957-41AEA8934B5A}" destId="{2480B5A7-B14B-4B4D-B7C5-8682EBB43E73}" srcOrd="1" destOrd="0" presId="urn:microsoft.com/office/officeart/2005/8/layout/bProcess3"/>
    <dgm:cxn modelId="{F02214E5-1C69-4DD0-9F47-C67E6E8E26FA}" srcId="{0319841C-713D-4F81-B5F0-194D28E499D4}" destId="{E4EC6FAB-9AE2-411A-A102-A4B9E6E2F035}" srcOrd="4" destOrd="0" parTransId="{2F0E8A52-919C-4B12-A590-79A86A1F7650}" sibTransId="{D5DD73F6-D1D3-442D-BDE4-197D9D43D229}"/>
    <dgm:cxn modelId="{371DF9D8-1784-413D-BA20-CCC5DA12B258}" srcId="{0319841C-713D-4F81-B5F0-194D28E499D4}" destId="{643A651F-40D1-41FC-8B90-2378A41700EA}" srcOrd="3" destOrd="0" parTransId="{6A70D602-F44F-46A9-8936-56879D2C61AD}" sibTransId="{568A3E64-6FC1-4359-9957-41AEA8934B5A}"/>
    <dgm:cxn modelId="{6D9FDEF6-C209-47DC-97EC-D533BE08773F}" type="presOf" srcId="{42BA1E81-0EA9-4BBA-B69A-EBCDBA33DD55}" destId="{8C2317C6-4A06-434E-A6C8-84213E0074F6}" srcOrd="1" destOrd="0" presId="urn:microsoft.com/office/officeart/2005/8/layout/bProcess3"/>
    <dgm:cxn modelId="{0F5A2454-3D97-4D61-B890-DE945E5A8B41}" type="presParOf" srcId="{25E5D949-AAF7-420A-AAAB-2C9EF57D29C2}" destId="{3072564F-D2D3-48F1-B671-63E0CFC2D7BE}" srcOrd="0" destOrd="0" presId="urn:microsoft.com/office/officeart/2005/8/layout/bProcess3"/>
    <dgm:cxn modelId="{B0068B78-00D7-41F4-BD8A-BD0E563D6774}" type="presParOf" srcId="{25E5D949-AAF7-420A-AAAB-2C9EF57D29C2}" destId="{FC6F9FAF-43F4-473E-BABC-94DBEF86619B}" srcOrd="1" destOrd="0" presId="urn:microsoft.com/office/officeart/2005/8/layout/bProcess3"/>
    <dgm:cxn modelId="{EE7A097C-FF97-409B-8720-24AD875C0050}" type="presParOf" srcId="{FC6F9FAF-43F4-473E-BABC-94DBEF86619B}" destId="{D1D12F9D-543A-4081-8B59-FE06A8ABD1E4}" srcOrd="0" destOrd="0" presId="urn:microsoft.com/office/officeart/2005/8/layout/bProcess3"/>
    <dgm:cxn modelId="{3154ECB2-DBB9-4B8D-9310-ADD721A7822C}" type="presParOf" srcId="{25E5D949-AAF7-420A-AAAB-2C9EF57D29C2}" destId="{1F80B7E3-C124-4198-B4DD-C5D4A28B3658}" srcOrd="2" destOrd="0" presId="urn:microsoft.com/office/officeart/2005/8/layout/bProcess3"/>
    <dgm:cxn modelId="{EBCA5ABC-2A81-45C5-BCCC-2200A18EAE31}" type="presParOf" srcId="{25E5D949-AAF7-420A-AAAB-2C9EF57D29C2}" destId="{07F1C916-0252-48C7-B52E-07293744D4CB}" srcOrd="3" destOrd="0" presId="urn:microsoft.com/office/officeart/2005/8/layout/bProcess3"/>
    <dgm:cxn modelId="{4CC5AED6-AD52-42CD-A295-49236387D46B}" type="presParOf" srcId="{07F1C916-0252-48C7-B52E-07293744D4CB}" destId="{8C2317C6-4A06-434E-A6C8-84213E0074F6}" srcOrd="0" destOrd="0" presId="urn:microsoft.com/office/officeart/2005/8/layout/bProcess3"/>
    <dgm:cxn modelId="{930F3A0F-3B9C-41A2-8F43-17A0A3CFB16E}" type="presParOf" srcId="{25E5D949-AAF7-420A-AAAB-2C9EF57D29C2}" destId="{75AC2EDF-6853-4559-8C34-84E5DDB09B30}" srcOrd="4" destOrd="0" presId="urn:microsoft.com/office/officeart/2005/8/layout/bProcess3"/>
    <dgm:cxn modelId="{2C961CB0-9C96-46E2-BC20-F787F71D781C}" type="presParOf" srcId="{25E5D949-AAF7-420A-AAAB-2C9EF57D29C2}" destId="{777CA9F5-7A62-4433-A4FE-B2BF8E85CA2F}" srcOrd="5" destOrd="0" presId="urn:microsoft.com/office/officeart/2005/8/layout/bProcess3"/>
    <dgm:cxn modelId="{5167F320-6666-4F99-B3DF-F8EAE1701E1B}" type="presParOf" srcId="{777CA9F5-7A62-4433-A4FE-B2BF8E85CA2F}" destId="{40933506-B95D-4F06-91E0-FB2AE720863F}" srcOrd="0" destOrd="0" presId="urn:microsoft.com/office/officeart/2005/8/layout/bProcess3"/>
    <dgm:cxn modelId="{6D02F71A-C810-4CE9-9B04-21FFE10A2652}" type="presParOf" srcId="{25E5D949-AAF7-420A-AAAB-2C9EF57D29C2}" destId="{6D5014E5-2FE9-4B81-8292-0BF2CD6CDFB9}" srcOrd="6" destOrd="0" presId="urn:microsoft.com/office/officeart/2005/8/layout/bProcess3"/>
    <dgm:cxn modelId="{64EB1713-F282-4D0D-90D2-3271E6E7BC30}" type="presParOf" srcId="{25E5D949-AAF7-420A-AAAB-2C9EF57D29C2}" destId="{E1DC5CFD-7D78-46AB-9798-F10035B19F7A}" srcOrd="7" destOrd="0" presId="urn:microsoft.com/office/officeart/2005/8/layout/bProcess3"/>
    <dgm:cxn modelId="{BEB64BBE-0191-4AC7-9A5D-AD28D149A930}" type="presParOf" srcId="{E1DC5CFD-7D78-46AB-9798-F10035B19F7A}" destId="{2480B5A7-B14B-4B4D-B7C5-8682EBB43E73}" srcOrd="0" destOrd="0" presId="urn:microsoft.com/office/officeart/2005/8/layout/bProcess3"/>
    <dgm:cxn modelId="{586D8BE5-3F8C-492C-8D6F-9B2848056E55}" type="presParOf" srcId="{25E5D949-AAF7-420A-AAAB-2C9EF57D29C2}" destId="{D78C865F-F03C-47FF-96FC-83BE5A9A921F}" srcOrd="8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DCA4CD-52CD-452C-B5A1-473182015060}">
      <dsp:nvSpPr>
        <dsp:cNvPr id="0" name=""/>
        <dsp:cNvSpPr/>
      </dsp:nvSpPr>
      <dsp:spPr>
        <a:xfrm>
          <a:off x="1829664" y="0"/>
          <a:ext cx="6210228" cy="2212132"/>
        </a:xfrm>
        <a:prstGeom prst="leftRightRibb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886DBA-EDBD-4FE2-BCBD-962117491FC8}">
      <dsp:nvSpPr>
        <dsp:cNvPr id="0" name=""/>
        <dsp:cNvSpPr/>
      </dsp:nvSpPr>
      <dsp:spPr>
        <a:xfrm>
          <a:off x="2833253" y="387123"/>
          <a:ext cx="1825008" cy="108394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6896" rIns="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Ингалятор для кислородной и </a:t>
          </a:r>
          <a:r>
            <a:rPr lang="ru-RU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карбогенной</a:t>
          </a: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терапии 10 </a:t>
          </a:r>
          <a:r>
            <a:rPr lang="ru-RU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шт</a:t>
          </a:r>
          <a:endParaRPr lang="en-US" sz="1600" b="1" kern="12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solidFill>
              <a:schemeClr val="tx1"/>
            </a:solidFill>
          </a:endParaRPr>
        </a:p>
      </dsp:txBody>
      <dsp:txXfrm>
        <a:off x="2833253" y="387123"/>
        <a:ext cx="1825008" cy="1083944"/>
      </dsp:txXfrm>
    </dsp:sp>
    <dsp:sp modelId="{DCE7209C-2D2F-4056-B54B-E7616CF11870}">
      <dsp:nvSpPr>
        <dsp:cNvPr id="0" name=""/>
        <dsp:cNvSpPr/>
      </dsp:nvSpPr>
      <dsp:spPr>
        <a:xfrm>
          <a:off x="4934779" y="741064"/>
          <a:ext cx="2156828" cy="108394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2672" rIns="0" bIns="457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kern="1200" dirty="0" smtClean="0">
              <a:solidFill>
                <a:schemeClr val="tx1"/>
              </a:solidFill>
            </a:rPr>
            <a:t>Распылитель </a:t>
          </a:r>
          <a:r>
            <a:rPr lang="ru-RU" sz="1200" b="1" kern="1200" dirty="0" err="1" smtClean="0">
              <a:solidFill>
                <a:schemeClr val="tx1"/>
              </a:solidFill>
            </a:rPr>
            <a:t>дезинфекцирующих</a:t>
          </a:r>
          <a:r>
            <a:rPr lang="ru-RU" sz="1200" b="1" kern="1200" dirty="0" smtClean="0">
              <a:solidFill>
                <a:schemeClr val="tx1"/>
              </a:solidFill>
            </a:rPr>
            <a:t> жидкостей </a:t>
          </a:r>
          <a:r>
            <a:rPr lang="kk-KZ" sz="1200" b="1" kern="1200" dirty="0" smtClean="0">
              <a:solidFill>
                <a:schemeClr val="tx1"/>
              </a:solidFill>
            </a:rPr>
            <a:t>«Автомакс», «Дезинфаль» 10 шт</a:t>
          </a:r>
          <a:endParaRPr lang="en-US" sz="1200" b="1" kern="1200" dirty="0" smtClean="0">
            <a:solidFill>
              <a:schemeClr val="tx1"/>
            </a:solidFill>
          </a:endParaRPr>
        </a:p>
        <a:p>
          <a:pPr lvl="0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solidFill>
              <a:schemeClr val="tx1"/>
            </a:solidFill>
          </a:endParaRPr>
        </a:p>
      </dsp:txBody>
      <dsp:txXfrm>
        <a:off x="4934779" y="741064"/>
        <a:ext cx="2156828" cy="10839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0D2095-4432-4221-AC6D-559691539820}">
      <dsp:nvSpPr>
        <dsp:cNvPr id="0" name=""/>
        <dsp:cNvSpPr/>
      </dsp:nvSpPr>
      <dsp:spPr>
        <a:xfrm>
          <a:off x="1610101" y="1085968"/>
          <a:ext cx="1927635" cy="1888516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Ученый степень сотрудников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solidFill>
              <a:srgbClr val="000000"/>
            </a:solidFill>
          </a:endParaRPr>
        </a:p>
      </dsp:txBody>
      <dsp:txXfrm>
        <a:off x="1892397" y="1362535"/>
        <a:ext cx="1363043" cy="1335382"/>
      </dsp:txXfrm>
    </dsp:sp>
    <dsp:sp modelId="{08B9DFC9-BF9B-4F0B-A10E-4FF456566D73}">
      <dsp:nvSpPr>
        <dsp:cNvPr id="0" name=""/>
        <dsp:cNvSpPr/>
      </dsp:nvSpPr>
      <dsp:spPr>
        <a:xfrm>
          <a:off x="1825926" y="137218"/>
          <a:ext cx="1517237" cy="1365886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2598923"/>
                <a:satOff val="-11992"/>
                <a:lumOff val="441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alpha val="50000"/>
                <a:hueOff val="2598923"/>
                <a:satOff val="-11992"/>
                <a:lumOff val="441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9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 специалиста с ученой степенью к.м.н.</a:t>
          </a:r>
          <a:endParaRPr lang="ru-RU" sz="900" kern="1200" dirty="0" smtClean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>
            <a:solidFill>
              <a:srgbClr val="000000"/>
            </a:solidFill>
          </a:endParaRPr>
        </a:p>
      </dsp:txBody>
      <dsp:txXfrm>
        <a:off x="2048120" y="337247"/>
        <a:ext cx="1072849" cy="965828"/>
      </dsp:txXfrm>
    </dsp:sp>
    <dsp:sp modelId="{3587F8C6-1F79-4C59-B739-1E8031213D92}">
      <dsp:nvSpPr>
        <dsp:cNvPr id="0" name=""/>
        <dsp:cNvSpPr/>
      </dsp:nvSpPr>
      <dsp:spPr>
        <a:xfrm>
          <a:off x="3177417" y="1255889"/>
          <a:ext cx="1443908" cy="1346451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5197846"/>
                <a:satOff val="-23984"/>
                <a:lumOff val="88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alpha val="50000"/>
                <a:hueOff val="5197846"/>
                <a:satOff val="-23984"/>
                <a:lumOff val="88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9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специалист – </a:t>
          </a:r>
          <a:r>
            <a:rPr lang="en-US" sz="9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PhD</a:t>
          </a:r>
          <a:endParaRPr lang="ru-RU" sz="900" kern="1200" dirty="0" smtClean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>
            <a:solidFill>
              <a:srgbClr val="000000"/>
            </a:solidFill>
          </a:endParaRPr>
        </a:p>
      </dsp:txBody>
      <dsp:txXfrm>
        <a:off x="3388872" y="1453072"/>
        <a:ext cx="1020998" cy="952085"/>
      </dsp:txXfrm>
    </dsp:sp>
    <dsp:sp modelId="{F9C89803-E20C-46C9-99F1-B94787117880}">
      <dsp:nvSpPr>
        <dsp:cNvPr id="0" name=""/>
        <dsp:cNvSpPr/>
      </dsp:nvSpPr>
      <dsp:spPr>
        <a:xfrm>
          <a:off x="1825942" y="2492415"/>
          <a:ext cx="1581030" cy="1440760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7796769"/>
                <a:satOff val="-35976"/>
                <a:lumOff val="1324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alpha val="50000"/>
                <a:hueOff val="7796769"/>
                <a:satOff val="-35976"/>
                <a:lumOff val="1324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9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 </a:t>
          </a:r>
          <a:r>
            <a:rPr lang="kk-KZ" sz="9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магистра:</a:t>
          </a:r>
          <a:endParaRPr lang="kk-KZ" sz="900" b="1" kern="1200" dirty="0" smtClean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kk-KZ" sz="900" b="1" kern="1200" dirty="0" smtClean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9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MBA</a:t>
          </a:r>
          <a:r>
            <a:rPr lang="kk-KZ" sz="9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-1</a:t>
          </a:r>
          <a:endParaRPr lang="en-US" sz="900" b="1" kern="1200" dirty="0" smtClean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9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Медицинских наук-1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9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Магистр здравоохранение-2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900" kern="1200" dirty="0" smtClean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>
            <a:solidFill>
              <a:srgbClr val="000000"/>
            </a:solidFill>
          </a:endParaRPr>
        </a:p>
      </dsp:txBody>
      <dsp:txXfrm>
        <a:off x="2057478" y="2703409"/>
        <a:ext cx="1117958" cy="1018772"/>
      </dsp:txXfrm>
    </dsp:sp>
    <dsp:sp modelId="{8B7FB2C2-F404-4F5F-9CD9-39E7F8EC61EC}">
      <dsp:nvSpPr>
        <dsp:cNvPr id="0" name=""/>
        <dsp:cNvSpPr/>
      </dsp:nvSpPr>
      <dsp:spPr>
        <a:xfrm>
          <a:off x="301524" y="1312363"/>
          <a:ext cx="1584235" cy="1435725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10395692"/>
                <a:satOff val="-47968"/>
                <a:lumOff val="1765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alpha val="50000"/>
                <a:hueOff val="10395692"/>
                <a:satOff val="-47968"/>
                <a:lumOff val="1765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9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2022 году 4 специалиста обучаются в магистратуре </a:t>
          </a:r>
          <a:r>
            <a:rPr lang="ru-RU" sz="9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(ВШОЗ -2 человека, 1- </a:t>
          </a:r>
          <a:r>
            <a:rPr lang="ru-RU" sz="900" b="1" kern="1200" dirty="0" err="1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КазНМУ</a:t>
          </a:r>
          <a:r>
            <a:rPr lang="ru-RU" sz="9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имени С.Д. </a:t>
          </a:r>
          <a:r>
            <a:rPr lang="ru-RU" sz="900" b="1" kern="1200" dirty="0" err="1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Асфендиярова</a:t>
          </a:r>
          <a:r>
            <a:rPr lang="ru-RU" sz="9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КРМУ-1)</a:t>
          </a:r>
          <a:endParaRPr lang="ru-RU" sz="900" kern="1200" dirty="0" smtClean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>
            <a:solidFill>
              <a:srgbClr val="000000"/>
            </a:solidFill>
          </a:endParaRPr>
        </a:p>
      </dsp:txBody>
      <dsp:txXfrm>
        <a:off x="533530" y="1522620"/>
        <a:ext cx="1120223" cy="10152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ECACD0-5C2D-49ED-AF1C-A3A0250487D3}">
      <dsp:nvSpPr>
        <dsp:cNvPr id="0" name=""/>
        <dsp:cNvSpPr/>
      </dsp:nvSpPr>
      <dsp:spPr>
        <a:xfrm>
          <a:off x="0" y="4346503"/>
          <a:ext cx="7846829" cy="147565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u="none" strike="noStrike" kern="1200" cap="none" dirty="0" err="1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Разработка,утверждение</a:t>
          </a:r>
          <a:r>
            <a:rPr lang="ru-RU" sz="1200" b="1" u="none" strike="noStrike" kern="1200" cap="none" dirty="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 планов развития контролируемых государством акционерных обществ и товариществ с ограниченной </a:t>
          </a:r>
          <a:r>
            <a:rPr lang="ru-RU" sz="1200" b="1" u="none" strike="noStrike" kern="1200" cap="none" dirty="0" err="1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ответственностью,государственных</a:t>
          </a:r>
          <a:r>
            <a:rPr lang="ru-RU" sz="1200" b="1" u="none" strike="noStrike" kern="1200" cap="none" dirty="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 </a:t>
          </a:r>
          <a:r>
            <a:rPr lang="ru-RU" sz="1200" b="1" u="none" strike="noStrike" kern="1200" cap="none" dirty="0" err="1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предприятий,мониторинг</a:t>
          </a:r>
          <a:r>
            <a:rPr lang="ru-RU" sz="1200" b="1" u="none" strike="noStrike" kern="1200" cap="none" dirty="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 и оценка их </a:t>
          </a:r>
          <a:r>
            <a:rPr lang="ru-RU" sz="1200" b="1" u="none" strike="noStrike" kern="1200" cap="none" dirty="0" err="1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реализации,а</a:t>
          </a:r>
          <a:r>
            <a:rPr lang="ru-RU" sz="1200" b="1" u="none" strike="noStrike" kern="1200" cap="none" dirty="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 также разработка и представление отчетов по </a:t>
          </a:r>
          <a:r>
            <a:rPr lang="ru-RU" sz="1200" b="1" u="none" strike="noStrike" kern="1200" cap="none" dirty="0" err="1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ихисполнению</a:t>
          </a:r>
          <a:r>
            <a:rPr lang="ru-RU" sz="1200" b="1" u="none" strike="noStrike" kern="1200" cap="none" dirty="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 – 1 сотрудник</a:t>
          </a:r>
          <a:endParaRPr lang="ru-RU" sz="1200" b="1" i="0" u="none" strike="noStrike" kern="1200" cap="none" dirty="0" smtClean="0">
            <a:solidFill>
              <a:srgbClr val="000000"/>
            </a:solidFill>
            <a:effectLst/>
            <a:latin typeface="Times New Roman" panose="02020603050405020304" pitchFamily="18" charset="0"/>
            <a:ea typeface="Calibri"/>
            <a:cs typeface="Times New Roman" panose="02020603050405020304" pitchFamily="18" charset="0"/>
            <a:sym typeface="Arial"/>
          </a:endParaRPr>
        </a:p>
        <a:p>
          <a:pPr defTabSz="1155700">
            <a:lnSpc>
              <a:spcPct val="90000"/>
            </a:lnSpc>
            <a:spcBef>
              <a:spcPct val="0"/>
            </a:spcBef>
          </a:pPr>
          <a:endParaRPr lang="ru-RU" sz="1200" b="1" kern="1200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4346503"/>
        <a:ext cx="7846829" cy="796852"/>
      </dsp:txXfrm>
    </dsp:sp>
    <dsp:sp modelId="{C37D7AA5-2DFD-43CC-A236-82C2E01CCFD6}">
      <dsp:nvSpPr>
        <dsp:cNvPr id="0" name=""/>
        <dsp:cNvSpPr/>
      </dsp:nvSpPr>
      <dsp:spPr>
        <a:xfrm>
          <a:off x="0" y="5113843"/>
          <a:ext cx="7846829" cy="67880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u="none" strike="noStrike" kern="1200" cap="none" dirty="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Законодательство о государственных закупах-2 сотрудника</a:t>
          </a:r>
        </a:p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u="none" strike="noStrike" kern="1200" cap="none" dirty="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Построение на предприятии </a:t>
          </a:r>
          <a:r>
            <a:rPr lang="ru-RU" sz="1400" b="1" u="none" strike="noStrike" kern="1200" cap="none" dirty="0" err="1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комплаенс</a:t>
          </a:r>
          <a:r>
            <a:rPr lang="ru-RU" sz="1400" b="1" u="none" strike="noStrike" kern="1200" cap="none" dirty="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 </a:t>
          </a:r>
          <a:r>
            <a:rPr lang="ru-RU" sz="1400" b="1" u="none" strike="noStrike" kern="1200" cap="none" dirty="0" err="1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функции.Антикорупционный</a:t>
          </a:r>
          <a:r>
            <a:rPr lang="ru-RU" sz="1400" b="1" u="none" strike="noStrike" kern="1200" cap="none" dirty="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 комплаенс-1 сотрудник </a:t>
          </a:r>
          <a:endParaRPr lang="ru-RU" sz="1400" b="1" i="1" u="none" strike="noStrike" kern="1200" dirty="0" smtClean="0">
            <a:solidFill>
              <a:srgbClr val="000000"/>
            </a:solidFill>
            <a:latin typeface="Times New Roman" panose="02020603050405020304" pitchFamily="18" charset="0"/>
            <a:ea typeface="Arial"/>
            <a:cs typeface="Times New Roman" panose="02020603050405020304" pitchFamily="18" charset="0"/>
            <a:sym typeface="Arial"/>
          </a:endParaRPr>
        </a:p>
        <a:p>
          <a:pPr defTabSz="1733550">
            <a:lnSpc>
              <a:spcPct val="90000"/>
            </a:lnSpc>
            <a:spcBef>
              <a:spcPct val="0"/>
            </a:spcBef>
          </a:pPr>
          <a:endParaRPr lang="ru-RU" sz="1400" b="1" kern="1200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5113843"/>
        <a:ext cx="7846829" cy="678800"/>
      </dsp:txXfrm>
    </dsp:sp>
    <dsp:sp modelId="{83851F95-82E2-4C6E-B56D-FE6265BA9ED7}">
      <dsp:nvSpPr>
        <dsp:cNvPr id="0" name=""/>
        <dsp:cNvSpPr/>
      </dsp:nvSpPr>
      <dsp:spPr>
        <a:xfrm rot="10800000">
          <a:off x="0" y="2099084"/>
          <a:ext cx="7846829" cy="2269554"/>
        </a:xfrm>
        <a:prstGeom prst="upArrowCallout">
          <a:avLst/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u="none" strike="noStrike" kern="12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rPr>
            <a:t>Информационные технологии в сестринской службе» (</a:t>
          </a:r>
          <a:r>
            <a:rPr lang="ru-RU" sz="1400" b="1" u="none" strike="noStrike" kern="1200" dirty="0" err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rPr>
            <a:t>Дамумед</a:t>
          </a:r>
          <a:r>
            <a:rPr lang="ru-RU" sz="1400" b="1" u="none" strike="noStrike" kern="12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rPr>
            <a:t>)-16 сотрудников</a:t>
          </a:r>
          <a:endParaRPr lang="ru-RU" sz="1400" b="1" i="0" u="none" strike="noStrike" kern="1200" dirty="0" smtClean="0">
            <a:solidFill>
              <a:srgbClr val="000000"/>
            </a:solidFill>
            <a:latin typeface="Times New Roman" panose="02020603050405020304" pitchFamily="18" charset="0"/>
            <a:ea typeface="Arial"/>
            <a:cs typeface="Times New Roman" panose="02020603050405020304" pitchFamily="18" charset="0"/>
            <a:sym typeface="Arial"/>
          </a:endParaRPr>
        </a:p>
        <a:p>
          <a:pPr defTabSz="1155700">
            <a:lnSpc>
              <a:spcPct val="90000"/>
            </a:lnSpc>
            <a:spcBef>
              <a:spcPct val="0"/>
            </a:spcBef>
          </a:pPr>
          <a:endParaRPr lang="ru-RU" sz="1400" b="1" kern="1200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sp:txBody>
      <dsp:txXfrm rot="-10800000">
        <a:off x="0" y="2099084"/>
        <a:ext cx="7846829" cy="796613"/>
      </dsp:txXfrm>
    </dsp:sp>
    <dsp:sp modelId="{8C1E1700-61B9-493B-B3D2-C116149E0981}">
      <dsp:nvSpPr>
        <dsp:cNvPr id="0" name=""/>
        <dsp:cNvSpPr/>
      </dsp:nvSpPr>
      <dsp:spPr>
        <a:xfrm>
          <a:off x="0" y="2895698"/>
          <a:ext cx="7846829" cy="678596"/>
        </a:xfrm>
        <a:prstGeom prst="rect">
          <a:avLst/>
        </a:prstGeom>
        <a:solidFill>
          <a:schemeClr val="accent4">
            <a:tint val="40000"/>
            <a:alpha val="90000"/>
            <a:hueOff val="5756959"/>
            <a:satOff val="-30630"/>
            <a:lumOff val="-1745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5756959"/>
              <a:satOff val="-30630"/>
              <a:lumOff val="-1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u="none" strike="noStrike" kern="12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rPr>
            <a:t>Общие сестринские технологии» - 120 час – 1 сотрудник</a:t>
          </a:r>
        </a:p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u="none" strike="noStrike" kern="1200" cap="none" dirty="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Лабораторные медицинские, требования к качеству и компетенции" "Выражение неопределенности результатов измерений</a:t>
          </a:r>
          <a:r>
            <a:rPr lang="kk-KZ" sz="1400" b="1" u="none" strike="noStrike" kern="1200" cap="none" dirty="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  <a:sym typeface="Arial"/>
            </a:rPr>
            <a:t>»-1 сотрудник</a:t>
          </a:r>
          <a:endParaRPr lang="ru-RU" sz="1400" b="1" u="none" strike="noStrike" kern="1200" dirty="0" smtClean="0">
            <a:solidFill>
              <a:srgbClr val="000000"/>
            </a:solidFill>
            <a:latin typeface="Times New Roman" pitchFamily="18" charset="0"/>
            <a:cs typeface="Times New Roman" pitchFamily="18" charset="0"/>
            <a:sym typeface="Arial"/>
          </a:endParaRPr>
        </a:p>
        <a:p>
          <a:pPr>
            <a:spcBef>
              <a:spcPct val="0"/>
            </a:spcBef>
          </a:pPr>
          <a:endParaRPr lang="ru-RU" sz="1400" b="1" kern="1200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2895698"/>
        <a:ext cx="7846829" cy="678596"/>
      </dsp:txXfrm>
    </dsp:sp>
    <dsp:sp modelId="{E1F200E6-77F5-4750-9554-0B1BD244A879}">
      <dsp:nvSpPr>
        <dsp:cNvPr id="0" name=""/>
        <dsp:cNvSpPr/>
      </dsp:nvSpPr>
      <dsp:spPr>
        <a:xfrm rot="10800000">
          <a:off x="0" y="843"/>
          <a:ext cx="7846829" cy="2120376"/>
        </a:xfrm>
        <a:prstGeom prst="upArrowCallou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u="none" strike="noStrike" kern="12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rPr>
            <a:t>Избранные вопросы инфекционных болезней: лихорадочный синдром, </a:t>
          </a:r>
          <a:r>
            <a:rPr lang="ru-RU" sz="1400" b="1" u="none" strike="noStrike" kern="1200" dirty="0" err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rPr>
            <a:t>васкулиты</a:t>
          </a:r>
          <a:r>
            <a:rPr lang="ru-RU" sz="1400" b="1" u="none" strike="noStrike" kern="12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rPr>
            <a:t>, синдром ускоренного СОЭ, бруцеллез – 8 сотрудников</a:t>
          </a:r>
          <a:endParaRPr lang="ru-RU" sz="1400" b="1" i="0" u="none" strike="noStrike" kern="1200" dirty="0" smtClean="0">
            <a:solidFill>
              <a:srgbClr val="000000"/>
            </a:solidFill>
            <a:latin typeface="Times New Roman" panose="02020603050405020304" pitchFamily="18" charset="0"/>
            <a:ea typeface="Arial"/>
            <a:cs typeface="Times New Roman" panose="02020603050405020304" pitchFamily="18" charset="0"/>
            <a:sym typeface="Arial"/>
          </a:endParaRPr>
        </a:p>
        <a:p>
          <a:pPr defTabSz="1155700">
            <a:lnSpc>
              <a:spcPct val="90000"/>
            </a:lnSpc>
            <a:spcBef>
              <a:spcPct val="0"/>
            </a:spcBef>
          </a:pPr>
          <a:endParaRPr lang="ru-RU" sz="1400" b="1" kern="1200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sp:txBody>
      <dsp:txXfrm rot="-10800000">
        <a:off x="0" y="843"/>
        <a:ext cx="7846829" cy="744252"/>
      </dsp:txXfrm>
    </dsp:sp>
    <dsp:sp modelId="{10DFDBA3-0221-4924-B8BD-1D783F079C15}">
      <dsp:nvSpPr>
        <dsp:cNvPr id="0" name=""/>
        <dsp:cNvSpPr/>
      </dsp:nvSpPr>
      <dsp:spPr>
        <a:xfrm>
          <a:off x="0" y="722867"/>
          <a:ext cx="7846829" cy="678596"/>
        </a:xfrm>
        <a:prstGeom prst="rect">
          <a:avLst/>
        </a:prstGeom>
        <a:solidFill>
          <a:schemeClr val="accent4">
            <a:tint val="40000"/>
            <a:alpha val="90000"/>
            <a:hueOff val="11513918"/>
            <a:satOff val="-61261"/>
            <a:lumOff val="-349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11513918"/>
              <a:satOff val="-61261"/>
              <a:lumOff val="-34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u="none" strike="noStrike" kern="12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rPr>
            <a:t>Медицинское планирование, закуп, оплата,</a:t>
          </a:r>
          <a:r>
            <a:rPr lang="ru-RU" sz="1400" b="1" u="none" strike="noStrike" kern="1200" baseline="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rPr>
            <a:t> расходование средств, новеллы- 1 сотрудник</a:t>
          </a:r>
        </a:p>
        <a:p>
          <a:pPr defTabSz="1733550">
            <a:lnSpc>
              <a:spcPct val="90000"/>
            </a:lnSpc>
            <a:spcBef>
              <a:spcPct val="0"/>
            </a:spcBef>
          </a:pPr>
          <a:endParaRPr lang="ru-RU" sz="1400" b="1" kern="1200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722867"/>
        <a:ext cx="7846829" cy="6785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C458F8-4758-4AA9-AEEF-8E351766948A}">
      <dsp:nvSpPr>
        <dsp:cNvPr id="0" name=""/>
        <dsp:cNvSpPr/>
      </dsp:nvSpPr>
      <dsp:spPr>
        <a:xfrm>
          <a:off x="15675" y="0"/>
          <a:ext cx="3010836" cy="173709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000" b="1" kern="1200" dirty="0" smtClean="0">
              <a:latin typeface="Times New Roman" pitchFamily="18" charset="0"/>
              <a:cs typeface="Times New Roman" pitchFamily="18" charset="0"/>
            </a:rPr>
            <a:t>1. «Организация специализированной медицинской помощи для женщин фертильного возраста и беременных с ревматическими заболеваниями в условиях ГРЦ г.Алматы» Директор ГРЦ, к.м.н.Кулембаева А.Б.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000" b="1" kern="1200" dirty="0" smtClean="0">
              <a:latin typeface="Times New Roman" pitchFamily="18" charset="0"/>
              <a:cs typeface="Times New Roman" pitchFamily="18" charset="0"/>
            </a:rPr>
            <a:t>2. «Клинический случай пациента ПсА»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000" b="1" kern="1200" dirty="0" smtClean="0">
              <a:latin typeface="Times New Roman" pitchFamily="18" charset="0"/>
              <a:cs typeface="Times New Roman" pitchFamily="18" charset="0"/>
            </a:rPr>
            <a:t>«Анализ применения ГИБП в условиях ревматологического центра г.Алматы. Тоцилизумаб в лечении тяжелых системных проявлении ревматических болезни»                     зам.директора ГРЦ Омарова К.С. </a:t>
          </a:r>
          <a:endParaRPr lang="ru-RU" sz="1000" kern="1200" dirty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ru-RU" sz="1000" b="1" kern="1200" dirty="0" smtClean="0">
            <a:latin typeface="Times New Roman" pitchFamily="18" charset="0"/>
            <a:cs typeface="Times New Roman" pitchFamily="18" charset="0"/>
          </a:endParaRPr>
        </a:p>
        <a:p>
          <a:pPr marL="0" marR="0" lvl="1" indent="0" algn="l" defTabSz="4445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Char char="••"/>
            <a:tabLst/>
            <a:defRPr/>
          </a:pPr>
          <a:endParaRPr lang="ru-RU" sz="1000" kern="1200" dirty="0"/>
        </a:p>
      </dsp:txBody>
      <dsp:txXfrm>
        <a:off x="66553" y="50878"/>
        <a:ext cx="2909080" cy="1635336"/>
      </dsp:txXfrm>
    </dsp:sp>
    <dsp:sp modelId="{5B49C7C7-EA60-4713-8AB3-99E5C35C066B}">
      <dsp:nvSpPr>
        <dsp:cNvPr id="0" name=""/>
        <dsp:cNvSpPr/>
      </dsp:nvSpPr>
      <dsp:spPr>
        <a:xfrm>
          <a:off x="3324940" y="495202"/>
          <a:ext cx="632667" cy="7466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>
            <a:solidFill>
              <a:srgbClr val="000000"/>
            </a:solidFill>
          </a:endParaRPr>
        </a:p>
      </dsp:txBody>
      <dsp:txXfrm>
        <a:off x="3324940" y="644539"/>
        <a:ext cx="442867" cy="448013"/>
      </dsp:txXfrm>
    </dsp:sp>
    <dsp:sp modelId="{617511FB-AD78-4CE0-A0DC-8E603F3DA885}">
      <dsp:nvSpPr>
        <dsp:cNvPr id="0" name=""/>
        <dsp:cNvSpPr/>
      </dsp:nvSpPr>
      <dsp:spPr>
        <a:xfrm>
          <a:off x="4220224" y="0"/>
          <a:ext cx="3010836" cy="173709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000" b="1" kern="1200" dirty="0" smtClean="0">
              <a:latin typeface="Times New Roman" pitchFamily="18" charset="0"/>
              <a:cs typeface="Times New Roman" pitchFamily="18" charset="0"/>
            </a:rPr>
            <a:t>3. Клинический случай геморрагического альвеолита- как проявления СКВ» врач-реаниматолог ГРЦ Батырханова Н.М.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kk-KZ" sz="1000" b="1" kern="1200" dirty="0" smtClean="0">
            <a:latin typeface="Times New Roman" pitchFamily="18" charset="0"/>
            <a:cs typeface="Times New Roman" pitchFamily="18" charset="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000" b="1" kern="1200" dirty="0" smtClean="0">
              <a:latin typeface="Times New Roman" pitchFamily="18" charset="0"/>
              <a:cs typeface="Times New Roman" pitchFamily="18" charset="0"/>
            </a:rPr>
            <a:t>4. ИЗЛ в рамках ССД, акцент на подбор базисной терапии» , зав.2РО ГРЦ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000" b="1" kern="1200" dirty="0" smtClean="0">
              <a:latin typeface="Times New Roman" pitchFamily="18" charset="0"/>
              <a:cs typeface="Times New Roman" pitchFamily="18" charset="0"/>
            </a:rPr>
            <a:t> Калыкова М.Б.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000" b="1" kern="1200" dirty="0" smtClean="0">
              <a:latin typeface="Times New Roman" pitchFamily="18" charset="0"/>
              <a:cs typeface="Times New Roman" pitchFamily="18" charset="0"/>
            </a:rPr>
            <a:t>5. Трудности диагностики серонегативного спондилита в реальной практике ревматолога» врач-ревматолог ГРЦ Хайдарова Ю.М.</a:t>
          </a:r>
        </a:p>
        <a:p>
          <a:pPr lvl="0" algn="l">
            <a:spcBef>
              <a:spcPct val="0"/>
            </a:spcBef>
          </a:pPr>
          <a:endParaRPr lang="ru-RU" sz="1000" kern="1200" dirty="0"/>
        </a:p>
        <a:p>
          <a:pPr marL="57150" lvl="1" indent="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000" kern="1200" dirty="0">
            <a:solidFill>
              <a:srgbClr val="000000"/>
            </a:solidFill>
          </a:endParaRPr>
        </a:p>
      </dsp:txBody>
      <dsp:txXfrm>
        <a:off x="4271102" y="50878"/>
        <a:ext cx="2909080" cy="1635336"/>
      </dsp:txXfrm>
    </dsp:sp>
    <dsp:sp modelId="{8BA7103F-6E23-4762-9E16-56ACC7E7806D}">
      <dsp:nvSpPr>
        <dsp:cNvPr id="0" name=""/>
        <dsp:cNvSpPr/>
      </dsp:nvSpPr>
      <dsp:spPr>
        <a:xfrm>
          <a:off x="7534800" y="495202"/>
          <a:ext cx="643927" cy="7466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>
            <a:solidFill>
              <a:srgbClr val="000000"/>
            </a:solidFill>
          </a:endParaRPr>
        </a:p>
      </dsp:txBody>
      <dsp:txXfrm>
        <a:off x="7534800" y="644539"/>
        <a:ext cx="450749" cy="448013"/>
      </dsp:txXfrm>
    </dsp:sp>
    <dsp:sp modelId="{74076489-4367-4F4D-B71F-707DFD48EF63}">
      <dsp:nvSpPr>
        <dsp:cNvPr id="0" name=""/>
        <dsp:cNvSpPr/>
      </dsp:nvSpPr>
      <dsp:spPr>
        <a:xfrm>
          <a:off x="8446018" y="0"/>
          <a:ext cx="3010836" cy="173709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000" b="1" kern="1200" dirty="0" smtClean="0">
              <a:latin typeface="Times New Roman" pitchFamily="18" charset="0"/>
              <a:cs typeface="Times New Roman" pitchFamily="18" charset="0"/>
            </a:rPr>
            <a:t>6. «Случай дебюта и тяжелого течения смешанного заболевания соединительной ткани после перенесенного ковид-19»  врач-ревматолог ГРЦ Тримова Г.Ш.</a:t>
          </a:r>
        </a:p>
        <a:p>
          <a:pPr lvl="0" algn="ctr">
            <a:spcBef>
              <a:spcPct val="0"/>
            </a:spcBef>
          </a:pPr>
          <a:endParaRPr lang="ru-RU" sz="1000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000" b="1" kern="1200" dirty="0" smtClean="0">
              <a:latin typeface="Times New Roman" pitchFamily="18" charset="0"/>
              <a:cs typeface="Times New Roman" pitchFamily="18" charset="0"/>
            </a:rPr>
            <a:t>7. «Вопросы иммуногенности у пациентов с ревматоидным артритом на ГИБП»                    врач-ревматолог ГРЦ Носинова А.Б.</a:t>
          </a:r>
        </a:p>
        <a:p>
          <a:pPr lvl="0" algn="ctr">
            <a:spcBef>
              <a:spcPct val="0"/>
            </a:spcBef>
          </a:pPr>
          <a:endParaRPr lang="ru-RU" sz="1000" kern="1200" dirty="0"/>
        </a:p>
      </dsp:txBody>
      <dsp:txXfrm>
        <a:off x="8496896" y="50878"/>
        <a:ext cx="2909080" cy="163533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F8FB9F-5378-412C-8A8C-9646F59337A9}">
      <dsp:nvSpPr>
        <dsp:cNvPr id="0" name=""/>
        <dsp:cNvSpPr/>
      </dsp:nvSpPr>
      <dsp:spPr>
        <a:xfrm>
          <a:off x="0" y="667120"/>
          <a:ext cx="5929792" cy="10654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0218" tIns="853948" rIns="460218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Российский семейный врач, Том 26, № 3, 2022 Клинический случай</a:t>
          </a:r>
          <a:endParaRPr lang="ru-RU" sz="1000" b="1" kern="1200" dirty="0">
            <a:solidFill>
              <a:schemeClr val="tx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667120"/>
        <a:ext cx="5929792" cy="1065487"/>
      </dsp:txXfrm>
    </dsp:sp>
    <dsp:sp modelId="{B242B367-987D-47E9-A7B0-115E4F6B09D2}">
      <dsp:nvSpPr>
        <dsp:cNvPr id="0" name=""/>
        <dsp:cNvSpPr/>
      </dsp:nvSpPr>
      <dsp:spPr>
        <a:xfrm>
          <a:off x="296489" y="61960"/>
          <a:ext cx="4846122" cy="12103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892" tIns="0" rIns="156892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Реактивация хронической бруцеллезной инфекции после COVID-19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(случай из практики). А.Б. Кулембаева, Ю.М. Хайдарова</a:t>
          </a:r>
        </a:p>
        <a:p>
          <a:pPr lvl="0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355572" y="121043"/>
        <a:ext cx="4727956" cy="1092154"/>
      </dsp:txXfrm>
    </dsp:sp>
    <dsp:sp modelId="{50D6C22F-1BCF-4B18-8185-25F20F380C7B}">
      <dsp:nvSpPr>
        <dsp:cNvPr id="0" name=""/>
        <dsp:cNvSpPr/>
      </dsp:nvSpPr>
      <dsp:spPr>
        <a:xfrm>
          <a:off x="0" y="2559167"/>
          <a:ext cx="5929792" cy="1226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0218" tIns="853948" rIns="460218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1" kern="120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4 </a:t>
          </a:r>
          <a:r>
            <a:rPr lang="en-US" sz="1000" b="1" kern="1200" dirty="0" err="1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th</a:t>
          </a:r>
          <a:r>
            <a:rPr lang="en-US" sz="1000" b="1" kern="120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International congress of multidisciplinary studies in medical sciences</a:t>
          </a:r>
          <a:endParaRPr lang="ru-RU" sz="1000" kern="1200" dirty="0">
            <a:solidFill>
              <a:schemeClr val="tx1">
                <a:lumMod val="50000"/>
              </a:schemeClr>
            </a:solidFill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1" kern="120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18-20 February 2022/Antalya – Turkey </a:t>
          </a:r>
          <a:endParaRPr lang="ru-RU" sz="1000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0" y="2559167"/>
        <a:ext cx="5929792" cy="1226925"/>
      </dsp:txXfrm>
    </dsp:sp>
    <dsp:sp modelId="{90F0B63E-C184-48F0-A5BD-9AEC0A048199}">
      <dsp:nvSpPr>
        <dsp:cNvPr id="0" name=""/>
        <dsp:cNvSpPr/>
      </dsp:nvSpPr>
      <dsp:spPr>
        <a:xfrm>
          <a:off x="296489" y="1954007"/>
          <a:ext cx="4150854" cy="1210320"/>
        </a:xfrm>
        <a:prstGeom prst="round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892" tIns="0" rIns="156892" bIns="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kern="120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Дебют ревматологических заболевания после перенесённой </a:t>
          </a:r>
          <a:r>
            <a:rPr lang="en-US" sz="1050" b="1" kern="120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C</a:t>
          </a:r>
          <a:r>
            <a:rPr lang="ru-RU" sz="1050" b="1" kern="1200" dirty="0" err="1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ovid</a:t>
          </a:r>
          <a:r>
            <a:rPr lang="ru-RU" sz="1050" b="1" kern="120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19: причины развития и примеры из практики.</a:t>
          </a:r>
        </a:p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kern="120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А.Б. Кулембаева, К.С. Омарова, Ю.М. Хайдарова, </a:t>
          </a:r>
        </a:p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kern="120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М.Е. Кобей </a:t>
          </a:r>
        </a:p>
        <a:p>
          <a:pPr lvl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50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355572" y="2013090"/>
        <a:ext cx="4032688" cy="1092154"/>
      </dsp:txXfrm>
    </dsp:sp>
    <dsp:sp modelId="{C3E427FF-4302-4A7C-83E3-0723E9EC32ED}">
      <dsp:nvSpPr>
        <dsp:cNvPr id="0" name=""/>
        <dsp:cNvSpPr/>
      </dsp:nvSpPr>
      <dsp:spPr>
        <a:xfrm>
          <a:off x="0" y="4603563"/>
          <a:ext cx="5929792" cy="1226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0218" tIns="853948" rIns="460218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1" kern="120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Scopus Preview</a:t>
          </a:r>
          <a:endParaRPr lang="ru-RU" sz="1000" b="1" kern="1200" dirty="0">
            <a:solidFill>
              <a:schemeClr val="tx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56556992400</a:t>
          </a:r>
          <a:endParaRPr lang="ru-RU" sz="1000" b="1" kern="1200" dirty="0">
            <a:solidFill>
              <a:schemeClr val="tx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4603563"/>
        <a:ext cx="5929792" cy="1226925"/>
      </dsp:txXfrm>
    </dsp:sp>
    <dsp:sp modelId="{50FA9C5B-1238-4BFC-A730-691B5B826632}">
      <dsp:nvSpPr>
        <dsp:cNvPr id="0" name=""/>
        <dsp:cNvSpPr/>
      </dsp:nvSpPr>
      <dsp:spPr>
        <a:xfrm>
          <a:off x="296489" y="4007492"/>
          <a:ext cx="4150854" cy="1210320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892" tIns="0" rIns="156892" bIns="0" numCol="1" spcCol="1270" anchor="ctr" anchorCtr="0">
          <a:noAutofit/>
        </a:bodyPr>
        <a:lstStyle/>
        <a:p>
          <a:pPr lvl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1. </a:t>
          </a:r>
          <a:r>
            <a:rPr lang="ru-RU" sz="1100" b="1" kern="120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Рнк-энхансер инициирует остеогенез посредством экспрессии микрорнк-3129 в мезенхимальных стволовых клетках костного мозга человека. Г.Ш. Тримова</a:t>
          </a:r>
          <a:endParaRPr lang="en-US" sz="1100" b="1" kern="1200" dirty="0" smtClean="0">
            <a:solidFill>
              <a:schemeClr val="tx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pPr lvl="0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2. </a:t>
          </a:r>
          <a:r>
            <a:rPr lang="ru-RU" sz="1100" b="1" kern="120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Индуцированный вирусом Эпштейна–Барр ген 3 заставляет мезенхимальные стволовые клетки человека дифференцироваться в хондроциты через стресс-сенсо эндоплазматического ретикулума</a:t>
          </a:r>
          <a:r>
            <a:rPr lang="en-US" sz="1100" b="1" kern="120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.   </a:t>
          </a:r>
          <a:r>
            <a:rPr lang="ru-RU" sz="1100" b="1" kern="120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Г.Ш. Тримова</a:t>
          </a:r>
        </a:p>
      </dsp:txBody>
      <dsp:txXfrm>
        <a:off x="355572" y="4066575"/>
        <a:ext cx="4032688" cy="109215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F8FB9F-5378-412C-8A8C-9646F59337A9}">
      <dsp:nvSpPr>
        <dsp:cNvPr id="0" name=""/>
        <dsp:cNvSpPr/>
      </dsp:nvSpPr>
      <dsp:spPr>
        <a:xfrm>
          <a:off x="0" y="605562"/>
          <a:ext cx="5645888" cy="109374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84" tIns="728980" rIns="438184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Научно-практическая ревматология</a:t>
          </a:r>
          <a:endParaRPr lang="ru-RU" sz="1000" b="0" kern="1200" dirty="0">
            <a:solidFill>
              <a:schemeClr val="tx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605562"/>
        <a:ext cx="5645888" cy="1093745"/>
      </dsp:txXfrm>
    </dsp:sp>
    <dsp:sp modelId="{B242B367-987D-47E9-A7B0-115E4F6B09D2}">
      <dsp:nvSpPr>
        <dsp:cNvPr id="0" name=""/>
        <dsp:cNvSpPr/>
      </dsp:nvSpPr>
      <dsp:spPr>
        <a:xfrm>
          <a:off x="282294" y="7839"/>
          <a:ext cx="4636905" cy="12398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81" tIns="0" rIns="149381" bIns="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 smtClean="0">
            <a:solidFill>
              <a:schemeClr val="tx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pPr lvl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Особенности течения и исход </a:t>
          </a:r>
          <a:r>
            <a:rPr lang="en-US" sz="1100" b="1" kern="120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COVID</a:t>
          </a:r>
          <a:r>
            <a:rPr lang="ru-RU" sz="1100" b="1" kern="120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-19 у пациентов с ревматоидным артритом, получавших тоцилизумаб.                     Ж.С. Ахметова</a:t>
          </a:r>
          <a:endParaRPr lang="ru-RU" sz="1100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342818" y="68363"/>
        <a:ext cx="4515857" cy="1118792"/>
      </dsp:txXfrm>
    </dsp:sp>
    <dsp:sp modelId="{50D6C22F-1BCF-4B18-8185-25F20F380C7B}">
      <dsp:nvSpPr>
        <dsp:cNvPr id="0" name=""/>
        <dsp:cNvSpPr/>
      </dsp:nvSpPr>
      <dsp:spPr>
        <a:xfrm>
          <a:off x="0" y="2521492"/>
          <a:ext cx="5645888" cy="110654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84" tIns="728980" rIns="438184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Клиническая медицина и фармакология, август, №4 (243), 2022 , 167 </a:t>
          </a:r>
          <a:r>
            <a:rPr lang="ru-RU" sz="1000" b="1" kern="1200" dirty="0" err="1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стр</a:t>
          </a:r>
          <a:endParaRPr lang="ru-RU" sz="1000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0" y="2521492"/>
        <a:ext cx="5645888" cy="1106548"/>
      </dsp:txXfrm>
    </dsp:sp>
    <dsp:sp modelId="{90F0B63E-C184-48F0-A5BD-9AEC0A048199}">
      <dsp:nvSpPr>
        <dsp:cNvPr id="0" name=""/>
        <dsp:cNvSpPr/>
      </dsp:nvSpPr>
      <dsp:spPr>
        <a:xfrm>
          <a:off x="282294" y="1948304"/>
          <a:ext cx="3952121" cy="1239840"/>
        </a:xfrm>
        <a:prstGeom prst="round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81" tIns="0" rIns="149381" bIns="0" numCol="1" spcCol="1270" anchor="ctr" anchorCtr="0">
          <a:noAutofit/>
        </a:bodyPr>
        <a:lstStyle/>
        <a:p>
          <a:pPr lvl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Роль антигенов HLA B-27 в патогенезе </a:t>
          </a:r>
          <a:r>
            <a:rPr lang="ru-RU" sz="1050" b="1" kern="1200" dirty="0" err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серонегативных</a:t>
          </a:r>
          <a:r>
            <a:rPr lang="ru-RU" sz="1050" b="1" kern="12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 спондилоартритов и хронического бруцеллеза (обзор). Ю.М. Хайдарова, К. </a:t>
          </a:r>
          <a:r>
            <a:rPr lang="ru-RU" sz="1050" b="1" kern="1200" dirty="0" err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С.Омарова</a:t>
          </a:r>
          <a:endParaRPr lang="ru-RU" sz="1050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342818" y="2008828"/>
        <a:ext cx="3831073" cy="1118792"/>
      </dsp:txXfrm>
    </dsp:sp>
    <dsp:sp modelId="{C3E427FF-4302-4A7C-83E3-0723E9EC32ED}">
      <dsp:nvSpPr>
        <dsp:cNvPr id="0" name=""/>
        <dsp:cNvSpPr/>
      </dsp:nvSpPr>
      <dsp:spPr>
        <a:xfrm>
          <a:off x="0" y="4519006"/>
          <a:ext cx="5645888" cy="107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84" tIns="728980" rIns="438184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1" kern="1200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Клиническая медицина, Серия: Естественные и технические науки №11 ноябрь 2021 г.</a:t>
          </a:r>
          <a:endParaRPr lang="ru-RU" sz="1000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0" y="4519006"/>
        <a:ext cx="5645888" cy="1075600"/>
      </dsp:txXfrm>
    </dsp:sp>
    <dsp:sp modelId="{50FA9C5B-1238-4BFC-A730-691B5B826632}">
      <dsp:nvSpPr>
        <dsp:cNvPr id="0" name=""/>
        <dsp:cNvSpPr/>
      </dsp:nvSpPr>
      <dsp:spPr>
        <a:xfrm>
          <a:off x="282294" y="3901572"/>
          <a:ext cx="3952121" cy="1239840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81" tIns="0" rIns="149381" bIns="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Трудности дифференциальной диагностики раннего </a:t>
          </a:r>
          <a:r>
            <a:rPr lang="ru-RU" sz="1100" b="1" kern="1200" dirty="0" err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серонегативного</a:t>
          </a:r>
          <a:r>
            <a:rPr lang="ru-RU" sz="1100" b="1" kern="12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 спондилоартрита в условиях </a:t>
          </a:r>
          <a:r>
            <a:rPr lang="ru-RU" sz="1100" b="1" kern="1200" dirty="0" err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эпидемичной</a:t>
          </a:r>
          <a:r>
            <a:rPr lang="ru-RU" sz="1100" b="1" kern="12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 зоны по бруцеллезу. </a:t>
          </a:r>
          <a:r>
            <a:rPr lang="ru-RU" sz="1100" b="1" kern="1200" dirty="0" err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Ю.М.Хайдарова</a:t>
          </a:r>
          <a:endParaRPr lang="ru-RU" sz="1100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342818" y="3962096"/>
        <a:ext cx="3831073" cy="111879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D36AC5-94FF-4A57-AC53-5F59B090BCC2}">
      <dsp:nvSpPr>
        <dsp:cNvPr id="0" name=""/>
        <dsp:cNvSpPr/>
      </dsp:nvSpPr>
      <dsp:spPr>
        <a:xfrm>
          <a:off x="5288" y="177051"/>
          <a:ext cx="2131485" cy="988686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674" tIns="29337" rIns="14669" bIns="29337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05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Общий анализ крови</a:t>
          </a:r>
          <a:endParaRPr lang="ru-RU" sz="1050" b="1" kern="12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88" y="177051"/>
        <a:ext cx="1884314" cy="988686"/>
      </dsp:txXfrm>
    </dsp:sp>
    <dsp:sp modelId="{709F6CC4-9FDF-48A8-B856-A50059AC1BD9}">
      <dsp:nvSpPr>
        <dsp:cNvPr id="0" name=""/>
        <dsp:cNvSpPr/>
      </dsp:nvSpPr>
      <dsp:spPr>
        <a:xfrm>
          <a:off x="1642430" y="177051"/>
          <a:ext cx="2471717" cy="988686"/>
        </a:xfrm>
        <a:prstGeom prst="chevron">
          <a:avLst/>
        </a:prstGeom>
        <a:solidFill>
          <a:schemeClr val="accent4">
            <a:hueOff val="2079139"/>
            <a:satOff val="-9594"/>
            <a:lumOff val="3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05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Общий анализ мочи</a:t>
          </a:r>
          <a:endParaRPr lang="ru-RU" sz="1050" b="1" kern="12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36773" y="177051"/>
        <a:ext cx="1483031" cy="988686"/>
      </dsp:txXfrm>
    </dsp:sp>
    <dsp:sp modelId="{BC02A593-0C5D-4490-B46D-EEDC30C913D4}">
      <dsp:nvSpPr>
        <dsp:cNvPr id="0" name=""/>
        <dsp:cNvSpPr/>
      </dsp:nvSpPr>
      <dsp:spPr>
        <a:xfrm>
          <a:off x="3619803" y="177051"/>
          <a:ext cx="2471717" cy="988686"/>
        </a:xfrm>
        <a:prstGeom prst="chevron">
          <a:avLst/>
        </a:prstGeom>
        <a:solidFill>
          <a:schemeClr val="accent4">
            <a:hueOff val="4158277"/>
            <a:satOff val="-19187"/>
            <a:lumOff val="7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05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Биохимический анализ крови</a:t>
          </a:r>
          <a:endParaRPr lang="ru-RU" sz="1050" b="1" kern="12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14146" y="177051"/>
        <a:ext cx="1483031" cy="988686"/>
      </dsp:txXfrm>
    </dsp:sp>
    <dsp:sp modelId="{7686ABEB-4306-4D1E-8C81-3F6AAB715DCB}">
      <dsp:nvSpPr>
        <dsp:cNvPr id="0" name=""/>
        <dsp:cNvSpPr/>
      </dsp:nvSpPr>
      <dsp:spPr>
        <a:xfrm>
          <a:off x="5597177" y="177051"/>
          <a:ext cx="2000039" cy="988686"/>
        </a:xfrm>
        <a:prstGeom prst="chevron">
          <a:avLst/>
        </a:prstGeom>
        <a:solidFill>
          <a:schemeClr val="accent4">
            <a:hueOff val="6237415"/>
            <a:satOff val="-28781"/>
            <a:lumOff val="1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05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Коагулограмма </a:t>
          </a:r>
          <a:endParaRPr lang="ru-RU" sz="1050" b="1" kern="12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91520" y="177051"/>
        <a:ext cx="1011353" cy="988686"/>
      </dsp:txXfrm>
    </dsp:sp>
    <dsp:sp modelId="{26871807-9E4B-4C85-878B-D215EC6D618E}">
      <dsp:nvSpPr>
        <dsp:cNvPr id="0" name=""/>
        <dsp:cNvSpPr/>
      </dsp:nvSpPr>
      <dsp:spPr>
        <a:xfrm>
          <a:off x="7102873" y="177051"/>
          <a:ext cx="2471717" cy="988686"/>
        </a:xfrm>
        <a:prstGeom prst="chevron">
          <a:avLst/>
        </a:prstGeom>
        <a:solidFill>
          <a:schemeClr val="accent4">
            <a:hueOff val="8316554"/>
            <a:satOff val="-38374"/>
            <a:lumOff val="141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05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Иммуноферментные (иммунологические) исследования</a:t>
          </a:r>
          <a:endParaRPr lang="ru-RU" sz="1050" b="1" kern="12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597216" y="177051"/>
        <a:ext cx="1483031" cy="988686"/>
      </dsp:txXfrm>
    </dsp:sp>
    <dsp:sp modelId="{58C842BF-8168-4B01-B6F9-D2B4B36B7227}">
      <dsp:nvSpPr>
        <dsp:cNvPr id="0" name=""/>
        <dsp:cNvSpPr/>
      </dsp:nvSpPr>
      <dsp:spPr>
        <a:xfrm>
          <a:off x="9080247" y="177051"/>
          <a:ext cx="2471717" cy="988686"/>
        </a:xfrm>
        <a:prstGeom prst="chevron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05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Непрямой иммунофлюорцентный анализ (нРИФ)</a:t>
          </a:r>
          <a:endParaRPr lang="ru-RU" sz="1050" b="1" kern="12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574590" y="177051"/>
        <a:ext cx="1483031" cy="98868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E14F73-31FF-4408-9234-49AC853D73EB}">
      <dsp:nvSpPr>
        <dsp:cNvPr id="0" name=""/>
        <dsp:cNvSpPr/>
      </dsp:nvSpPr>
      <dsp:spPr>
        <a:xfrm>
          <a:off x="-5756392" y="-881071"/>
          <a:ext cx="6853255" cy="6853255"/>
        </a:xfrm>
        <a:prstGeom prst="blockArc">
          <a:avLst>
            <a:gd name="adj1" fmla="val 18900000"/>
            <a:gd name="adj2" fmla="val 2700000"/>
            <a:gd name="adj3" fmla="val 315"/>
          </a:avLst>
        </a:pr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19BF95-CD53-4FF9-81E0-98A242D114C2}">
      <dsp:nvSpPr>
        <dsp:cNvPr id="0" name=""/>
        <dsp:cNvSpPr/>
      </dsp:nvSpPr>
      <dsp:spPr>
        <a:xfrm>
          <a:off x="574144" y="391404"/>
          <a:ext cx="4736071" cy="78321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1678" tIns="60960" rIns="60960" bIns="6096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Google</a:t>
          </a:r>
          <a:endParaRPr lang="ru-RU" sz="2400" b="1" kern="1200" dirty="0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n-US" sz="1800" b="1" kern="1200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https://revmacentr.kz/</a:t>
          </a:r>
          <a:endParaRPr lang="ru-RU" sz="1800" b="1" kern="1200" dirty="0" smtClean="0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b="1" kern="1200" dirty="0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4144" y="391404"/>
        <a:ext cx="4736071" cy="783216"/>
      </dsp:txXfrm>
    </dsp:sp>
    <dsp:sp modelId="{604E04FA-4CC5-48E0-B345-8F85A4CFA324}">
      <dsp:nvSpPr>
        <dsp:cNvPr id="0" name=""/>
        <dsp:cNvSpPr/>
      </dsp:nvSpPr>
      <dsp:spPr>
        <a:xfrm>
          <a:off x="84633" y="293502"/>
          <a:ext cx="979021" cy="97902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D2017A-40CE-4364-915E-9D59A59C0CB6}">
      <dsp:nvSpPr>
        <dsp:cNvPr id="0" name=""/>
        <dsp:cNvSpPr/>
      </dsp:nvSpPr>
      <dsp:spPr>
        <a:xfrm>
          <a:off x="1023180" y="1566433"/>
          <a:ext cx="4287035" cy="783216"/>
        </a:xfrm>
        <a:prstGeom prst="rect">
          <a:avLst/>
        </a:prstGeom>
        <a:gradFill rotWithShape="0">
          <a:gsLst>
            <a:gs pos="0">
              <a:schemeClr val="accent4">
                <a:hueOff val="3465231"/>
                <a:satOff val="-15989"/>
                <a:lumOff val="58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3465231"/>
                <a:satOff val="-15989"/>
                <a:lumOff val="58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1678" tIns="60960" rIns="60960" bIns="6096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Instagram</a:t>
          </a:r>
          <a:endParaRPr lang="ru-RU" sz="2400" b="1" kern="1200" dirty="0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@</a:t>
          </a:r>
          <a:r>
            <a:rPr lang="en-US" sz="1800" b="1" kern="1200" dirty="0" err="1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revmacentr</a:t>
          </a:r>
          <a:endParaRPr lang="ru-RU" sz="1800" b="1" kern="1200" dirty="0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23180" y="1566433"/>
        <a:ext cx="4287035" cy="783216"/>
      </dsp:txXfrm>
    </dsp:sp>
    <dsp:sp modelId="{B22463D1-309E-4826-B989-12BF4D0450F6}">
      <dsp:nvSpPr>
        <dsp:cNvPr id="0" name=""/>
        <dsp:cNvSpPr/>
      </dsp:nvSpPr>
      <dsp:spPr>
        <a:xfrm>
          <a:off x="533670" y="1468531"/>
          <a:ext cx="979021" cy="97902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3465231"/>
              <a:satOff val="-15989"/>
              <a:lumOff val="58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EE1E62-A7CB-4C0B-90B3-2CCEAE08FF25}">
      <dsp:nvSpPr>
        <dsp:cNvPr id="0" name=""/>
        <dsp:cNvSpPr/>
      </dsp:nvSpPr>
      <dsp:spPr>
        <a:xfrm>
          <a:off x="1023180" y="2741462"/>
          <a:ext cx="4287035" cy="783216"/>
        </a:xfrm>
        <a:prstGeom prst="rect">
          <a:avLst/>
        </a:prstGeom>
        <a:gradFill rotWithShape="0">
          <a:gsLst>
            <a:gs pos="0">
              <a:schemeClr val="accent4">
                <a:hueOff val="6930461"/>
                <a:satOff val="-31979"/>
                <a:lumOff val="1177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6930461"/>
                <a:satOff val="-31979"/>
                <a:lumOff val="1177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1678" tIns="50800" rIns="50800" bIns="508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Facebook</a:t>
          </a:r>
          <a:endParaRPr lang="ru-RU" sz="2000" b="1" kern="1200" dirty="0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https://www.facebook.com/revmacentr/</a:t>
          </a:r>
          <a:endParaRPr lang="ru-RU" sz="1600" b="1" kern="1200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23180" y="2741462"/>
        <a:ext cx="4287035" cy="783216"/>
      </dsp:txXfrm>
    </dsp:sp>
    <dsp:sp modelId="{7A9DA6A7-CD18-4A25-9A32-390F822E602A}">
      <dsp:nvSpPr>
        <dsp:cNvPr id="0" name=""/>
        <dsp:cNvSpPr/>
      </dsp:nvSpPr>
      <dsp:spPr>
        <a:xfrm>
          <a:off x="533670" y="2643560"/>
          <a:ext cx="979021" cy="97902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6930461"/>
              <a:satOff val="-31979"/>
              <a:lumOff val="117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04691D-D975-421C-AEF7-54551FA8293C}">
      <dsp:nvSpPr>
        <dsp:cNvPr id="0" name=""/>
        <dsp:cNvSpPr/>
      </dsp:nvSpPr>
      <dsp:spPr>
        <a:xfrm>
          <a:off x="574144" y="3916491"/>
          <a:ext cx="4736071" cy="783216"/>
        </a:xfrm>
        <a:prstGeom prst="rect">
          <a:avLst/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1678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err="1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Whatsapp</a:t>
          </a:r>
          <a:r>
            <a:rPr lang="en-US" sz="2100" b="1" kern="1200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+7 708 973 45 88</a:t>
          </a:r>
          <a:endParaRPr lang="ru-RU" sz="2100" b="1" kern="1200" dirty="0">
            <a:solidFill>
              <a:schemeClr val="tx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4144" y="3916491"/>
        <a:ext cx="4736071" cy="783216"/>
      </dsp:txXfrm>
    </dsp:sp>
    <dsp:sp modelId="{A73E31D9-EC94-4CD1-8D1D-CFEFD5A48D62}">
      <dsp:nvSpPr>
        <dsp:cNvPr id="0" name=""/>
        <dsp:cNvSpPr/>
      </dsp:nvSpPr>
      <dsp:spPr>
        <a:xfrm>
          <a:off x="84633" y="3818589"/>
          <a:ext cx="979021" cy="97902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DB3B96-3E74-466A-BCC0-AFEC8F682EFB}">
      <dsp:nvSpPr>
        <dsp:cNvPr id="0" name=""/>
        <dsp:cNvSpPr/>
      </dsp:nvSpPr>
      <dsp:spPr>
        <a:xfrm>
          <a:off x="1231040" y="3503964"/>
          <a:ext cx="1154246" cy="115424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600" kern="1200" dirty="0"/>
        </a:p>
      </dsp:txBody>
      <dsp:txXfrm>
        <a:off x="1400075" y="3672999"/>
        <a:ext cx="816176" cy="816176"/>
      </dsp:txXfrm>
    </dsp:sp>
    <dsp:sp modelId="{71A8AA16-7A49-44FE-9388-65FA503C7120}">
      <dsp:nvSpPr>
        <dsp:cNvPr id="0" name=""/>
        <dsp:cNvSpPr/>
      </dsp:nvSpPr>
      <dsp:spPr>
        <a:xfrm rot="16207718">
          <a:off x="848692" y="2513613"/>
          <a:ext cx="1925858" cy="54851"/>
        </a:xfrm>
        <a:custGeom>
          <a:avLst/>
          <a:gdLst/>
          <a:ahLst/>
          <a:cxnLst/>
          <a:rect l="0" t="0" r="0" b="0"/>
          <a:pathLst>
            <a:path>
              <a:moveTo>
                <a:pt x="0" y="27425"/>
              </a:moveTo>
              <a:lnTo>
                <a:pt x="1925858" y="2742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763474" y="2492892"/>
        <a:ext cx="96292" cy="96292"/>
      </dsp:txXfrm>
    </dsp:sp>
    <dsp:sp modelId="{F60800A6-9496-4CEF-8842-899E7954031F}">
      <dsp:nvSpPr>
        <dsp:cNvPr id="0" name=""/>
        <dsp:cNvSpPr/>
      </dsp:nvSpPr>
      <dsp:spPr>
        <a:xfrm>
          <a:off x="1237955" y="423867"/>
          <a:ext cx="1154246" cy="115424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600" kern="1200" dirty="0"/>
        </a:p>
      </dsp:txBody>
      <dsp:txXfrm>
        <a:off x="1406990" y="592902"/>
        <a:ext cx="816176" cy="816176"/>
      </dsp:txXfrm>
    </dsp:sp>
    <dsp:sp modelId="{FC7119B6-FC30-48E0-A33A-F010F4D17AEA}">
      <dsp:nvSpPr>
        <dsp:cNvPr id="0" name=""/>
        <dsp:cNvSpPr/>
      </dsp:nvSpPr>
      <dsp:spPr>
        <a:xfrm rot="5406466">
          <a:off x="1564453" y="4872953"/>
          <a:ext cx="484339" cy="54851"/>
        </a:xfrm>
        <a:custGeom>
          <a:avLst/>
          <a:gdLst/>
          <a:ahLst/>
          <a:cxnLst/>
          <a:rect l="0" t="0" r="0" b="0"/>
          <a:pathLst>
            <a:path>
              <a:moveTo>
                <a:pt x="0" y="27425"/>
              </a:moveTo>
              <a:lnTo>
                <a:pt x="484339" y="2742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1794514" y="4888270"/>
        <a:ext cx="24216" cy="24216"/>
      </dsp:txXfrm>
    </dsp:sp>
    <dsp:sp modelId="{45C6A995-746E-4F41-9A93-5D2D04C89C86}">
      <dsp:nvSpPr>
        <dsp:cNvPr id="0" name=""/>
        <dsp:cNvSpPr/>
      </dsp:nvSpPr>
      <dsp:spPr>
        <a:xfrm>
          <a:off x="1227958" y="5142547"/>
          <a:ext cx="1154246" cy="1154246"/>
        </a:xfrm>
        <a:prstGeom prst="ellipse">
          <a:avLst/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600" kern="1200" dirty="0"/>
        </a:p>
      </dsp:txBody>
      <dsp:txXfrm>
        <a:off x="1396993" y="5311582"/>
        <a:ext cx="816176" cy="816176"/>
      </dsp:txXfrm>
    </dsp:sp>
    <dsp:sp modelId="{D9C0A4B3-7EFA-4A2A-AA9B-03D1EE078349}">
      <dsp:nvSpPr>
        <dsp:cNvPr id="0" name=""/>
        <dsp:cNvSpPr/>
      </dsp:nvSpPr>
      <dsp:spPr>
        <a:xfrm rot="16215648">
          <a:off x="1630362" y="3295294"/>
          <a:ext cx="362505" cy="54851"/>
        </a:xfrm>
        <a:custGeom>
          <a:avLst/>
          <a:gdLst/>
          <a:ahLst/>
          <a:cxnLst/>
          <a:rect l="0" t="0" r="0" b="0"/>
          <a:pathLst>
            <a:path>
              <a:moveTo>
                <a:pt x="0" y="27425"/>
              </a:moveTo>
              <a:lnTo>
                <a:pt x="362505" y="2742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802552" y="3313657"/>
        <a:ext cx="18125" cy="18125"/>
      </dsp:txXfrm>
    </dsp:sp>
    <dsp:sp modelId="{D54C2CD3-071B-4D24-9DE2-F2E7C8A51108}">
      <dsp:nvSpPr>
        <dsp:cNvPr id="0" name=""/>
        <dsp:cNvSpPr/>
      </dsp:nvSpPr>
      <dsp:spPr>
        <a:xfrm>
          <a:off x="1237944" y="1987228"/>
          <a:ext cx="1154246" cy="1154246"/>
        </a:xfrm>
        <a:prstGeom prst="ellipse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600" kern="1200"/>
        </a:p>
      </dsp:txBody>
      <dsp:txXfrm>
        <a:off x="1406979" y="2156263"/>
        <a:ext cx="816176" cy="81617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6E0572-9FBA-4029-BC48-290CB7401D03}">
      <dsp:nvSpPr>
        <dsp:cNvPr id="0" name=""/>
        <dsp:cNvSpPr/>
      </dsp:nvSpPr>
      <dsp:spPr>
        <a:xfrm>
          <a:off x="2887153" y="0"/>
          <a:ext cx="6086475" cy="6086475"/>
        </a:xfrm>
        <a:prstGeom prst="diamond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3A90F7-0A10-49CF-8F5D-991B9053E69C}">
      <dsp:nvSpPr>
        <dsp:cNvPr id="0" name=""/>
        <dsp:cNvSpPr/>
      </dsp:nvSpPr>
      <dsp:spPr>
        <a:xfrm>
          <a:off x="1631333" y="64517"/>
          <a:ext cx="4092539" cy="255474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400" kern="1200"/>
        </a:p>
      </dsp:txBody>
      <dsp:txXfrm>
        <a:off x="1756045" y="189229"/>
        <a:ext cx="3843115" cy="2305321"/>
      </dsp:txXfrm>
    </dsp:sp>
    <dsp:sp modelId="{376CEB7F-4A35-4448-BE3F-0B0A3D569B70}">
      <dsp:nvSpPr>
        <dsp:cNvPr id="0" name=""/>
        <dsp:cNvSpPr/>
      </dsp:nvSpPr>
      <dsp:spPr>
        <a:xfrm>
          <a:off x="6175458" y="93393"/>
          <a:ext cx="3783765" cy="2437697"/>
        </a:xfrm>
        <a:prstGeom prst="roundRect">
          <a:avLst/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400" kern="1200" dirty="0"/>
        </a:p>
      </dsp:txBody>
      <dsp:txXfrm>
        <a:off x="6294457" y="212392"/>
        <a:ext cx="3545767" cy="2199699"/>
      </dsp:txXfrm>
    </dsp:sp>
    <dsp:sp modelId="{ABBBA474-180D-42F8-89D5-EF8E02F38E47}">
      <dsp:nvSpPr>
        <dsp:cNvPr id="0" name=""/>
        <dsp:cNvSpPr/>
      </dsp:nvSpPr>
      <dsp:spPr>
        <a:xfrm>
          <a:off x="1666239" y="3585269"/>
          <a:ext cx="3854953" cy="2213902"/>
        </a:xfrm>
        <a:prstGeom prst="roundRect">
          <a:avLst/>
        </a:prstGeom>
        <a:solidFill>
          <a:schemeClr val="accent4">
            <a:hueOff val="6930461"/>
            <a:satOff val="-31979"/>
            <a:lumOff val="11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400" kern="1200"/>
        </a:p>
      </dsp:txBody>
      <dsp:txXfrm>
        <a:off x="1774313" y="3693343"/>
        <a:ext cx="3638805" cy="1997754"/>
      </dsp:txXfrm>
    </dsp:sp>
    <dsp:sp modelId="{6F3986F6-B419-41A4-A300-7296D9855516}">
      <dsp:nvSpPr>
        <dsp:cNvPr id="0" name=""/>
        <dsp:cNvSpPr/>
      </dsp:nvSpPr>
      <dsp:spPr>
        <a:xfrm>
          <a:off x="6290038" y="3311353"/>
          <a:ext cx="3925192" cy="2476744"/>
        </a:xfrm>
        <a:prstGeom prst="roundRec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400" kern="1200"/>
        </a:p>
      </dsp:txBody>
      <dsp:txXfrm>
        <a:off x="6410943" y="3432258"/>
        <a:ext cx="3683382" cy="223493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6F9FAF-43F4-473E-BABC-94DBEF86619B}">
      <dsp:nvSpPr>
        <dsp:cNvPr id="0" name=""/>
        <dsp:cNvSpPr/>
      </dsp:nvSpPr>
      <dsp:spPr>
        <a:xfrm>
          <a:off x="2933289" y="719294"/>
          <a:ext cx="55398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3989" y="45720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195669" y="762088"/>
        <a:ext cx="29229" cy="5851"/>
      </dsp:txXfrm>
    </dsp:sp>
    <dsp:sp modelId="{3072564F-D2D3-48F1-B671-63E0CFC2D7BE}">
      <dsp:nvSpPr>
        <dsp:cNvPr id="0" name=""/>
        <dsp:cNvSpPr/>
      </dsp:nvSpPr>
      <dsp:spPr>
        <a:xfrm>
          <a:off x="393397" y="2506"/>
          <a:ext cx="2541692" cy="152501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Проводится текущий ремонт  на 1 этаже, (установлены </a:t>
          </a:r>
          <a:r>
            <a:rPr lang="ru-RU" sz="1800" b="1" kern="1200" dirty="0" err="1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двери,потолки</a:t>
          </a:r>
          <a:r>
            <a:rPr lang="ru-RU" sz="18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</a:p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b="1" kern="1200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93397" y="2506"/>
        <a:ext cx="2541692" cy="1525015"/>
      </dsp:txXfrm>
    </dsp:sp>
    <dsp:sp modelId="{07F1C916-0252-48C7-B52E-07293744D4CB}">
      <dsp:nvSpPr>
        <dsp:cNvPr id="0" name=""/>
        <dsp:cNvSpPr/>
      </dsp:nvSpPr>
      <dsp:spPr>
        <a:xfrm>
          <a:off x="6059571" y="719294"/>
          <a:ext cx="55398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3989" y="45720"/>
              </a:lnTo>
            </a:path>
          </a:pathLst>
        </a:custGeom>
        <a:noFill/>
        <a:ln w="9525" cap="flat" cmpd="sng" algn="ctr">
          <a:solidFill>
            <a:schemeClr val="accent5">
              <a:hueOff val="-2451115"/>
              <a:satOff val="-3409"/>
              <a:lumOff val="-1307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321951" y="762088"/>
        <a:ext cx="29229" cy="5851"/>
      </dsp:txXfrm>
    </dsp:sp>
    <dsp:sp modelId="{1F80B7E3-C124-4198-B4DD-C5D4A28B3658}">
      <dsp:nvSpPr>
        <dsp:cNvPr id="0" name=""/>
        <dsp:cNvSpPr/>
      </dsp:nvSpPr>
      <dsp:spPr>
        <a:xfrm>
          <a:off x="3519679" y="2506"/>
          <a:ext cx="2541692" cy="1525015"/>
        </a:xfrm>
        <a:prstGeom prst="rect">
          <a:avLst/>
        </a:prstGeom>
        <a:solidFill>
          <a:schemeClr val="accent5">
            <a:hueOff val="-1838336"/>
            <a:satOff val="-2557"/>
            <a:lumOff val="-98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Проводится косметический ремонт  на 2 этаже (установлены двери)</a:t>
          </a:r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b="1" kern="1200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519679" y="2506"/>
        <a:ext cx="2541692" cy="1525015"/>
      </dsp:txXfrm>
    </dsp:sp>
    <dsp:sp modelId="{777CA9F5-7A62-4433-A4FE-B2BF8E85CA2F}">
      <dsp:nvSpPr>
        <dsp:cNvPr id="0" name=""/>
        <dsp:cNvSpPr/>
      </dsp:nvSpPr>
      <dsp:spPr>
        <a:xfrm>
          <a:off x="1664243" y="1525721"/>
          <a:ext cx="6560349" cy="553989"/>
        </a:xfrm>
        <a:custGeom>
          <a:avLst/>
          <a:gdLst/>
          <a:ahLst/>
          <a:cxnLst/>
          <a:rect l="0" t="0" r="0" b="0"/>
          <a:pathLst>
            <a:path>
              <a:moveTo>
                <a:pt x="6560349" y="0"/>
              </a:moveTo>
              <a:lnTo>
                <a:pt x="6560349" y="294094"/>
              </a:lnTo>
              <a:lnTo>
                <a:pt x="0" y="294094"/>
              </a:lnTo>
              <a:lnTo>
                <a:pt x="0" y="553989"/>
              </a:lnTo>
            </a:path>
          </a:pathLst>
        </a:custGeom>
        <a:noFill/>
        <a:ln w="9525" cap="flat" cmpd="sng" algn="ctr">
          <a:solidFill>
            <a:schemeClr val="accent5">
              <a:hueOff val="-4902230"/>
              <a:satOff val="-6819"/>
              <a:lumOff val="-261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779759" y="1799790"/>
        <a:ext cx="329317" cy="5851"/>
      </dsp:txXfrm>
    </dsp:sp>
    <dsp:sp modelId="{75AC2EDF-6853-4559-8C34-84E5DDB09B30}">
      <dsp:nvSpPr>
        <dsp:cNvPr id="0" name=""/>
        <dsp:cNvSpPr/>
      </dsp:nvSpPr>
      <dsp:spPr>
        <a:xfrm>
          <a:off x="6645960" y="2506"/>
          <a:ext cx="3157264" cy="1525015"/>
        </a:xfrm>
        <a:prstGeom prst="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Проведены инженерные сети (электричество, интернет, сан-технические работы, вентиляция)</a:t>
          </a:r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b="1" kern="1200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645960" y="2506"/>
        <a:ext cx="3157264" cy="1525015"/>
      </dsp:txXfrm>
    </dsp:sp>
    <dsp:sp modelId="{E1DC5CFD-7D78-46AB-9798-F10035B19F7A}">
      <dsp:nvSpPr>
        <dsp:cNvPr id="0" name=""/>
        <dsp:cNvSpPr/>
      </dsp:nvSpPr>
      <dsp:spPr>
        <a:xfrm>
          <a:off x="2933289" y="2828898"/>
          <a:ext cx="55398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3989" y="45720"/>
              </a:lnTo>
            </a:path>
          </a:pathLst>
        </a:custGeom>
        <a:noFill/>
        <a:ln w="9525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195669" y="2871693"/>
        <a:ext cx="29229" cy="5851"/>
      </dsp:txXfrm>
    </dsp:sp>
    <dsp:sp modelId="{6D5014E5-2FE9-4B81-8292-0BF2CD6CDFB9}">
      <dsp:nvSpPr>
        <dsp:cNvPr id="0" name=""/>
        <dsp:cNvSpPr/>
      </dsp:nvSpPr>
      <dsp:spPr>
        <a:xfrm>
          <a:off x="393397" y="2112111"/>
          <a:ext cx="2541692" cy="1525015"/>
        </a:xfrm>
        <a:prstGeom prst="rect">
          <a:avLst/>
        </a:prstGeom>
        <a:solidFill>
          <a:schemeClr val="accent5">
            <a:hueOff val="-5515009"/>
            <a:satOff val="-7671"/>
            <a:lumOff val="-294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285750" lvl="0" indent="-28575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Char char="-"/>
          </a:pPr>
          <a:r>
            <a:rPr lang="ru-RU" sz="18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Установлен навес во входной группе</a:t>
          </a:r>
        </a:p>
        <a:p>
          <a:pPr marL="285750" lvl="0" indent="-28575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Char char="-"/>
          </a:pPr>
          <a:r>
            <a:rPr lang="ru-RU" sz="18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Заново проведена водопроводная сеть</a:t>
          </a:r>
          <a:endParaRPr lang="ru-RU" b="1" kern="1200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93397" y="2112111"/>
        <a:ext cx="2541692" cy="1525015"/>
      </dsp:txXfrm>
    </dsp:sp>
    <dsp:sp modelId="{D78C865F-F03C-47FF-96FC-83BE5A9A921F}">
      <dsp:nvSpPr>
        <dsp:cNvPr id="0" name=""/>
        <dsp:cNvSpPr/>
      </dsp:nvSpPr>
      <dsp:spPr>
        <a:xfrm>
          <a:off x="3519679" y="2112111"/>
          <a:ext cx="2541692" cy="1525015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Объект подключен  к системам жизнеобеспечения (электричество, отопление, вода)</a:t>
          </a:r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b="1" kern="1200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519679" y="2112111"/>
        <a:ext cx="2541692" cy="15250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0.38531</cdr:x>
      <cdr:y>0.03648</cdr:y>
    </cdr:from>
    <cdr:to>
      <cdr:x>0.66526</cdr:x>
      <cdr:y>0.13686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33625" y="107296"/>
          <a:ext cx="1695450" cy="2952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kk-KZ" sz="1100" b="1" dirty="0" smtClean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Услуги по бюджету</a:t>
          </a:r>
          <a:endParaRPr lang="ru-RU" sz="1100" b="1" dirty="0">
            <a:solidFill>
              <a:schemeClr val="tx1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2" y="1"/>
            <a:ext cx="2929837" cy="498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29764" y="1"/>
            <a:ext cx="2929837" cy="498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2" y="9443665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29764" y="9443665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51762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233488" y="236538"/>
            <a:ext cx="9312276" cy="5238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9" name="Google Shape;89;p1:notes"/>
          <p:cNvSpPr txBox="1">
            <a:spLocks noGrp="1"/>
          </p:cNvSpPr>
          <p:nvPr>
            <p:ph type="sldNum" idx="12"/>
          </p:nvPr>
        </p:nvSpPr>
        <p:spPr>
          <a:xfrm>
            <a:off x="3829764" y="9443665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62604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2C711-842E-4C7E-BE36-511E48E56BF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263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0" name="Google Shape;330;p12:notes"/>
          <p:cNvSpPr txBox="1">
            <a:spLocks noGrp="1"/>
          </p:cNvSpPr>
          <p:nvPr>
            <p:ph type="body" idx="1"/>
          </p:nvPr>
        </p:nvSpPr>
        <p:spPr>
          <a:xfrm>
            <a:off x="676117" y="4784838"/>
            <a:ext cx="5408930" cy="391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12:notes"/>
          <p:cNvSpPr txBox="1">
            <a:spLocks noGrp="1"/>
          </p:cNvSpPr>
          <p:nvPr>
            <p:ph type="sldNum" idx="12"/>
          </p:nvPr>
        </p:nvSpPr>
        <p:spPr>
          <a:xfrm>
            <a:off x="3829765" y="9443666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000000"/>
                </a:solidFill>
              </a:rPr>
              <a:t>3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410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4" name="Google Shape;244;p8:notes"/>
          <p:cNvSpPr txBox="1">
            <a:spLocks noGrp="1"/>
          </p:cNvSpPr>
          <p:nvPr>
            <p:ph type="body" idx="1"/>
          </p:nvPr>
        </p:nvSpPr>
        <p:spPr>
          <a:xfrm>
            <a:off x="676117" y="4784838"/>
            <a:ext cx="5408930" cy="391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dirty="0" smtClean="0"/>
              <a:t>В 2022</a:t>
            </a:r>
            <a:r>
              <a:rPr lang="kk-KZ" baseline="0" dirty="0" smtClean="0"/>
              <a:t> по сравнению с 2021 годом выполнение плана по платным услугам увеличелась в 2 раза. Из них:</a:t>
            </a:r>
            <a:r>
              <a:rPr lang="kk-KZ" dirty="0" smtClean="0"/>
              <a:t> КДО </a:t>
            </a:r>
            <a:r>
              <a:rPr lang="kk-KZ" baseline="0" dirty="0" smtClean="0"/>
              <a:t> в 1,5 раза, стационарная помощь в 9 раз, </a:t>
            </a:r>
            <a:r>
              <a:rPr lang="ru-RU" baseline="0" dirty="0" smtClean="0"/>
              <a:t> АПП – 2 раза.</a:t>
            </a:r>
            <a:endParaRPr dirty="0"/>
          </a:p>
        </p:txBody>
      </p:sp>
      <p:sp>
        <p:nvSpPr>
          <p:cNvPr id="245" name="Google Shape;245;p8:notes"/>
          <p:cNvSpPr txBox="1">
            <a:spLocks noGrp="1"/>
          </p:cNvSpPr>
          <p:nvPr>
            <p:ph type="sldNum" idx="12"/>
          </p:nvPr>
        </p:nvSpPr>
        <p:spPr>
          <a:xfrm>
            <a:off x="3829765" y="9443666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15379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2084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2C711-842E-4C7E-BE36-511E48E56BF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6232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42318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827AB-6AA6-41D3-AEBB-40D7C5C36E8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6206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Всего в коллективе работают – 179 человек </a:t>
            </a:r>
            <a:r>
              <a:rPr lang="ru-RU" dirty="0" err="1" smtClean="0"/>
              <a:t>человек</a:t>
            </a:r>
            <a:r>
              <a:rPr lang="ru-RU" dirty="0" smtClean="0"/>
              <a:t>, в </a:t>
            </a:r>
            <a:r>
              <a:rPr lang="ru-RU" dirty="0" err="1" smtClean="0"/>
              <a:t>т.ч</a:t>
            </a:r>
            <a:r>
              <a:rPr lang="ru-RU" dirty="0" smtClean="0"/>
              <a:t>. женщин - 152, мужчин - 27. </a:t>
            </a:r>
          </a:p>
          <a:p>
            <a:r>
              <a:rPr lang="ru-RU" dirty="0" smtClean="0"/>
              <a:t>Основных работников - 158, внешних совместителей – 21.</a:t>
            </a:r>
          </a:p>
          <a:p>
            <a:r>
              <a:rPr lang="ru-RU" dirty="0" smtClean="0"/>
              <a:t>В декретном отпуске – 21 человек, из них: врачи-5, смр-10, ммп-3,прочие-3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751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832CF-859B-4F55-A86F-6FD2A3FA43E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619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2" name="Google Shape;322;p11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23" name="Google Shape;323;p11:notes"/>
          <p:cNvSpPr txBox="1">
            <a:spLocks noGrp="1"/>
          </p:cNvSpPr>
          <p:nvPr>
            <p:ph type="sldNum" idx="12"/>
          </p:nvPr>
        </p:nvSpPr>
        <p:spPr>
          <a:xfrm>
            <a:off x="3829764" y="9443665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024386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0162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71277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0162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0458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3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3:notes"/>
          <p:cNvSpPr txBox="1">
            <a:spLocks noGrp="1"/>
          </p:cNvSpPr>
          <p:nvPr>
            <p:ph type="sldNum" idx="12"/>
          </p:nvPr>
        </p:nvSpPr>
        <p:spPr>
          <a:xfrm>
            <a:off x="3829764" y="9443665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46249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Общее количество принятых беременных женщин в 2022 г составляет – 1615 женщин, в 2021 году консультаций беременным женщинам проводилась меньше, на приеме были – 948 пациенток.</a:t>
            </a:r>
          </a:p>
          <a:p>
            <a:r>
              <a:rPr lang="ru-RU" dirty="0" smtClean="0"/>
              <a:t>В центре функционирует внутренний регистр беременных женщин с                              ревматическими заболеваниями, где на сегодняшний день зарегистрировано  390 беременных. Количество рожениц составляет -708 женщин. </a:t>
            </a:r>
          </a:p>
          <a:p>
            <a:r>
              <a:rPr lang="ru-RU" dirty="0" smtClean="0"/>
              <a:t>Среди обратившихся амбулаторно  беременных женщин превалируют следующие диагнозы: на первом месте – РА (199 женщин), на втором - </a:t>
            </a:r>
            <a:r>
              <a:rPr lang="ru-RU" dirty="0" err="1" smtClean="0"/>
              <a:t>Реа</a:t>
            </a:r>
            <a:r>
              <a:rPr lang="ru-RU" dirty="0" smtClean="0"/>
              <a:t> (151),на третьем - СКВ(97 пациенток), на </a:t>
            </a:r>
            <a:r>
              <a:rPr lang="ru-RU" dirty="0" err="1" smtClean="0"/>
              <a:t>четвертем</a:t>
            </a:r>
            <a:r>
              <a:rPr lang="ru-RU" dirty="0" smtClean="0"/>
              <a:t> – СЗСТ (97), на пятом – </a:t>
            </a:r>
            <a:r>
              <a:rPr lang="ru-RU" dirty="0" err="1" smtClean="0"/>
              <a:t>Гем.васкулит</a:t>
            </a:r>
            <a:r>
              <a:rPr lang="ru-RU" dirty="0" smtClean="0"/>
              <a:t> (54 женщин).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104239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0" name="Google Shape;260;p9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1" name="Google Shape;261;p9:notes"/>
          <p:cNvSpPr txBox="1">
            <a:spLocks noGrp="1"/>
          </p:cNvSpPr>
          <p:nvPr>
            <p:ph type="sldNum" idx="12"/>
          </p:nvPr>
        </p:nvSpPr>
        <p:spPr>
          <a:xfrm>
            <a:off x="3829764" y="9443665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1530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4358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dirty="0" smtClean="0"/>
              <a:t>Летальность:</a:t>
            </a:r>
            <a:r>
              <a:rPr lang="kk-KZ" baseline="0" dirty="0" smtClean="0"/>
              <a:t> 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kk-KZ" baseline="0" dirty="0" smtClean="0"/>
              <a:t>Колтыкбаева Гульжаухар Баубековна 23.02.1966 г.р. Номер истории: 1830 Диагноз: 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Другие дерматомиозиты</a:t>
            </a:r>
            <a:r>
              <a:rPr lang="kk-KZ" sz="1200" b="0" i="0" u="none" strike="noStrike" cap="none" baseline="0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lang="kk-KZ" baseline="0" dirty="0" smtClean="0"/>
              <a:t>Причина смерти: </a:t>
            </a:r>
            <a:r>
              <a:rPr lang="ru-RU" baseline="0" dirty="0" smtClean="0"/>
              <a:t>) Синдром системного воспалительного ответа неинфекционного происхождения c органной недостаточностью. </a:t>
            </a:r>
            <a:r>
              <a:rPr lang="ru-RU" baseline="0" dirty="0" err="1" smtClean="0"/>
              <a:t>Полиорганная</a:t>
            </a:r>
            <a:r>
              <a:rPr lang="ru-RU" baseline="0" dirty="0" smtClean="0"/>
              <a:t> </a:t>
            </a:r>
            <a:r>
              <a:rPr lang="ru-RU" baseline="0" dirty="0" err="1" smtClean="0"/>
              <a:t>недостатчность</a:t>
            </a:r>
            <a:r>
              <a:rPr lang="ru-RU" baseline="0" dirty="0" smtClean="0"/>
              <a:t> (дыхательная, церебральная, сердечно-сосудистая, печеночная)</a:t>
            </a:r>
            <a:endParaRPr lang="kk-KZ" baseline="0" dirty="0" smtClean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kk-KZ" baseline="0" dirty="0" smtClean="0"/>
              <a:t>Жуминова Айжанна Булекбаевна 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11.01.1978 г.р.</a:t>
            </a:r>
            <a:r>
              <a:rPr lang="kk-KZ" baseline="0" dirty="0" smtClean="0"/>
              <a:t> , Номер истории 1904. Диагноз: 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Болезнь </a:t>
            </a:r>
            <a:r>
              <a:rPr lang="ru-RU" sz="1200" b="0" i="0" u="none" strike="noStrike" cap="none" dirty="0" err="1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стилла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ru-RU" sz="1200" b="0" i="0" u="none" strike="noStrike" cap="none" dirty="0" err="1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развившаяся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у взрослых, Причина</a:t>
            </a:r>
            <a:r>
              <a:rPr lang="ru-RU" sz="1200" b="0" i="0" u="none" strike="noStrike" cap="none" baseline="0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200" b="0" i="0" u="none" strike="noStrike" cap="none" baseline="0" dirty="0" err="1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смерти:Синдром</a:t>
            </a:r>
            <a:r>
              <a:rPr lang="ru-RU" sz="1200" b="0" i="0" u="none" strike="noStrike" cap="none" baseline="0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системного воспалительного ответа </a:t>
            </a:r>
            <a:r>
              <a:rPr lang="ru-RU" sz="1200" b="0" i="0" u="none" strike="noStrike" cap="none" baseline="0" dirty="0" err="1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неинфекционногопроисхождения</a:t>
            </a:r>
            <a:r>
              <a:rPr lang="ru-RU" sz="1200" b="0" i="0" u="none" strike="noStrike" cap="none" baseline="0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c органной </a:t>
            </a:r>
            <a:r>
              <a:rPr lang="ru-RU" sz="1200" b="0" i="0" u="none" strike="noStrike" cap="none" baseline="0" dirty="0" err="1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недостаточностьюПолиорганная</a:t>
            </a:r>
            <a:r>
              <a:rPr lang="ru-RU" sz="1200" b="0" i="0" u="none" strike="noStrike" cap="none" baseline="0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недостаточность, Пневмония +сепсис </a:t>
            </a:r>
            <a:endParaRPr dirty="0"/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289713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p15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84" name="Google Shape;384;p15:notes"/>
          <p:cNvSpPr txBox="1">
            <a:spLocks noGrp="1"/>
          </p:cNvSpPr>
          <p:nvPr>
            <p:ph type="sldNum" idx="12"/>
          </p:nvPr>
        </p:nvSpPr>
        <p:spPr>
          <a:xfrm>
            <a:off x="3829764" y="9443665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000000"/>
                </a:solidFill>
              </a:rPr>
              <a:t>27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4032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827AB-6AA6-41D3-AEBB-40D7C5C36E80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4993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6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9" name="Google Shape;219;p6:notes"/>
          <p:cNvSpPr txBox="1">
            <a:spLocks noGrp="1"/>
          </p:cNvSpPr>
          <p:nvPr>
            <p:ph type="sldNum" idx="12"/>
          </p:nvPr>
        </p:nvSpPr>
        <p:spPr>
          <a:xfrm>
            <a:off x="3829764" y="9443665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73013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	В основном дефекты по кодам 2.2. и 1.3 и 6.4. </a:t>
            </a:r>
          </a:p>
          <a:p>
            <a:r>
              <a:rPr lang="ru-RU" baseline="0" dirty="0" smtClean="0"/>
              <a:t>1.3- Пациент выписан в связи с положительным </a:t>
            </a:r>
            <a:r>
              <a:rPr lang="ru-RU" baseline="0" dirty="0" err="1" smtClean="0"/>
              <a:t>результаом</a:t>
            </a:r>
            <a:r>
              <a:rPr lang="ru-RU" baseline="0" dirty="0" smtClean="0"/>
              <a:t> </a:t>
            </a:r>
            <a:r>
              <a:rPr lang="en-US" baseline="0" dirty="0" smtClean="0"/>
              <a:t>Covid-19</a:t>
            </a:r>
            <a:r>
              <a:rPr lang="kk-KZ" baseline="0" dirty="0" smtClean="0"/>
              <a:t> (ПЦР+)</a:t>
            </a:r>
            <a:r>
              <a:rPr lang="en-US" baseline="0" dirty="0" smtClean="0"/>
              <a:t>, </a:t>
            </a:r>
            <a:r>
              <a:rPr lang="kk-KZ" baseline="0" dirty="0" smtClean="0"/>
              <a:t>переведен на амбулаторное наблюдение</a:t>
            </a:r>
            <a:endParaRPr lang="ru-RU" baseline="0" dirty="0" smtClean="0"/>
          </a:p>
          <a:p>
            <a:pPr marL="4572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baseline="0" dirty="0" smtClean="0"/>
              <a:t>2.2- Пациент переведен в ЦРБ </a:t>
            </a:r>
            <a:r>
              <a:rPr lang="ru-RU" baseline="0" dirty="0" err="1" smtClean="0"/>
              <a:t>Илийского</a:t>
            </a:r>
            <a:r>
              <a:rPr lang="ru-RU" baseline="0" dirty="0" smtClean="0"/>
              <a:t> района в связи с положительным результатом на </a:t>
            </a:r>
            <a:r>
              <a:rPr lang="en-US" baseline="0" dirty="0" smtClean="0"/>
              <a:t>Covid-19</a:t>
            </a:r>
            <a:r>
              <a:rPr lang="kk-KZ" baseline="0" dirty="0" smtClean="0"/>
              <a:t> ПЦР+</a:t>
            </a:r>
            <a:r>
              <a:rPr lang="ru-RU" baseline="0" dirty="0" smtClean="0"/>
              <a:t>,</a:t>
            </a:r>
          </a:p>
          <a:p>
            <a:pPr marL="4572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baseline="0" dirty="0" smtClean="0"/>
              <a:t> </a:t>
            </a:r>
            <a:r>
              <a:rPr lang="kk-KZ" baseline="0" dirty="0" smtClean="0"/>
              <a:t>6.4- Пациент выписан по собственному желанию</a:t>
            </a:r>
            <a:endParaRPr lang="ru-RU" baseline="0" dirty="0" smtClean="0"/>
          </a:p>
          <a:p>
            <a:r>
              <a:rPr lang="ru-RU" dirty="0" smtClean="0"/>
              <a:t>Все случаи разобраны, заведующим отделениями указаны их ошибки и приняты меры по предупреждению данного вида дефектов.</a:t>
            </a:r>
          </a:p>
          <a:p>
            <a:r>
              <a:rPr lang="ru-RU" dirty="0" smtClean="0"/>
              <a:t>	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2C711-842E-4C7E-BE36-511E48E56BF4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9905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4358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35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33485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17012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38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433241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0" name="Google Shape;330;p12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1" name="Google Shape;331;p12:notes"/>
          <p:cNvSpPr txBox="1">
            <a:spLocks noGrp="1"/>
          </p:cNvSpPr>
          <p:nvPr>
            <p:ph type="sldNum" idx="12"/>
          </p:nvPr>
        </p:nvSpPr>
        <p:spPr>
          <a:xfrm>
            <a:off x="3829764" y="9443665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000000"/>
                </a:solidFill>
              </a:rPr>
              <a:t>42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0964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75798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90A8"/>
              </a:buClr>
              <a:buSzPts val="2400"/>
              <a:buNone/>
              <a:defRPr sz="2400">
                <a:solidFill>
                  <a:srgbClr val="8890A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2000"/>
              <a:buNone/>
              <a:defRPr sz="2000">
                <a:solidFill>
                  <a:srgbClr val="8890A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1800"/>
              <a:buNone/>
              <a:defRPr sz="1800">
                <a:solidFill>
                  <a:srgbClr val="8890A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1600"/>
              <a:buNone/>
              <a:defRPr sz="1600">
                <a:solidFill>
                  <a:srgbClr val="8890A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1600"/>
              <a:buNone/>
              <a:defRPr sz="1600">
                <a:solidFill>
                  <a:srgbClr val="8890A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1600"/>
              <a:buNone/>
              <a:defRPr sz="1600">
                <a:solidFill>
                  <a:srgbClr val="8890A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1600"/>
              <a:buNone/>
              <a:defRPr sz="1600">
                <a:solidFill>
                  <a:srgbClr val="8890A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1600"/>
              <a:buNone/>
              <a:defRPr sz="1600">
                <a:solidFill>
                  <a:srgbClr val="8890A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1600"/>
              <a:buNone/>
              <a:defRPr sz="1600">
                <a:solidFill>
                  <a:srgbClr val="8890A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subtitle">
  <p:cSld name="Title &amp; subtitle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494198" y="660242"/>
            <a:ext cx="11201795" cy="75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sz="2000" b="0">
                <a:solidFill>
                  <a:srgbClr val="575757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494198" y="326144"/>
            <a:ext cx="11201795" cy="33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ft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0800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1526720" y="1870363"/>
            <a:ext cx="3470564" cy="3470564"/>
          </a:xfrm>
          <a:custGeom>
            <a:avLst/>
            <a:gdLst>
              <a:gd name="connsiteX0" fmla="*/ 1735282 w 3470564"/>
              <a:gd name="connsiteY0" fmla="*/ 0 h 3470564"/>
              <a:gd name="connsiteX1" fmla="*/ 3470564 w 3470564"/>
              <a:gd name="connsiteY1" fmla="*/ 1735282 h 3470564"/>
              <a:gd name="connsiteX2" fmla="*/ 1735282 w 3470564"/>
              <a:gd name="connsiteY2" fmla="*/ 3470564 h 3470564"/>
              <a:gd name="connsiteX3" fmla="*/ 0 w 3470564"/>
              <a:gd name="connsiteY3" fmla="*/ 1735282 h 3470564"/>
              <a:gd name="connsiteX4" fmla="*/ 1735282 w 3470564"/>
              <a:gd name="connsiteY4" fmla="*/ 0 h 3470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0564" h="3470564">
                <a:moveTo>
                  <a:pt x="1735282" y="0"/>
                </a:moveTo>
                <a:cubicBezTo>
                  <a:pt x="2693652" y="0"/>
                  <a:pt x="3470564" y="776912"/>
                  <a:pt x="3470564" y="1735282"/>
                </a:cubicBezTo>
                <a:cubicBezTo>
                  <a:pt x="3470564" y="2693652"/>
                  <a:pt x="2693652" y="3470564"/>
                  <a:pt x="1735282" y="3470564"/>
                </a:cubicBezTo>
                <a:cubicBezTo>
                  <a:pt x="776912" y="3470564"/>
                  <a:pt x="0" y="2693652"/>
                  <a:pt x="0" y="1735282"/>
                </a:cubicBezTo>
                <a:cubicBezTo>
                  <a:pt x="0" y="776912"/>
                  <a:pt x="776912" y="0"/>
                  <a:pt x="173528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250147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50248" y="396239"/>
            <a:ext cx="11302628" cy="6065522"/>
          </a:xfrm>
          <a:solidFill>
            <a:srgbClr val="E1E9EA">
              <a:alpha val="70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2459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creen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7496544" y="2358690"/>
            <a:ext cx="3349924" cy="2581776"/>
          </a:xfrm>
          <a:custGeom>
            <a:avLst/>
            <a:gdLst>
              <a:gd name="connsiteX0" fmla="*/ 3349924 w 3349924"/>
              <a:gd name="connsiteY0" fmla="*/ 0 h 2581776"/>
              <a:gd name="connsiteX1" fmla="*/ 3035599 w 3349924"/>
              <a:gd name="connsiteY1" fmla="*/ 2581776 h 2581776"/>
              <a:gd name="connsiteX2" fmla="*/ 0 w 3349924"/>
              <a:gd name="connsiteY2" fmla="*/ 2181726 h 2581776"/>
              <a:gd name="connsiteX3" fmla="*/ 409575 w 3349924"/>
              <a:gd name="connsiteY3" fmla="*/ 361950 h 2581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924" h="2581776">
                <a:moveTo>
                  <a:pt x="3349924" y="0"/>
                </a:moveTo>
                <a:lnTo>
                  <a:pt x="3035599" y="2581776"/>
                </a:lnTo>
                <a:lnTo>
                  <a:pt x="0" y="2181726"/>
                </a:lnTo>
                <a:lnTo>
                  <a:pt x="409575" y="361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116582"/>
      </p:ext>
    </p:extLst>
  </p:cSld>
  <p:clrMapOvr>
    <a:masterClrMapping/>
  </p:clrMapOvr>
  <p:transition spd="slow">
    <p:wipe/>
  </p:transition>
  <p:extLst mod="1"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006FC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1/23/2023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9792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90A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90A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7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0.png"/><Relationship Id="rId10" Type="http://schemas.microsoft.com/office/2007/relationships/diagramDrawing" Target="../diagrams/drawing1.xml"/><Relationship Id="rId4" Type="http://schemas.openxmlformats.org/officeDocument/2006/relationships/image" Target="../media/image9.pn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chart" Target="../charts/chart4.xml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13" Type="http://schemas.openxmlformats.org/officeDocument/2006/relationships/image" Target="../media/image17.png"/><Relationship Id="rId18" Type="http://schemas.openxmlformats.org/officeDocument/2006/relationships/hyperlink" Target="https://journals.plos.org/plosone/article?id=10.1371/journal.pone.0279584" TargetMode="Externa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12" Type="http://schemas.openxmlformats.org/officeDocument/2006/relationships/image" Target="../media/image16.png"/><Relationship Id="rId17" Type="http://schemas.openxmlformats.org/officeDocument/2006/relationships/image" Target="../media/image19.png"/><Relationship Id="rId2" Type="http://schemas.openxmlformats.org/officeDocument/2006/relationships/diagramData" Target="../diagrams/data5.xml"/><Relationship Id="rId16" Type="http://schemas.openxmlformats.org/officeDocument/2006/relationships/hyperlink" Target="https://pubmed.ncbi.nlm.nih.gov/36548354/" TargetMode="Externa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5" Type="http://schemas.openxmlformats.org/officeDocument/2006/relationships/image" Target="../media/image18.png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Relationship Id="rId14" Type="http://schemas.openxmlformats.org/officeDocument/2006/relationships/hyperlink" Target="https://www.scopus.com/redirect.uri?url=https://orcid.org/0000-0001-8130-4150&amp;authorId=56556992400&amp;origin=AuthorProfile&amp;orcId=0000-0001-8130-4150&amp;category=orcidLink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4.xml"/><Relationship Id="rId3" Type="http://schemas.openxmlformats.org/officeDocument/2006/relationships/image" Target="../media/image20.png"/><Relationship Id="rId7" Type="http://schemas.openxmlformats.org/officeDocument/2006/relationships/chart" Target="../charts/chart1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microsoft.com/office/2007/relationships/diagramDrawing" Target="../diagrams/drawing7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diagramColors" Target="../diagrams/colors7.xml"/><Relationship Id="rId5" Type="http://schemas.openxmlformats.org/officeDocument/2006/relationships/image" Target="../media/image26.png"/><Relationship Id="rId10" Type="http://schemas.openxmlformats.org/officeDocument/2006/relationships/diagramQuickStyle" Target="../diagrams/quickStyle7.xml"/><Relationship Id="rId4" Type="http://schemas.openxmlformats.org/officeDocument/2006/relationships/image" Target="../media/image25.png"/><Relationship Id="rId9" Type="http://schemas.openxmlformats.org/officeDocument/2006/relationships/diagramLayout" Target="../diagrams/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2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diagramLayout" Target="../diagrams/layout8.xml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openxmlformats.org/officeDocument/2006/relationships/image" Target="../media/image37.jpeg"/><Relationship Id="rId5" Type="http://schemas.openxmlformats.org/officeDocument/2006/relationships/diagramColors" Target="../diagrams/colors8.xml"/><Relationship Id="rId10" Type="http://schemas.openxmlformats.org/officeDocument/2006/relationships/image" Target="../media/image36.jpeg"/><Relationship Id="rId4" Type="http://schemas.openxmlformats.org/officeDocument/2006/relationships/diagramQuickStyle" Target="../diagrams/quickStyle8.xml"/><Relationship Id="rId9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diagramLayout" Target="../diagrams/layout9.xml"/><Relationship Id="rId7" Type="http://schemas.openxmlformats.org/officeDocument/2006/relationships/image" Target="../media/image47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49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diagramLayout" Target="../diagrams/layout10.xml"/><Relationship Id="rId7" Type="http://schemas.openxmlformats.org/officeDocument/2006/relationships/image" Target="../media/image50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10" Type="http://schemas.openxmlformats.org/officeDocument/2006/relationships/image" Target="../media/image53.jpeg"/><Relationship Id="rId4" Type="http://schemas.openxmlformats.org/officeDocument/2006/relationships/diagramQuickStyle" Target="../diagrams/quickStyle10.xml"/><Relationship Id="rId9" Type="http://schemas.openxmlformats.org/officeDocument/2006/relationships/image" Target="../media/image5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/>
          <p:nvPr/>
        </p:nvSpPr>
        <p:spPr>
          <a:xfrm>
            <a:off x="1046135" y="2873730"/>
            <a:ext cx="10274300" cy="1625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ru-RU" sz="3200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Итоги деятельности ГКП на ПХВ «Городского ревматологического центра» </a:t>
            </a:r>
            <a:endParaRPr lang="ru-RU" sz="320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2022 </a:t>
            </a:r>
            <a:r>
              <a:rPr lang="ru-RU" sz="3200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 и задачи на </a:t>
            </a:r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3200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  <a:br>
              <a:rPr lang="ru-RU" sz="3200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sz="2800" b="1" i="0" u="none" strike="noStrike" cap="none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95" name="Google Shape;95;p14"/>
          <p:cNvSpPr/>
          <p:nvPr/>
        </p:nvSpPr>
        <p:spPr>
          <a:xfrm>
            <a:off x="929218" y="6237288"/>
            <a:ext cx="102743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ea typeface="Century Gothic"/>
                <a:cs typeface="Times New Roman" pitchFamily="18" charset="0"/>
                <a:sym typeface="Century Gothic"/>
              </a:rPr>
              <a:t>Алматы, 2023 г. </a:t>
            </a:r>
            <a:endParaRPr b="1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1177636" y="233614"/>
            <a:ext cx="10451331" cy="45911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1" u="none" strike="noStrike" cap="none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ГКП на ПХВ «Городской ревматологический центр» УОЗ города Алматы</a:t>
            </a:r>
            <a:endParaRPr sz="12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409" y="1028831"/>
            <a:ext cx="1241350" cy="125871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836839" y="5085442"/>
            <a:ext cx="3792128" cy="720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0" lvl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-15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Директор </a:t>
            </a:r>
            <a:r>
              <a:rPr kumimoji="0" lang="ru-RU" sz="2000" b="1" i="0" u="none" strike="noStrike" kern="1200" cap="none" spc="-15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к.м.н</a:t>
            </a:r>
            <a:r>
              <a:rPr kumimoji="0" lang="ru-RU" sz="2000" b="1" i="0" u="none" strike="noStrike" kern="1200" cap="none" spc="-15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.,</a:t>
            </a:r>
            <a:endParaRPr kumimoji="0" lang="en-US" sz="2000" b="1" i="0" u="none" strike="noStrike" kern="1200" cap="none" spc="-15" normalizeH="0" baseline="0" noProof="0" dirty="0" smtClean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12700" marR="0" lvl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-15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магистр</a:t>
            </a:r>
            <a:r>
              <a:rPr kumimoji="0" lang="ru-RU" sz="2000" b="1" i="0" u="none" strike="noStrike" kern="1200" cap="none" spc="-15" normalizeH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b="1" kern="1200" spc="-15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MBA</a:t>
            </a:r>
            <a:r>
              <a:rPr kumimoji="0" lang="ru-RU" sz="2000" b="1" i="0" u="none" strike="noStrike" kern="1200" cap="none" spc="-15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000" b="1" i="0" u="none" strike="noStrike" kern="1200" cap="none" spc="-15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Кулембаева А.Б.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9873" y="1022069"/>
            <a:ext cx="1266824" cy="1265481"/>
          </a:xfrm>
          <a:prstGeom prst="rect">
            <a:avLst/>
          </a:prstGeom>
        </p:spPr>
      </p:pic>
      <p:pic>
        <p:nvPicPr>
          <p:cNvPr id="1026" name="Picture 2" descr="Лог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599" y="1028831"/>
            <a:ext cx="1258719" cy="1258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6"/>
          <p:cNvSpPr/>
          <p:nvPr/>
        </p:nvSpPr>
        <p:spPr>
          <a:xfrm>
            <a:off x="2914892" y="3908312"/>
            <a:ext cx="2525942" cy="917654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object 2"/>
          <p:cNvGrpSpPr/>
          <p:nvPr/>
        </p:nvGrpSpPr>
        <p:grpSpPr>
          <a:xfrm>
            <a:off x="191173" y="850290"/>
            <a:ext cx="11810365" cy="2575304"/>
            <a:chOff x="191173" y="1072133"/>
            <a:chExt cx="11810365" cy="2204720"/>
          </a:xfrm>
        </p:grpSpPr>
        <p:sp>
          <p:nvSpPr>
            <p:cNvPr id="3" name="object 3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11432247" y="0"/>
                  </a:moveTo>
                  <a:lnTo>
                    <a:pt x="365315" y="0"/>
                  </a:lnTo>
                  <a:lnTo>
                    <a:pt x="315745" y="3335"/>
                  </a:lnTo>
                  <a:lnTo>
                    <a:pt x="268202" y="13051"/>
                  </a:lnTo>
                  <a:lnTo>
                    <a:pt x="223120" y="28711"/>
                  </a:lnTo>
                  <a:lnTo>
                    <a:pt x="180936" y="49882"/>
                  </a:lnTo>
                  <a:lnTo>
                    <a:pt x="142084" y="76128"/>
                  </a:lnTo>
                  <a:lnTo>
                    <a:pt x="107000" y="107013"/>
                  </a:lnTo>
                  <a:lnTo>
                    <a:pt x="76119" y="142102"/>
                  </a:lnTo>
                  <a:lnTo>
                    <a:pt x="49877" y="180960"/>
                  </a:lnTo>
                  <a:lnTo>
                    <a:pt x="28709" y="223152"/>
                  </a:lnTo>
                  <a:lnTo>
                    <a:pt x="13049" y="268243"/>
                  </a:lnTo>
                  <a:lnTo>
                    <a:pt x="3335" y="315797"/>
                  </a:lnTo>
                  <a:lnTo>
                    <a:pt x="0" y="365378"/>
                  </a:lnTo>
                  <a:lnTo>
                    <a:pt x="0" y="1826640"/>
                  </a:lnTo>
                  <a:lnTo>
                    <a:pt x="3335" y="1876193"/>
                  </a:lnTo>
                  <a:lnTo>
                    <a:pt x="13049" y="1923723"/>
                  </a:lnTo>
                  <a:lnTo>
                    <a:pt x="28709" y="1968793"/>
                  </a:lnTo>
                  <a:lnTo>
                    <a:pt x="49877" y="2010969"/>
                  </a:lnTo>
                  <a:lnTo>
                    <a:pt x="76119" y="2049815"/>
                  </a:lnTo>
                  <a:lnTo>
                    <a:pt x="107000" y="2084895"/>
                  </a:lnTo>
                  <a:lnTo>
                    <a:pt x="142084" y="2115773"/>
                  </a:lnTo>
                  <a:lnTo>
                    <a:pt x="180936" y="2142014"/>
                  </a:lnTo>
                  <a:lnTo>
                    <a:pt x="223120" y="2163183"/>
                  </a:lnTo>
                  <a:lnTo>
                    <a:pt x="268202" y="2178842"/>
                  </a:lnTo>
                  <a:lnTo>
                    <a:pt x="315745" y="2188557"/>
                  </a:lnTo>
                  <a:lnTo>
                    <a:pt x="365315" y="2191892"/>
                  </a:lnTo>
                  <a:lnTo>
                    <a:pt x="11432247" y="2191892"/>
                  </a:lnTo>
                  <a:lnTo>
                    <a:pt x="11481800" y="2188557"/>
                  </a:lnTo>
                  <a:lnTo>
                    <a:pt x="11529329" y="2178842"/>
                  </a:lnTo>
                  <a:lnTo>
                    <a:pt x="11574400" y="2163183"/>
                  </a:lnTo>
                  <a:lnTo>
                    <a:pt x="11616576" y="2142014"/>
                  </a:lnTo>
                  <a:lnTo>
                    <a:pt x="11655422" y="2115773"/>
                  </a:lnTo>
                  <a:lnTo>
                    <a:pt x="11690502" y="2084895"/>
                  </a:lnTo>
                  <a:lnTo>
                    <a:pt x="11721380" y="2049815"/>
                  </a:lnTo>
                  <a:lnTo>
                    <a:pt x="11747621" y="2010969"/>
                  </a:lnTo>
                  <a:lnTo>
                    <a:pt x="11768789" y="1968793"/>
                  </a:lnTo>
                  <a:lnTo>
                    <a:pt x="11784449" y="1923723"/>
                  </a:lnTo>
                  <a:lnTo>
                    <a:pt x="11794164" y="1876193"/>
                  </a:lnTo>
                  <a:lnTo>
                    <a:pt x="11797499" y="1826640"/>
                  </a:lnTo>
                  <a:lnTo>
                    <a:pt x="11797499" y="365378"/>
                  </a:lnTo>
                  <a:lnTo>
                    <a:pt x="11794164" y="315797"/>
                  </a:lnTo>
                  <a:lnTo>
                    <a:pt x="11784449" y="268243"/>
                  </a:lnTo>
                  <a:lnTo>
                    <a:pt x="11768789" y="223152"/>
                  </a:lnTo>
                  <a:lnTo>
                    <a:pt x="11747621" y="180960"/>
                  </a:lnTo>
                  <a:lnTo>
                    <a:pt x="11721380" y="142102"/>
                  </a:lnTo>
                  <a:lnTo>
                    <a:pt x="11690502" y="107013"/>
                  </a:lnTo>
                  <a:lnTo>
                    <a:pt x="11655422" y="76128"/>
                  </a:lnTo>
                  <a:lnTo>
                    <a:pt x="11616576" y="49882"/>
                  </a:lnTo>
                  <a:lnTo>
                    <a:pt x="11574400" y="28711"/>
                  </a:lnTo>
                  <a:lnTo>
                    <a:pt x="11529329" y="13051"/>
                  </a:lnTo>
                  <a:lnTo>
                    <a:pt x="11481800" y="3335"/>
                  </a:lnTo>
                  <a:lnTo>
                    <a:pt x="11432247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0" y="365378"/>
                  </a:moveTo>
                  <a:lnTo>
                    <a:pt x="3335" y="315797"/>
                  </a:lnTo>
                  <a:lnTo>
                    <a:pt x="13049" y="268243"/>
                  </a:lnTo>
                  <a:lnTo>
                    <a:pt x="28709" y="223152"/>
                  </a:lnTo>
                  <a:lnTo>
                    <a:pt x="49877" y="180960"/>
                  </a:lnTo>
                  <a:lnTo>
                    <a:pt x="76119" y="142102"/>
                  </a:lnTo>
                  <a:lnTo>
                    <a:pt x="107000" y="107013"/>
                  </a:lnTo>
                  <a:lnTo>
                    <a:pt x="142084" y="76128"/>
                  </a:lnTo>
                  <a:lnTo>
                    <a:pt x="180936" y="49882"/>
                  </a:lnTo>
                  <a:lnTo>
                    <a:pt x="223120" y="28711"/>
                  </a:lnTo>
                  <a:lnTo>
                    <a:pt x="268202" y="13051"/>
                  </a:lnTo>
                  <a:lnTo>
                    <a:pt x="315745" y="3335"/>
                  </a:lnTo>
                  <a:lnTo>
                    <a:pt x="365315" y="0"/>
                  </a:lnTo>
                  <a:lnTo>
                    <a:pt x="11432247" y="0"/>
                  </a:lnTo>
                  <a:lnTo>
                    <a:pt x="11481800" y="3335"/>
                  </a:lnTo>
                  <a:lnTo>
                    <a:pt x="11529329" y="13051"/>
                  </a:lnTo>
                  <a:lnTo>
                    <a:pt x="11574400" y="28711"/>
                  </a:lnTo>
                  <a:lnTo>
                    <a:pt x="11616576" y="49882"/>
                  </a:lnTo>
                  <a:lnTo>
                    <a:pt x="11655422" y="76128"/>
                  </a:lnTo>
                  <a:lnTo>
                    <a:pt x="11690502" y="107013"/>
                  </a:lnTo>
                  <a:lnTo>
                    <a:pt x="11721380" y="142102"/>
                  </a:lnTo>
                  <a:lnTo>
                    <a:pt x="11747621" y="180960"/>
                  </a:lnTo>
                  <a:lnTo>
                    <a:pt x="11768789" y="223152"/>
                  </a:lnTo>
                  <a:lnTo>
                    <a:pt x="11784449" y="268243"/>
                  </a:lnTo>
                  <a:lnTo>
                    <a:pt x="11794164" y="315797"/>
                  </a:lnTo>
                  <a:lnTo>
                    <a:pt x="11797499" y="365378"/>
                  </a:lnTo>
                  <a:lnTo>
                    <a:pt x="11797499" y="1826640"/>
                  </a:lnTo>
                  <a:lnTo>
                    <a:pt x="11794164" y="1876193"/>
                  </a:lnTo>
                  <a:lnTo>
                    <a:pt x="11784449" y="1923723"/>
                  </a:lnTo>
                  <a:lnTo>
                    <a:pt x="11768789" y="1968793"/>
                  </a:lnTo>
                  <a:lnTo>
                    <a:pt x="11747621" y="2010969"/>
                  </a:lnTo>
                  <a:lnTo>
                    <a:pt x="11721380" y="2049815"/>
                  </a:lnTo>
                  <a:lnTo>
                    <a:pt x="11690502" y="2084895"/>
                  </a:lnTo>
                  <a:lnTo>
                    <a:pt x="11655422" y="2115773"/>
                  </a:lnTo>
                  <a:lnTo>
                    <a:pt x="11616576" y="2142014"/>
                  </a:lnTo>
                  <a:lnTo>
                    <a:pt x="11574400" y="2163183"/>
                  </a:lnTo>
                  <a:lnTo>
                    <a:pt x="11529329" y="2178842"/>
                  </a:lnTo>
                  <a:lnTo>
                    <a:pt x="11481800" y="2188557"/>
                  </a:lnTo>
                  <a:lnTo>
                    <a:pt x="11432247" y="2191892"/>
                  </a:lnTo>
                  <a:lnTo>
                    <a:pt x="365315" y="2191892"/>
                  </a:lnTo>
                  <a:lnTo>
                    <a:pt x="315745" y="2188557"/>
                  </a:lnTo>
                  <a:lnTo>
                    <a:pt x="268202" y="2178842"/>
                  </a:lnTo>
                  <a:lnTo>
                    <a:pt x="223120" y="2163183"/>
                  </a:lnTo>
                  <a:lnTo>
                    <a:pt x="180936" y="2142014"/>
                  </a:lnTo>
                  <a:lnTo>
                    <a:pt x="142084" y="2115773"/>
                  </a:lnTo>
                  <a:lnTo>
                    <a:pt x="107000" y="2084895"/>
                  </a:lnTo>
                  <a:lnTo>
                    <a:pt x="76119" y="2049815"/>
                  </a:lnTo>
                  <a:lnTo>
                    <a:pt x="49877" y="2010969"/>
                  </a:lnTo>
                  <a:lnTo>
                    <a:pt x="28709" y="1968793"/>
                  </a:lnTo>
                  <a:lnTo>
                    <a:pt x="13049" y="1923723"/>
                  </a:lnTo>
                  <a:lnTo>
                    <a:pt x="3335" y="1876193"/>
                  </a:lnTo>
                  <a:lnTo>
                    <a:pt x="0" y="1826640"/>
                  </a:lnTo>
                  <a:lnTo>
                    <a:pt x="0" y="365378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310153" y="3921192"/>
            <a:ext cx="2525942" cy="917654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641963" y="79070"/>
            <a:ext cx="22352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spc="-5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2800" dirty="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44449" y="2739617"/>
            <a:ext cx="11281789" cy="1191533"/>
            <a:chOff x="435584" y="2732151"/>
            <a:chExt cx="11317605" cy="1191533"/>
          </a:xfrm>
        </p:grpSpPr>
        <p:sp>
          <p:nvSpPr>
            <p:cNvPr id="13" name="object 13"/>
            <p:cNvSpPr/>
            <p:nvPr/>
          </p:nvSpPr>
          <p:spPr>
            <a:xfrm>
              <a:off x="435584" y="2732151"/>
              <a:ext cx="11317605" cy="577095"/>
            </a:xfrm>
            <a:custGeom>
              <a:avLst/>
              <a:gdLst/>
              <a:ahLst/>
              <a:cxnLst/>
              <a:rect l="l" t="t" r="r" b="b"/>
              <a:pathLst>
                <a:path w="11317605" h="395605">
                  <a:moveTo>
                    <a:pt x="11251463" y="0"/>
                  </a:moveTo>
                  <a:lnTo>
                    <a:pt x="65849" y="0"/>
                  </a:lnTo>
                  <a:lnTo>
                    <a:pt x="40215" y="5171"/>
                  </a:lnTo>
                  <a:lnTo>
                    <a:pt x="19284" y="19272"/>
                  </a:lnTo>
                  <a:lnTo>
                    <a:pt x="5174" y="40183"/>
                  </a:lnTo>
                  <a:lnTo>
                    <a:pt x="0" y="65786"/>
                  </a:lnTo>
                  <a:lnTo>
                    <a:pt x="0" y="329184"/>
                  </a:lnTo>
                  <a:lnTo>
                    <a:pt x="5174" y="354806"/>
                  </a:lnTo>
                  <a:lnTo>
                    <a:pt x="19284" y="375761"/>
                  </a:lnTo>
                  <a:lnTo>
                    <a:pt x="40215" y="389905"/>
                  </a:lnTo>
                  <a:lnTo>
                    <a:pt x="65849" y="395097"/>
                  </a:lnTo>
                  <a:lnTo>
                    <a:pt x="11251463" y="395097"/>
                  </a:lnTo>
                  <a:lnTo>
                    <a:pt x="11277065" y="389905"/>
                  </a:lnTo>
                  <a:lnTo>
                    <a:pt x="11297977" y="375761"/>
                  </a:lnTo>
                  <a:lnTo>
                    <a:pt x="11312078" y="354806"/>
                  </a:lnTo>
                  <a:lnTo>
                    <a:pt x="11317249" y="329184"/>
                  </a:lnTo>
                  <a:lnTo>
                    <a:pt x="11317249" y="65786"/>
                  </a:lnTo>
                  <a:lnTo>
                    <a:pt x="11312078" y="40183"/>
                  </a:lnTo>
                  <a:lnTo>
                    <a:pt x="11297977" y="19272"/>
                  </a:lnTo>
                  <a:lnTo>
                    <a:pt x="11277065" y="5171"/>
                  </a:lnTo>
                  <a:lnTo>
                    <a:pt x="11251463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42308" y="3142634"/>
              <a:ext cx="906144" cy="781050"/>
            </a:xfrm>
            <a:custGeom>
              <a:avLst/>
              <a:gdLst/>
              <a:ahLst/>
              <a:cxnLst/>
              <a:rect l="l" t="t" r="r" b="b"/>
              <a:pathLst>
                <a:path w="906145" h="781050">
                  <a:moveTo>
                    <a:pt x="453135" y="0"/>
                  </a:moveTo>
                  <a:lnTo>
                    <a:pt x="0" y="275589"/>
                  </a:lnTo>
                  <a:lnTo>
                    <a:pt x="226568" y="275589"/>
                  </a:lnTo>
                  <a:lnTo>
                    <a:pt x="226568" y="505459"/>
                  </a:lnTo>
                  <a:lnTo>
                    <a:pt x="0" y="505459"/>
                  </a:lnTo>
                  <a:lnTo>
                    <a:pt x="453135" y="781050"/>
                  </a:lnTo>
                  <a:lnTo>
                    <a:pt x="906145" y="505459"/>
                  </a:lnTo>
                  <a:lnTo>
                    <a:pt x="679576" y="505459"/>
                  </a:lnTo>
                  <a:lnTo>
                    <a:pt x="679576" y="275589"/>
                  </a:lnTo>
                  <a:lnTo>
                    <a:pt x="906145" y="275589"/>
                  </a:lnTo>
                  <a:lnTo>
                    <a:pt x="453135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50195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35580" y="3976483"/>
            <a:ext cx="2404602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20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1ревматологическое отделение - </a:t>
            </a:r>
            <a:r>
              <a:rPr lang="ru-RU" sz="20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 </a:t>
            </a:r>
            <a:r>
              <a:rPr lang="ru-RU" sz="20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коек</a:t>
            </a:r>
          </a:p>
        </p:txBody>
      </p:sp>
      <p:sp>
        <p:nvSpPr>
          <p:cNvPr id="27" name="object 27"/>
          <p:cNvSpPr/>
          <p:nvPr/>
        </p:nvSpPr>
        <p:spPr>
          <a:xfrm>
            <a:off x="482166" y="1026004"/>
            <a:ext cx="11304270" cy="1675888"/>
          </a:xfrm>
          <a:custGeom>
            <a:avLst/>
            <a:gdLst/>
            <a:ahLst/>
            <a:cxnLst/>
            <a:rect l="l" t="t" r="r" b="b"/>
            <a:pathLst>
              <a:path w="11304270" h="356869">
                <a:moveTo>
                  <a:pt x="11244478" y="0"/>
                </a:moveTo>
                <a:lnTo>
                  <a:pt x="59448" y="0"/>
                </a:lnTo>
                <a:lnTo>
                  <a:pt x="36309" y="4679"/>
                </a:lnTo>
                <a:lnTo>
                  <a:pt x="17413" y="17430"/>
                </a:lnTo>
                <a:lnTo>
                  <a:pt x="4672" y="36325"/>
                </a:lnTo>
                <a:lnTo>
                  <a:pt x="0" y="59436"/>
                </a:lnTo>
                <a:lnTo>
                  <a:pt x="0" y="297179"/>
                </a:lnTo>
                <a:lnTo>
                  <a:pt x="4672" y="320343"/>
                </a:lnTo>
                <a:lnTo>
                  <a:pt x="17413" y="339232"/>
                </a:lnTo>
                <a:lnTo>
                  <a:pt x="36309" y="351954"/>
                </a:lnTo>
                <a:lnTo>
                  <a:pt x="59448" y="356615"/>
                </a:lnTo>
                <a:lnTo>
                  <a:pt x="11244478" y="356615"/>
                </a:lnTo>
                <a:lnTo>
                  <a:pt x="11267642" y="351954"/>
                </a:lnTo>
                <a:lnTo>
                  <a:pt x="11286531" y="339232"/>
                </a:lnTo>
                <a:lnTo>
                  <a:pt x="11299253" y="320343"/>
                </a:lnTo>
                <a:lnTo>
                  <a:pt x="11303914" y="297179"/>
                </a:lnTo>
                <a:lnTo>
                  <a:pt x="11303914" y="59436"/>
                </a:lnTo>
                <a:lnTo>
                  <a:pt x="11299253" y="36325"/>
                </a:lnTo>
                <a:lnTo>
                  <a:pt x="11286531" y="17430"/>
                </a:lnTo>
                <a:lnTo>
                  <a:pt x="11267642" y="4679"/>
                </a:lnTo>
                <a:lnTo>
                  <a:pt x="11244478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коммунальное предприятие на праве хозяйственного ведения «Городской ревматологический центр»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(далее - ГРЦ) – это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монопрофильная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медицинская организация, оказывающая специализированную ревматологическую помощь в плановом порядке пациентам со всех регионов Республики Казахстан по Порталу Бюро госпитализации. Кроме этого, оказывается консультативно-диагностическая 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стационарозамещающая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медицинская помощь. </a:t>
            </a:r>
            <a:endParaRPr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970531" y="3175227"/>
            <a:ext cx="906144" cy="781050"/>
          </a:xfrm>
          <a:custGeom>
            <a:avLst/>
            <a:gdLst/>
            <a:ahLst/>
            <a:cxnLst/>
            <a:rect l="l" t="t" r="r" b="b"/>
            <a:pathLst>
              <a:path w="906145" h="781050">
                <a:moveTo>
                  <a:pt x="453136" y="0"/>
                </a:moveTo>
                <a:lnTo>
                  <a:pt x="0" y="275589"/>
                </a:lnTo>
                <a:lnTo>
                  <a:pt x="226567" y="275589"/>
                </a:lnTo>
                <a:lnTo>
                  <a:pt x="226567" y="505459"/>
                </a:lnTo>
                <a:lnTo>
                  <a:pt x="0" y="505459"/>
                </a:lnTo>
                <a:lnTo>
                  <a:pt x="453136" y="781050"/>
                </a:lnTo>
                <a:lnTo>
                  <a:pt x="906144" y="505459"/>
                </a:lnTo>
                <a:lnTo>
                  <a:pt x="679576" y="505459"/>
                </a:lnTo>
                <a:lnTo>
                  <a:pt x="679576" y="275589"/>
                </a:lnTo>
                <a:lnTo>
                  <a:pt x="906144" y="275589"/>
                </a:lnTo>
                <a:lnTo>
                  <a:pt x="453136" y="0"/>
                </a:lnTo>
                <a:close/>
              </a:path>
            </a:pathLst>
          </a:custGeom>
          <a:solidFill>
            <a:schemeClr val="accent1">
              <a:lumMod val="50000"/>
              <a:alpha val="50195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Прямоугольник 34"/>
          <p:cNvSpPr/>
          <p:nvPr/>
        </p:nvSpPr>
        <p:spPr>
          <a:xfrm>
            <a:off x="616966" y="2681992"/>
            <a:ext cx="1113675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ункционируют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структурных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подразделений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94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коек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(82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бюджетных коек, 12 хозрасчетных коек) и 10 коек дневного стационара.</a:t>
            </a:r>
            <a:endParaRPr lang="ru-RU" dirty="0"/>
          </a:p>
        </p:txBody>
      </p:sp>
      <p:sp>
        <p:nvSpPr>
          <p:cNvPr id="45" name="object 20"/>
          <p:cNvSpPr/>
          <p:nvPr/>
        </p:nvSpPr>
        <p:spPr>
          <a:xfrm>
            <a:off x="11191" y="121743"/>
            <a:ext cx="959340" cy="6730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>
              <a:solidFill>
                <a:srgbClr val="B20E97"/>
              </a:solidFill>
            </a:endParaRPr>
          </a:p>
        </p:txBody>
      </p:sp>
      <p:grpSp>
        <p:nvGrpSpPr>
          <p:cNvPr id="49" name="object 2"/>
          <p:cNvGrpSpPr/>
          <p:nvPr/>
        </p:nvGrpSpPr>
        <p:grpSpPr>
          <a:xfrm>
            <a:off x="152400" y="4986722"/>
            <a:ext cx="11810365" cy="1718878"/>
            <a:chOff x="191173" y="1072133"/>
            <a:chExt cx="11810365" cy="2204720"/>
          </a:xfrm>
          <a:solidFill>
            <a:schemeClr val="accent1">
              <a:lumMod val="50000"/>
            </a:schemeClr>
          </a:solidFill>
        </p:grpSpPr>
        <p:sp>
          <p:nvSpPr>
            <p:cNvPr id="50" name="object 3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11432247" y="0"/>
                  </a:moveTo>
                  <a:lnTo>
                    <a:pt x="365315" y="0"/>
                  </a:lnTo>
                  <a:lnTo>
                    <a:pt x="315745" y="3335"/>
                  </a:lnTo>
                  <a:lnTo>
                    <a:pt x="268202" y="13051"/>
                  </a:lnTo>
                  <a:lnTo>
                    <a:pt x="223120" y="28711"/>
                  </a:lnTo>
                  <a:lnTo>
                    <a:pt x="180936" y="49882"/>
                  </a:lnTo>
                  <a:lnTo>
                    <a:pt x="142084" y="76128"/>
                  </a:lnTo>
                  <a:lnTo>
                    <a:pt x="107000" y="107013"/>
                  </a:lnTo>
                  <a:lnTo>
                    <a:pt x="76119" y="142102"/>
                  </a:lnTo>
                  <a:lnTo>
                    <a:pt x="49877" y="180960"/>
                  </a:lnTo>
                  <a:lnTo>
                    <a:pt x="28709" y="223152"/>
                  </a:lnTo>
                  <a:lnTo>
                    <a:pt x="13049" y="268243"/>
                  </a:lnTo>
                  <a:lnTo>
                    <a:pt x="3335" y="315797"/>
                  </a:lnTo>
                  <a:lnTo>
                    <a:pt x="0" y="365378"/>
                  </a:lnTo>
                  <a:lnTo>
                    <a:pt x="0" y="1826640"/>
                  </a:lnTo>
                  <a:lnTo>
                    <a:pt x="3335" y="1876193"/>
                  </a:lnTo>
                  <a:lnTo>
                    <a:pt x="13049" y="1923723"/>
                  </a:lnTo>
                  <a:lnTo>
                    <a:pt x="28709" y="1968793"/>
                  </a:lnTo>
                  <a:lnTo>
                    <a:pt x="49877" y="2010969"/>
                  </a:lnTo>
                  <a:lnTo>
                    <a:pt x="76119" y="2049815"/>
                  </a:lnTo>
                  <a:lnTo>
                    <a:pt x="107000" y="2084895"/>
                  </a:lnTo>
                  <a:lnTo>
                    <a:pt x="142084" y="2115773"/>
                  </a:lnTo>
                  <a:lnTo>
                    <a:pt x="180936" y="2142014"/>
                  </a:lnTo>
                  <a:lnTo>
                    <a:pt x="223120" y="2163183"/>
                  </a:lnTo>
                  <a:lnTo>
                    <a:pt x="268202" y="2178842"/>
                  </a:lnTo>
                  <a:lnTo>
                    <a:pt x="315745" y="2188557"/>
                  </a:lnTo>
                  <a:lnTo>
                    <a:pt x="365315" y="2191892"/>
                  </a:lnTo>
                  <a:lnTo>
                    <a:pt x="11432247" y="2191892"/>
                  </a:lnTo>
                  <a:lnTo>
                    <a:pt x="11481800" y="2188557"/>
                  </a:lnTo>
                  <a:lnTo>
                    <a:pt x="11529329" y="2178842"/>
                  </a:lnTo>
                  <a:lnTo>
                    <a:pt x="11574400" y="2163183"/>
                  </a:lnTo>
                  <a:lnTo>
                    <a:pt x="11616576" y="2142014"/>
                  </a:lnTo>
                  <a:lnTo>
                    <a:pt x="11655422" y="2115773"/>
                  </a:lnTo>
                  <a:lnTo>
                    <a:pt x="11690502" y="2084895"/>
                  </a:lnTo>
                  <a:lnTo>
                    <a:pt x="11721380" y="2049815"/>
                  </a:lnTo>
                  <a:lnTo>
                    <a:pt x="11747621" y="2010969"/>
                  </a:lnTo>
                  <a:lnTo>
                    <a:pt x="11768789" y="1968793"/>
                  </a:lnTo>
                  <a:lnTo>
                    <a:pt x="11784449" y="1923723"/>
                  </a:lnTo>
                  <a:lnTo>
                    <a:pt x="11794164" y="1876193"/>
                  </a:lnTo>
                  <a:lnTo>
                    <a:pt x="11797499" y="1826640"/>
                  </a:lnTo>
                  <a:lnTo>
                    <a:pt x="11797499" y="365378"/>
                  </a:lnTo>
                  <a:lnTo>
                    <a:pt x="11794164" y="315797"/>
                  </a:lnTo>
                  <a:lnTo>
                    <a:pt x="11784449" y="268243"/>
                  </a:lnTo>
                  <a:lnTo>
                    <a:pt x="11768789" y="223152"/>
                  </a:lnTo>
                  <a:lnTo>
                    <a:pt x="11747621" y="180960"/>
                  </a:lnTo>
                  <a:lnTo>
                    <a:pt x="11721380" y="142102"/>
                  </a:lnTo>
                  <a:lnTo>
                    <a:pt x="11690502" y="107013"/>
                  </a:lnTo>
                  <a:lnTo>
                    <a:pt x="11655422" y="76128"/>
                  </a:lnTo>
                  <a:lnTo>
                    <a:pt x="11616576" y="49882"/>
                  </a:lnTo>
                  <a:lnTo>
                    <a:pt x="11574400" y="28711"/>
                  </a:lnTo>
                  <a:lnTo>
                    <a:pt x="11529329" y="13051"/>
                  </a:lnTo>
                  <a:lnTo>
                    <a:pt x="11481800" y="3335"/>
                  </a:lnTo>
                  <a:lnTo>
                    <a:pt x="1143224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4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0" y="365378"/>
                  </a:moveTo>
                  <a:lnTo>
                    <a:pt x="3335" y="315797"/>
                  </a:lnTo>
                  <a:lnTo>
                    <a:pt x="13049" y="268243"/>
                  </a:lnTo>
                  <a:lnTo>
                    <a:pt x="28709" y="223152"/>
                  </a:lnTo>
                  <a:lnTo>
                    <a:pt x="49877" y="180960"/>
                  </a:lnTo>
                  <a:lnTo>
                    <a:pt x="76119" y="142102"/>
                  </a:lnTo>
                  <a:lnTo>
                    <a:pt x="107000" y="107013"/>
                  </a:lnTo>
                  <a:lnTo>
                    <a:pt x="142084" y="76128"/>
                  </a:lnTo>
                  <a:lnTo>
                    <a:pt x="180936" y="49882"/>
                  </a:lnTo>
                  <a:lnTo>
                    <a:pt x="223120" y="28711"/>
                  </a:lnTo>
                  <a:lnTo>
                    <a:pt x="268202" y="13051"/>
                  </a:lnTo>
                  <a:lnTo>
                    <a:pt x="315745" y="3335"/>
                  </a:lnTo>
                  <a:lnTo>
                    <a:pt x="365315" y="0"/>
                  </a:lnTo>
                  <a:lnTo>
                    <a:pt x="11432247" y="0"/>
                  </a:lnTo>
                  <a:lnTo>
                    <a:pt x="11481800" y="3335"/>
                  </a:lnTo>
                  <a:lnTo>
                    <a:pt x="11529329" y="13051"/>
                  </a:lnTo>
                  <a:lnTo>
                    <a:pt x="11574400" y="28711"/>
                  </a:lnTo>
                  <a:lnTo>
                    <a:pt x="11616576" y="49882"/>
                  </a:lnTo>
                  <a:lnTo>
                    <a:pt x="11655422" y="76128"/>
                  </a:lnTo>
                  <a:lnTo>
                    <a:pt x="11690502" y="107013"/>
                  </a:lnTo>
                  <a:lnTo>
                    <a:pt x="11721380" y="142102"/>
                  </a:lnTo>
                  <a:lnTo>
                    <a:pt x="11747621" y="180960"/>
                  </a:lnTo>
                  <a:lnTo>
                    <a:pt x="11768789" y="223152"/>
                  </a:lnTo>
                  <a:lnTo>
                    <a:pt x="11784449" y="268243"/>
                  </a:lnTo>
                  <a:lnTo>
                    <a:pt x="11794164" y="315797"/>
                  </a:lnTo>
                  <a:lnTo>
                    <a:pt x="11797499" y="365378"/>
                  </a:lnTo>
                  <a:lnTo>
                    <a:pt x="11797499" y="1826640"/>
                  </a:lnTo>
                  <a:lnTo>
                    <a:pt x="11794164" y="1876193"/>
                  </a:lnTo>
                  <a:lnTo>
                    <a:pt x="11784449" y="1923723"/>
                  </a:lnTo>
                  <a:lnTo>
                    <a:pt x="11768789" y="1968793"/>
                  </a:lnTo>
                  <a:lnTo>
                    <a:pt x="11747621" y="2010969"/>
                  </a:lnTo>
                  <a:lnTo>
                    <a:pt x="11721380" y="2049815"/>
                  </a:lnTo>
                  <a:lnTo>
                    <a:pt x="11690502" y="2084895"/>
                  </a:lnTo>
                  <a:lnTo>
                    <a:pt x="11655422" y="2115773"/>
                  </a:lnTo>
                  <a:lnTo>
                    <a:pt x="11616576" y="2142014"/>
                  </a:lnTo>
                  <a:lnTo>
                    <a:pt x="11574400" y="2163183"/>
                  </a:lnTo>
                  <a:lnTo>
                    <a:pt x="11529329" y="2178842"/>
                  </a:lnTo>
                  <a:lnTo>
                    <a:pt x="11481800" y="2188557"/>
                  </a:lnTo>
                  <a:lnTo>
                    <a:pt x="11432247" y="2191892"/>
                  </a:lnTo>
                  <a:lnTo>
                    <a:pt x="365315" y="2191892"/>
                  </a:lnTo>
                  <a:lnTo>
                    <a:pt x="315745" y="2188557"/>
                  </a:lnTo>
                  <a:lnTo>
                    <a:pt x="268202" y="2178842"/>
                  </a:lnTo>
                  <a:lnTo>
                    <a:pt x="223120" y="2163183"/>
                  </a:lnTo>
                  <a:lnTo>
                    <a:pt x="180936" y="2142014"/>
                  </a:lnTo>
                  <a:lnTo>
                    <a:pt x="142084" y="2115773"/>
                  </a:lnTo>
                  <a:lnTo>
                    <a:pt x="107000" y="2084895"/>
                  </a:lnTo>
                  <a:lnTo>
                    <a:pt x="76119" y="2049815"/>
                  </a:lnTo>
                  <a:lnTo>
                    <a:pt x="49877" y="2010969"/>
                  </a:lnTo>
                  <a:lnTo>
                    <a:pt x="28709" y="1968793"/>
                  </a:lnTo>
                  <a:lnTo>
                    <a:pt x="13049" y="1923723"/>
                  </a:lnTo>
                  <a:lnTo>
                    <a:pt x="3335" y="1876193"/>
                  </a:lnTo>
                  <a:lnTo>
                    <a:pt x="0" y="1826640"/>
                  </a:lnTo>
                  <a:lnTo>
                    <a:pt x="0" y="365378"/>
                  </a:lnTo>
                  <a:close/>
                </a:path>
              </a:pathLst>
            </a:custGeom>
            <a:grpFill/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27"/>
          <p:cNvSpPr/>
          <p:nvPr/>
        </p:nvSpPr>
        <p:spPr>
          <a:xfrm>
            <a:off x="295123" y="5081091"/>
            <a:ext cx="11501528" cy="765070"/>
          </a:xfrm>
          <a:custGeom>
            <a:avLst/>
            <a:gdLst/>
            <a:ahLst/>
            <a:cxnLst/>
            <a:rect l="l" t="t" r="r" b="b"/>
            <a:pathLst>
              <a:path w="11304270" h="356869">
                <a:moveTo>
                  <a:pt x="11244478" y="0"/>
                </a:moveTo>
                <a:lnTo>
                  <a:pt x="59448" y="0"/>
                </a:lnTo>
                <a:lnTo>
                  <a:pt x="36309" y="4679"/>
                </a:lnTo>
                <a:lnTo>
                  <a:pt x="17413" y="17430"/>
                </a:lnTo>
                <a:lnTo>
                  <a:pt x="4672" y="36325"/>
                </a:lnTo>
                <a:lnTo>
                  <a:pt x="0" y="59436"/>
                </a:lnTo>
                <a:lnTo>
                  <a:pt x="0" y="297179"/>
                </a:lnTo>
                <a:lnTo>
                  <a:pt x="4672" y="320343"/>
                </a:lnTo>
                <a:lnTo>
                  <a:pt x="17413" y="339232"/>
                </a:lnTo>
                <a:lnTo>
                  <a:pt x="36309" y="351954"/>
                </a:lnTo>
                <a:lnTo>
                  <a:pt x="59448" y="356615"/>
                </a:lnTo>
                <a:lnTo>
                  <a:pt x="11244478" y="356615"/>
                </a:lnTo>
                <a:lnTo>
                  <a:pt x="11267642" y="351954"/>
                </a:lnTo>
                <a:lnTo>
                  <a:pt x="11286531" y="339232"/>
                </a:lnTo>
                <a:lnTo>
                  <a:pt x="11299253" y="320343"/>
                </a:lnTo>
                <a:lnTo>
                  <a:pt x="11303914" y="297179"/>
                </a:lnTo>
                <a:lnTo>
                  <a:pt x="11303914" y="59436"/>
                </a:lnTo>
                <a:lnTo>
                  <a:pt x="11299253" y="36325"/>
                </a:lnTo>
                <a:lnTo>
                  <a:pt x="11286531" y="17430"/>
                </a:lnTo>
                <a:lnTo>
                  <a:pt x="11267642" y="4679"/>
                </a:lnTo>
                <a:lnTo>
                  <a:pt x="11244478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Свою деятельность осуществляет на основании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лицензии № АА – 4 №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0104608 от 17 марта 2010 года, выданной Управлением экономики и бюджетного планирования г. Алматы</a:t>
            </a:r>
          </a:p>
        </p:txBody>
      </p:sp>
      <p:sp>
        <p:nvSpPr>
          <p:cNvPr id="53" name="object 13"/>
          <p:cNvSpPr/>
          <p:nvPr/>
        </p:nvSpPr>
        <p:spPr>
          <a:xfrm>
            <a:off x="303485" y="5998988"/>
            <a:ext cx="11508196" cy="586575"/>
          </a:xfrm>
          <a:custGeom>
            <a:avLst/>
            <a:gdLst/>
            <a:ahLst/>
            <a:cxnLst/>
            <a:rect l="l" t="t" r="r" b="b"/>
            <a:pathLst>
              <a:path w="11317605" h="395605">
                <a:moveTo>
                  <a:pt x="11251463" y="0"/>
                </a:moveTo>
                <a:lnTo>
                  <a:pt x="65849" y="0"/>
                </a:lnTo>
                <a:lnTo>
                  <a:pt x="40215" y="5171"/>
                </a:lnTo>
                <a:lnTo>
                  <a:pt x="19284" y="19272"/>
                </a:lnTo>
                <a:lnTo>
                  <a:pt x="5174" y="40183"/>
                </a:lnTo>
                <a:lnTo>
                  <a:pt x="0" y="65786"/>
                </a:lnTo>
                <a:lnTo>
                  <a:pt x="0" y="329184"/>
                </a:lnTo>
                <a:lnTo>
                  <a:pt x="5174" y="354806"/>
                </a:lnTo>
                <a:lnTo>
                  <a:pt x="19284" y="375761"/>
                </a:lnTo>
                <a:lnTo>
                  <a:pt x="40215" y="389905"/>
                </a:lnTo>
                <a:lnTo>
                  <a:pt x="65849" y="395097"/>
                </a:lnTo>
                <a:lnTo>
                  <a:pt x="11251463" y="395097"/>
                </a:lnTo>
                <a:lnTo>
                  <a:pt x="11277065" y="389905"/>
                </a:lnTo>
                <a:lnTo>
                  <a:pt x="11297977" y="375761"/>
                </a:lnTo>
                <a:lnTo>
                  <a:pt x="11312078" y="354806"/>
                </a:lnTo>
                <a:lnTo>
                  <a:pt x="11317249" y="329184"/>
                </a:lnTo>
                <a:lnTo>
                  <a:pt x="11317249" y="65786"/>
                </a:lnTo>
                <a:lnTo>
                  <a:pt x="11312078" y="40183"/>
                </a:lnTo>
                <a:lnTo>
                  <a:pt x="11297977" y="19272"/>
                </a:lnTo>
                <a:lnTo>
                  <a:pt x="11277065" y="5171"/>
                </a:lnTo>
                <a:lnTo>
                  <a:pt x="11251463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Прямоугольник 53"/>
          <p:cNvSpPr/>
          <p:nvPr/>
        </p:nvSpPr>
        <p:spPr>
          <a:xfrm>
            <a:off x="435580" y="5938332"/>
            <a:ext cx="1113675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свидетельство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соответствии деятельности стандартам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национальной аккредитации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Республике Казахстан №KZ81VEG00010365 от 08 сентября 2020 года.</a:t>
            </a:r>
          </a:p>
        </p:txBody>
      </p:sp>
      <p:sp>
        <p:nvSpPr>
          <p:cNvPr id="28" name="object 29"/>
          <p:cNvSpPr/>
          <p:nvPr/>
        </p:nvSpPr>
        <p:spPr>
          <a:xfrm>
            <a:off x="5576632" y="3157333"/>
            <a:ext cx="906144" cy="781050"/>
          </a:xfrm>
          <a:custGeom>
            <a:avLst/>
            <a:gdLst/>
            <a:ahLst/>
            <a:cxnLst/>
            <a:rect l="l" t="t" r="r" b="b"/>
            <a:pathLst>
              <a:path w="906145" h="781050">
                <a:moveTo>
                  <a:pt x="453136" y="0"/>
                </a:moveTo>
                <a:lnTo>
                  <a:pt x="0" y="275589"/>
                </a:lnTo>
                <a:lnTo>
                  <a:pt x="226567" y="275589"/>
                </a:lnTo>
                <a:lnTo>
                  <a:pt x="226567" y="505459"/>
                </a:lnTo>
                <a:lnTo>
                  <a:pt x="0" y="505459"/>
                </a:lnTo>
                <a:lnTo>
                  <a:pt x="453136" y="781050"/>
                </a:lnTo>
                <a:lnTo>
                  <a:pt x="906144" y="505459"/>
                </a:lnTo>
                <a:lnTo>
                  <a:pt x="679576" y="505459"/>
                </a:lnTo>
                <a:lnTo>
                  <a:pt x="679576" y="275589"/>
                </a:lnTo>
                <a:lnTo>
                  <a:pt x="906144" y="275589"/>
                </a:lnTo>
                <a:lnTo>
                  <a:pt x="453136" y="0"/>
                </a:lnTo>
                <a:close/>
              </a:path>
            </a:pathLst>
          </a:custGeom>
          <a:solidFill>
            <a:schemeClr val="accent1">
              <a:lumMod val="50000"/>
              <a:alpha val="50195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9"/>
          <p:cNvSpPr/>
          <p:nvPr/>
        </p:nvSpPr>
        <p:spPr>
          <a:xfrm>
            <a:off x="8107042" y="3151022"/>
            <a:ext cx="906144" cy="781050"/>
          </a:xfrm>
          <a:custGeom>
            <a:avLst/>
            <a:gdLst/>
            <a:ahLst/>
            <a:cxnLst/>
            <a:rect l="l" t="t" r="r" b="b"/>
            <a:pathLst>
              <a:path w="906145" h="781050">
                <a:moveTo>
                  <a:pt x="453136" y="0"/>
                </a:moveTo>
                <a:lnTo>
                  <a:pt x="0" y="275589"/>
                </a:lnTo>
                <a:lnTo>
                  <a:pt x="226567" y="275589"/>
                </a:lnTo>
                <a:lnTo>
                  <a:pt x="226567" y="505459"/>
                </a:lnTo>
                <a:lnTo>
                  <a:pt x="0" y="505459"/>
                </a:lnTo>
                <a:lnTo>
                  <a:pt x="453136" y="781050"/>
                </a:lnTo>
                <a:lnTo>
                  <a:pt x="906144" y="505459"/>
                </a:lnTo>
                <a:lnTo>
                  <a:pt x="679576" y="505459"/>
                </a:lnTo>
                <a:lnTo>
                  <a:pt x="679576" y="275589"/>
                </a:lnTo>
                <a:lnTo>
                  <a:pt x="906144" y="275589"/>
                </a:lnTo>
                <a:lnTo>
                  <a:pt x="453136" y="0"/>
                </a:lnTo>
                <a:close/>
              </a:path>
            </a:pathLst>
          </a:custGeom>
          <a:solidFill>
            <a:schemeClr val="accent1">
              <a:lumMod val="50000"/>
              <a:alpha val="50195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9"/>
          <p:cNvSpPr/>
          <p:nvPr/>
        </p:nvSpPr>
        <p:spPr>
          <a:xfrm>
            <a:off x="10502443" y="3175222"/>
            <a:ext cx="906144" cy="781050"/>
          </a:xfrm>
          <a:custGeom>
            <a:avLst/>
            <a:gdLst/>
            <a:ahLst/>
            <a:cxnLst/>
            <a:rect l="l" t="t" r="r" b="b"/>
            <a:pathLst>
              <a:path w="906145" h="781050">
                <a:moveTo>
                  <a:pt x="453136" y="0"/>
                </a:moveTo>
                <a:lnTo>
                  <a:pt x="0" y="275589"/>
                </a:lnTo>
                <a:lnTo>
                  <a:pt x="226567" y="275589"/>
                </a:lnTo>
                <a:lnTo>
                  <a:pt x="226567" y="505459"/>
                </a:lnTo>
                <a:lnTo>
                  <a:pt x="0" y="505459"/>
                </a:lnTo>
                <a:lnTo>
                  <a:pt x="453136" y="781050"/>
                </a:lnTo>
                <a:lnTo>
                  <a:pt x="906144" y="505459"/>
                </a:lnTo>
                <a:lnTo>
                  <a:pt x="679576" y="505459"/>
                </a:lnTo>
                <a:lnTo>
                  <a:pt x="679576" y="275589"/>
                </a:lnTo>
                <a:lnTo>
                  <a:pt x="906144" y="275589"/>
                </a:lnTo>
                <a:lnTo>
                  <a:pt x="453136" y="0"/>
                </a:lnTo>
                <a:close/>
              </a:path>
            </a:pathLst>
          </a:custGeom>
          <a:solidFill>
            <a:schemeClr val="accent1">
              <a:lumMod val="50000"/>
              <a:alpha val="50195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1"/>
          <p:cNvSpPr txBox="1"/>
          <p:nvPr/>
        </p:nvSpPr>
        <p:spPr>
          <a:xfrm>
            <a:off x="2999804" y="3985587"/>
            <a:ext cx="2404602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20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2ревматологическое отделение - </a:t>
            </a:r>
            <a:r>
              <a:rPr lang="ru-RU" sz="20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 </a:t>
            </a:r>
            <a:r>
              <a:rPr lang="ru-RU" sz="20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коек</a:t>
            </a:r>
          </a:p>
        </p:txBody>
      </p:sp>
      <p:sp>
        <p:nvSpPr>
          <p:cNvPr id="34" name="object 6"/>
          <p:cNvSpPr/>
          <p:nvPr/>
        </p:nvSpPr>
        <p:spPr>
          <a:xfrm>
            <a:off x="5464132" y="3908307"/>
            <a:ext cx="2525942" cy="917654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21"/>
          <p:cNvSpPr txBox="1"/>
          <p:nvPr/>
        </p:nvSpPr>
        <p:spPr>
          <a:xfrm>
            <a:off x="5549044" y="3985582"/>
            <a:ext cx="233532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20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Хозрасчетное отделение- </a:t>
            </a:r>
            <a:r>
              <a:rPr lang="ru-RU" sz="20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20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коек</a:t>
            </a:r>
          </a:p>
        </p:txBody>
      </p:sp>
      <p:sp>
        <p:nvSpPr>
          <p:cNvPr id="37" name="object 6"/>
          <p:cNvSpPr/>
          <p:nvPr/>
        </p:nvSpPr>
        <p:spPr>
          <a:xfrm>
            <a:off x="8125872" y="3936017"/>
            <a:ext cx="2002764" cy="917654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21"/>
          <p:cNvSpPr txBox="1"/>
          <p:nvPr/>
        </p:nvSpPr>
        <p:spPr>
          <a:xfrm>
            <a:off x="8032600" y="4052945"/>
            <a:ext cx="2053509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20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КДО-</a:t>
            </a:r>
            <a:r>
              <a:rPr lang="ru-RU" sz="2000" b="1" spc="-5" dirty="0" smtClean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160-180 посещений</a:t>
            </a:r>
            <a:endParaRPr lang="ru-RU" sz="2000" b="1" spc="-5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object 6"/>
          <p:cNvSpPr/>
          <p:nvPr/>
        </p:nvSpPr>
        <p:spPr>
          <a:xfrm>
            <a:off x="10366997" y="3920798"/>
            <a:ext cx="1363040" cy="892670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21"/>
          <p:cNvSpPr txBox="1"/>
          <p:nvPr/>
        </p:nvSpPr>
        <p:spPr>
          <a:xfrm>
            <a:off x="10213534" y="4167414"/>
            <a:ext cx="1715158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20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КДЛ</a:t>
            </a:r>
            <a:endParaRPr lang="ru-RU" sz="2000" b="1"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59970" y="190263"/>
            <a:ext cx="40212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uFill>
                  <a:solidFill>
                    <a:srgbClr val="00AFEF"/>
                  </a:solidFill>
                </a:uFill>
                <a:latin typeface="Times New Roman" pitchFamily="18" charset="0"/>
                <a:cs typeface="Times New Roman" pitchFamily="18" charset="0"/>
              </a:rPr>
              <a:t>РЕСУРСЫ СТАЦИОНАРА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1" name="Google Shape;251;p21"/>
          <p:cNvCxnSpPr/>
          <p:nvPr/>
        </p:nvCxnSpPr>
        <p:spPr>
          <a:xfrm rot="10800000" flipH="1">
            <a:off x="970531" y="636535"/>
            <a:ext cx="9755408" cy="6354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974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5"/>
          <p:cNvSpPr/>
          <p:nvPr/>
        </p:nvSpPr>
        <p:spPr>
          <a:xfrm>
            <a:off x="127693" y="5279050"/>
            <a:ext cx="8028755" cy="118545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25"/>
          <p:cNvSpPr/>
          <p:nvPr/>
        </p:nvSpPr>
        <p:spPr>
          <a:xfrm>
            <a:off x="111926" y="3975281"/>
            <a:ext cx="8044522" cy="118545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25"/>
          <p:cNvSpPr/>
          <p:nvPr/>
        </p:nvSpPr>
        <p:spPr>
          <a:xfrm>
            <a:off x="111927" y="2656434"/>
            <a:ext cx="8044521" cy="118545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25"/>
          <p:cNvSpPr/>
          <p:nvPr/>
        </p:nvSpPr>
        <p:spPr>
          <a:xfrm>
            <a:off x="111926" y="1353870"/>
            <a:ext cx="8044522" cy="118545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337" name="Google Shape;337;p25"/>
          <p:cNvSpPr/>
          <p:nvPr/>
        </p:nvSpPr>
        <p:spPr>
          <a:xfrm>
            <a:off x="213033" y="1388623"/>
            <a:ext cx="4412123" cy="1091296"/>
          </a:xfrm>
          <a:prstGeom prst="roundRect">
            <a:avLst>
              <a:gd name="adj" fmla="val 16667"/>
            </a:avLst>
          </a:prstGeom>
          <a:solidFill>
            <a:srgbClr val="2E75B5"/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endParaRPr lang="ru-RU" sz="20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Выполнение финансового плана по СМП составляет  - </a:t>
            </a:r>
          </a:p>
          <a:p>
            <a:pPr lvl="0" algn="ctr"/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528 365 148,49 тенге</a:t>
            </a:r>
            <a:endParaRPr lang="ru-RU" sz="20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8" name="Google Shape;338;p25"/>
          <p:cNvSpPr/>
          <p:nvPr/>
        </p:nvSpPr>
        <p:spPr>
          <a:xfrm>
            <a:off x="234548" y="2753861"/>
            <a:ext cx="4390609" cy="990599"/>
          </a:xfrm>
          <a:prstGeom prst="roundRect">
            <a:avLst>
              <a:gd name="adj" fmla="val 16667"/>
            </a:avLst>
          </a:prstGeom>
          <a:solidFill>
            <a:srgbClr val="2E75B5"/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20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Выполнение финансового плана по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СЗТ составляет – </a:t>
            </a:r>
          </a:p>
          <a:p>
            <a:pPr lvl="0" algn="ctr"/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7 146 767,40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тенге</a:t>
            </a:r>
            <a:endParaRPr sz="20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cxnSp>
        <p:nvCxnSpPr>
          <p:cNvPr id="339" name="Google Shape;339;p25"/>
          <p:cNvCxnSpPr/>
          <p:nvPr/>
        </p:nvCxnSpPr>
        <p:spPr>
          <a:xfrm>
            <a:off x="825894" y="572141"/>
            <a:ext cx="10282826" cy="2245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40" name="Google Shape;340;p25"/>
          <p:cNvSpPr/>
          <p:nvPr/>
        </p:nvSpPr>
        <p:spPr>
          <a:xfrm>
            <a:off x="207177" y="4065139"/>
            <a:ext cx="4397511" cy="990599"/>
          </a:xfrm>
          <a:prstGeom prst="roundRect">
            <a:avLst>
              <a:gd name="adj" fmla="val 16667"/>
            </a:avLst>
          </a:prstGeom>
          <a:solidFill>
            <a:srgbClr val="2E75B5"/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20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 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Финансовый план по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ГОБМП </a:t>
            </a:r>
            <a:r>
              <a:rPr lang="ru-RU" sz="20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выполнен на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– 487 141 169,46 тенге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1" name="Google Shape;341;p25"/>
          <p:cNvSpPr/>
          <p:nvPr/>
        </p:nvSpPr>
        <p:spPr>
          <a:xfrm>
            <a:off x="223315" y="5376478"/>
            <a:ext cx="4390609" cy="990599"/>
          </a:xfrm>
          <a:prstGeom prst="roundRect">
            <a:avLst>
              <a:gd name="adj" fmla="val 16667"/>
            </a:avLst>
          </a:prstGeom>
          <a:solidFill>
            <a:srgbClr val="2E75B5"/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20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Финансовый план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</a:p>
          <a:p>
            <a:pPr lvl="0" algn="ctr"/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ОСМС </a:t>
            </a:r>
            <a:r>
              <a:rPr lang="ru-RU" sz="20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выполнен на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pPr lvl="0" algn="ctr"/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98 370 746,43 тенге</a:t>
            </a:r>
            <a:endParaRPr lang="ru-RU" sz="20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2" name="Google Shape;342;p25"/>
          <p:cNvSpPr/>
          <p:nvPr/>
        </p:nvSpPr>
        <p:spPr>
          <a:xfrm>
            <a:off x="4075913" y="1485066"/>
            <a:ext cx="4324376" cy="97971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288000" tIns="60950" rIns="113775" bIns="60950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r>
              <a:rPr lang="ru-RU" sz="2000" dirty="0" smtClean="0">
                <a:solidFill>
                  <a:srgbClr val="323F4F"/>
                </a:solidFill>
              </a:rPr>
              <a:t>Выполнен </a:t>
            </a:r>
            <a:r>
              <a:rPr lang="ru-RU" sz="2000" dirty="0">
                <a:solidFill>
                  <a:srgbClr val="323F4F"/>
                </a:solidFill>
              </a:rPr>
              <a:t>на </a:t>
            </a:r>
            <a:r>
              <a:rPr lang="ru-RU" sz="2800" b="1" dirty="0" smtClean="0">
                <a:solidFill>
                  <a:srgbClr val="0070C0"/>
                </a:solidFill>
              </a:rPr>
              <a:t>102% </a:t>
            </a:r>
            <a:endParaRPr b="1" dirty="0">
              <a:solidFill>
                <a:srgbClr val="0070C0"/>
              </a:solidFill>
            </a:endParaRPr>
          </a:p>
        </p:txBody>
      </p:sp>
      <p:sp>
        <p:nvSpPr>
          <p:cNvPr id="343" name="Google Shape;343;p25"/>
          <p:cNvSpPr/>
          <p:nvPr/>
        </p:nvSpPr>
        <p:spPr>
          <a:xfrm>
            <a:off x="4270293" y="2753861"/>
            <a:ext cx="4056844" cy="990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288000" tIns="60950" rIns="113775" bIns="60950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r>
              <a:rPr lang="ru-RU" sz="2000" dirty="0">
                <a:solidFill>
                  <a:srgbClr val="323F4F"/>
                </a:solidFill>
                <a:latin typeface="Times New Roman" pitchFamily="18" charset="0"/>
                <a:cs typeface="Times New Roman" pitchFamily="18" charset="0"/>
              </a:rPr>
              <a:t>Выполнен на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95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%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4" name="Google Shape;344;p25"/>
          <p:cNvSpPr/>
          <p:nvPr/>
        </p:nvSpPr>
        <p:spPr>
          <a:xfrm>
            <a:off x="4258100" y="4080278"/>
            <a:ext cx="4056845" cy="97546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288000" tIns="60950" rIns="113775" bIns="60950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r>
              <a:rPr lang="ru-RU" sz="2000" dirty="0">
                <a:solidFill>
                  <a:srgbClr val="323F4F"/>
                </a:solidFill>
                <a:latin typeface="Times New Roman" pitchFamily="18" charset="0"/>
                <a:cs typeface="Times New Roman" pitchFamily="18" charset="0"/>
              </a:rPr>
              <a:t>Выполнен на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101%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5" name="Google Shape;345;p25"/>
          <p:cNvSpPr/>
          <p:nvPr/>
        </p:nvSpPr>
        <p:spPr>
          <a:xfrm>
            <a:off x="4416597" y="5376478"/>
            <a:ext cx="3703276" cy="990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288000" tIns="60950" rIns="113775" bIns="60950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r>
              <a:rPr lang="ru-RU" sz="2000" dirty="0">
                <a:solidFill>
                  <a:srgbClr val="323F4F"/>
                </a:solidFill>
                <a:latin typeface="Times New Roman" pitchFamily="18" charset="0"/>
                <a:cs typeface="Times New Roman" pitchFamily="18" charset="0"/>
              </a:rPr>
              <a:t>Выполнен на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103%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6" name="Google Shape;346;p25"/>
          <p:cNvSpPr/>
          <p:nvPr/>
        </p:nvSpPr>
        <p:spPr>
          <a:xfrm rot="-5400000">
            <a:off x="5879265" y="3854229"/>
            <a:ext cx="5397048" cy="465837"/>
          </a:xfrm>
          <a:prstGeom prst="downArrow">
            <a:avLst>
              <a:gd name="adj1" fmla="val 50000"/>
              <a:gd name="adj2" fmla="val 81587"/>
            </a:avLst>
          </a:prstGeom>
          <a:gradFill>
            <a:gsLst>
              <a:gs pos="0">
                <a:srgbClr val="98C2F5"/>
              </a:gs>
              <a:gs pos="50000">
                <a:srgbClr val="BFD7F7"/>
              </a:gs>
              <a:gs pos="100000">
                <a:srgbClr val="DFEBFB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25"/>
          <p:cNvSpPr/>
          <p:nvPr/>
        </p:nvSpPr>
        <p:spPr>
          <a:xfrm>
            <a:off x="111926" y="645677"/>
            <a:ext cx="12080074" cy="544139"/>
          </a:xfrm>
          <a:prstGeom prst="rect">
            <a:avLst/>
          </a:prstGeom>
          <a:solidFill>
            <a:srgbClr val="DDEAF6">
              <a:alpha val="1686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80000" lvl="0" algn="ct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Выполнение финансового плана за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отчётный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период</a:t>
            </a:r>
            <a:endParaRPr sz="1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348" name="Google Shape;348;p25"/>
          <p:cNvSpPr/>
          <p:nvPr/>
        </p:nvSpPr>
        <p:spPr>
          <a:xfrm>
            <a:off x="8828441" y="1388623"/>
            <a:ext cx="3058759" cy="5075882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На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был заключен договор с  НАО «Фонд медицинского страхования» по городу Алматы. Договор №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C-14-0122-00090-G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C-14-0122-00092-O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31 декабря 2021 года   НА СУММУ –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495 375 294,32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Сумма данных договоров в течении года менялась, в итоге к концу 2021 года сумма договоров по оказанию СМП и СЗТ услугам  составила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585 511 915,89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тенге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увеличилось на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от  первоначального  договора.</a:t>
            </a:r>
          </a:p>
        </p:txBody>
      </p:sp>
      <p:sp>
        <p:nvSpPr>
          <p:cNvPr id="349" name="Google Shape;349;p25"/>
          <p:cNvSpPr txBox="1"/>
          <p:nvPr/>
        </p:nvSpPr>
        <p:spPr>
          <a:xfrm>
            <a:off x="38246" y="119497"/>
            <a:ext cx="11366846" cy="516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90000"/>
              </a:lnSpc>
              <a:buClr>
                <a:srgbClr val="C00000"/>
              </a:buClr>
              <a:buSzPts val="2000"/>
            </a:pPr>
            <a:r>
              <a:rPr lang="ru-RU" sz="20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ФИНАНСОВАЯ ДЕЯТЕЛЬНОСТЬ ЦЕНТРА ЗА </a:t>
            </a:r>
            <a:r>
              <a:rPr lang="ru-RU" sz="20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20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 </a:t>
            </a:r>
            <a:endParaRPr sz="20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212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8" name="Google Shape;248;p21"/>
          <p:cNvGraphicFramePr/>
          <p:nvPr>
            <p:extLst>
              <p:ext uri="{D42A27DB-BD31-4B8C-83A1-F6EECF244321}">
                <p14:modId xmlns:p14="http://schemas.microsoft.com/office/powerpoint/2010/main" val="3862537331"/>
              </p:ext>
            </p:extLst>
          </p:nvPr>
        </p:nvGraphicFramePr>
        <p:xfrm>
          <a:off x="354092" y="899499"/>
          <a:ext cx="11720575" cy="4974828"/>
        </p:xfrm>
        <a:graphic>
          <a:graphicData uri="http://schemas.openxmlformats.org/drawingml/2006/table">
            <a:tbl>
              <a:tblPr firstRow="1" bandRow="1">
                <a:noFill/>
                <a:tableStyleId>{36FDA0E0-5758-485C-A928-C9E2321A7517}</a:tableStyleId>
              </a:tblPr>
              <a:tblGrid>
                <a:gridCol w="45985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257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850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1197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9993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8703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Виды услуг</a:t>
                      </a:r>
                      <a:endParaRPr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50" marR="91450" marT="45725" marB="45725"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 dirty="0" smtClean="0"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ПЛАН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50" marR="91450" marT="45725" marB="45725"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u="none" strike="noStrike" cap="none" dirty="0" smtClean="0"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ФАКТ</a:t>
                      </a:r>
                      <a:endParaRPr sz="2000" u="none" strike="noStrike" cap="none" dirty="0"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u="none" strike="noStrike" cap="none" dirty="0" smtClean="0"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% </a:t>
                      </a:r>
                      <a:endParaRPr sz="2000" u="none" strike="noStrike" cap="none" dirty="0"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 dirty="0" smtClean="0"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ВЫПОЛНЕНИЯ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50" marR="91450" marT="45725" marB="45725">
                    <a:solidFill>
                      <a:srgbClr val="2E7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7193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b="1" i="0" u="none" strike="noStrike" cap="none" dirty="0" smtClean="0">
                          <a:solidFill>
                            <a:srgbClr val="1F3864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Консультативно-диагностическое отделение</a:t>
                      </a: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87 000 000</a:t>
                      </a:r>
                      <a:endParaRPr sz="18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    </a:t>
                      </a:r>
                      <a:endParaRPr sz="18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             73,9%</a:t>
                      </a:r>
                      <a:endParaRPr sz="18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dirty="0">
                        <a:solidFill>
                          <a:srgbClr val="FF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991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i="0" u="none" strike="noStrike" cap="none" dirty="0" smtClean="0">
                          <a:solidFill>
                            <a:srgbClr val="1F3864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Стационарная помощь </a:t>
                      </a: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63 000 000</a:t>
                      </a:r>
                      <a:endParaRPr sz="18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   59 271 446</a:t>
                      </a:r>
                      <a:endParaRPr sz="18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            94%</a:t>
                      </a:r>
                      <a:endParaRPr sz="18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dirty="0">
                        <a:solidFill>
                          <a:srgbClr val="FF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6378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 smtClean="0">
                          <a:solidFill>
                            <a:srgbClr val="1F3864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Амбулаторно поликлиническая помощь (АПП)</a:t>
                      </a:r>
                      <a:endParaRPr sz="2000" b="1" dirty="0">
                        <a:solidFill>
                          <a:srgbClr val="1F3864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150 000</a:t>
                      </a:r>
                      <a:r>
                        <a:rPr lang="ru-RU" sz="1800" b="1" i="0" u="none" strike="noStrike" cap="none" baseline="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000</a:t>
                      </a:r>
                      <a:endParaRPr sz="2800" b="1" dirty="0">
                        <a:solidFill>
                          <a:srgbClr val="1F3864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 230 196</a:t>
                      </a:r>
                      <a:r>
                        <a:rPr lang="ru-RU" sz="1800" b="1" i="0" u="none" strike="noStrike" cap="none" baseline="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</a:t>
                      </a: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300</a:t>
                      </a:r>
                      <a:endParaRPr lang="ru-RU" sz="2800" b="1" i="0" dirty="0">
                        <a:solidFill>
                          <a:srgbClr val="1F3864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b="1" dirty="0" smtClean="0">
                          <a:solidFill>
                            <a:srgbClr val="1F3864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              165%</a:t>
                      </a:r>
                      <a:endParaRPr sz="2000" b="1" dirty="0">
                        <a:solidFill>
                          <a:srgbClr val="1F3864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>
                        <a:solidFill>
                          <a:srgbClr val="1F3864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529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i="0" u="none" strike="noStrike" cap="none" dirty="0" smtClean="0">
                          <a:solidFill>
                            <a:srgbClr val="1F3864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ИТОГО</a:t>
                      </a:r>
                      <a:endParaRPr sz="2000" b="1" i="0" u="none" strike="noStrike" cap="none" dirty="0">
                        <a:solidFill>
                          <a:srgbClr val="1F3864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300 000 000</a:t>
                      </a:r>
                      <a:endParaRPr sz="18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 353 775 489</a:t>
                      </a:r>
                      <a:endParaRPr sz="18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              118%</a:t>
                      </a:r>
                      <a:endParaRPr sz="18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dirty="0">
                        <a:solidFill>
                          <a:srgbClr val="1F3864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cxnSp>
        <p:nvCxnSpPr>
          <p:cNvPr id="251" name="Google Shape;251;p21"/>
          <p:cNvCxnSpPr/>
          <p:nvPr/>
        </p:nvCxnSpPr>
        <p:spPr>
          <a:xfrm rot="10800000" flipH="1">
            <a:off x="1336694" y="697950"/>
            <a:ext cx="9755408" cy="6354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2" name="Google Shape;252;p21"/>
          <p:cNvSpPr/>
          <p:nvPr/>
        </p:nvSpPr>
        <p:spPr>
          <a:xfrm>
            <a:off x="10673002" y="4042800"/>
            <a:ext cx="279400" cy="250965"/>
          </a:xfrm>
          <a:prstGeom prst="triangle">
            <a:avLst>
              <a:gd name="adj" fmla="val 50000"/>
            </a:avLst>
          </a:prstGeom>
          <a:solidFill>
            <a:srgbClr val="A8D08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21"/>
          <p:cNvSpPr/>
          <p:nvPr/>
        </p:nvSpPr>
        <p:spPr>
          <a:xfrm>
            <a:off x="354092" y="58756"/>
            <a:ext cx="11401879" cy="609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endParaRPr lang="ru-RU" sz="2000" b="1" dirty="0" smtClean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lnSpc>
                <a:spcPct val="80000"/>
              </a:lnSpc>
            </a:pPr>
            <a:r>
              <a:rPr lang="ru-RU" sz="20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Выполнение </a:t>
            </a:r>
            <a:r>
              <a:rPr lang="ru-RU" sz="20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плана по хозрасчетным услугам за </a:t>
            </a:r>
            <a:r>
              <a:rPr lang="ru-RU" sz="20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20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 (в тенге)</a:t>
            </a:r>
            <a:endParaRPr sz="20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256" name="Google Shape;256;p21"/>
          <p:cNvSpPr/>
          <p:nvPr/>
        </p:nvSpPr>
        <p:spPr>
          <a:xfrm rot="5400000">
            <a:off x="5604596" y="2526292"/>
            <a:ext cx="4364182" cy="2276475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7" name="Google Shape;257;p21"/>
          <p:cNvSpPr/>
          <p:nvPr/>
        </p:nvSpPr>
        <p:spPr>
          <a:xfrm rot="10800000">
            <a:off x="10684490" y="2904800"/>
            <a:ext cx="279400" cy="2286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257;p21"/>
          <p:cNvSpPr/>
          <p:nvPr/>
        </p:nvSpPr>
        <p:spPr>
          <a:xfrm rot="10800000">
            <a:off x="10673002" y="1943363"/>
            <a:ext cx="279400" cy="2286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256;p21"/>
          <p:cNvSpPr/>
          <p:nvPr/>
        </p:nvSpPr>
        <p:spPr>
          <a:xfrm rot="5400000">
            <a:off x="3492803" y="2704824"/>
            <a:ext cx="4364182" cy="1947111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" name="Google Shape;252;p21"/>
          <p:cNvSpPr/>
          <p:nvPr/>
        </p:nvSpPr>
        <p:spPr>
          <a:xfrm>
            <a:off x="10673002" y="5300100"/>
            <a:ext cx="279400" cy="250965"/>
          </a:xfrm>
          <a:prstGeom prst="triangle">
            <a:avLst>
              <a:gd name="adj" fmla="val 50000"/>
            </a:avLst>
          </a:prstGeom>
          <a:solidFill>
            <a:srgbClr val="A8D08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48475" y="1857638"/>
            <a:ext cx="1466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800" b="1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64 307 743</a:t>
            </a:r>
            <a:endParaRPr lang="ru-RU" sz="1800" b="1" dirty="0">
              <a:solidFill>
                <a:schemeClr val="dk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ru-RU" sz="1800" dirty="0"/>
          </a:p>
        </p:txBody>
      </p:sp>
      <p:sp>
        <p:nvSpPr>
          <p:cNvPr id="12" name="Google Shape;256;p21"/>
          <p:cNvSpPr/>
          <p:nvPr/>
        </p:nvSpPr>
        <p:spPr>
          <a:xfrm rot="5400000">
            <a:off x="3492802" y="2714921"/>
            <a:ext cx="4364182" cy="1947111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4091" y="6100031"/>
            <a:ext cx="117002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2022 по сравнению с 2021 годом выполнение плана по платным услугам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увеличилась 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 раза. Из них: КДО  в 1,5 раза, стационарная помощь в 9 раз,  АПП – 2 раза.</a:t>
            </a:r>
            <a:endParaRPr lang="ru-RU" b="1" dirty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Google Shape;256;p21"/>
          <p:cNvSpPr/>
          <p:nvPr/>
        </p:nvSpPr>
        <p:spPr>
          <a:xfrm rot="5400000">
            <a:off x="5874314" y="579807"/>
            <a:ext cx="659810" cy="11700257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8173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53035"/>
          </a:xfrm>
        </p:spPr>
        <p:txBody>
          <a:bodyPr/>
          <a:lstStyle/>
          <a:p>
            <a:pPr algn="ctr"/>
            <a:r>
              <a:rPr lang="ru-RU" sz="20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СРЕДНЯЯ ЗАРАБОТНАЯ ПЛАТА ПЕРСОНАЛА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846672"/>
            <a:ext cx="10515600" cy="4351338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014004"/>
              </p:ext>
            </p:extLst>
          </p:nvPr>
        </p:nvGraphicFramePr>
        <p:xfrm>
          <a:off x="838200" y="833826"/>
          <a:ext cx="10515600" cy="4351336"/>
        </p:xfrm>
        <a:graphic>
          <a:graphicData uri="http://schemas.openxmlformats.org/drawingml/2006/table">
            <a:tbl>
              <a:tblPr firstRow="1" firstCol="1" bandRow="1">
                <a:tableStyleId>{36FDA0E0-5758-485C-A928-C9E2321A7517}</a:tableStyleId>
              </a:tblPr>
              <a:tblGrid>
                <a:gridCol w="12448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677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1214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6873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6872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1993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38335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38237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96776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725827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</a:t>
                      </a:r>
                      <a:r>
                        <a:rPr lang="kk-KZ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20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kk-KZ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R="730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vert="vert27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63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Персонал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Мин. (тенге)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Макс. (тенге)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Ср. (тенге)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Персонал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Мин. (тенге)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Макс. (тенге)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Ср. (тенге)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258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Врачи 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132 250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397 112,34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310056,90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Врачи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176856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436100</a:t>
                      </a: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367292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kk-KZ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r>
                        <a:rPr lang="kk-KZ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258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СМП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144 967,14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251 808,47 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182183,92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СМП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166963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360857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229244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+26%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016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ММП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98 416,72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159 435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123428,84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ММП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124021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192015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166413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+28%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258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76 471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194 796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163800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108000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230000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185250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+13%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5" name="Google Shape;256;p21"/>
          <p:cNvSpPr/>
          <p:nvPr/>
        </p:nvSpPr>
        <p:spPr>
          <a:xfrm rot="5400000">
            <a:off x="1291638" y="1467225"/>
            <a:ext cx="4351337" cy="3135085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" name="Google Shape;256;p21"/>
          <p:cNvSpPr/>
          <p:nvPr/>
        </p:nvSpPr>
        <p:spPr>
          <a:xfrm rot="5400000">
            <a:off x="6109336" y="918022"/>
            <a:ext cx="4334688" cy="4225291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" name="Rectangle 5"/>
          <p:cNvSpPr>
            <a:spLocks noChangeArrowheads="1"/>
          </p:cNvSpPr>
          <p:nvPr/>
        </p:nvSpPr>
        <p:spPr bwMode="auto">
          <a:xfrm>
            <a:off x="844313" y="5490429"/>
            <a:ext cx="4833356" cy="1097082"/>
          </a:xfrm>
          <a:prstGeom prst="rect">
            <a:avLst/>
          </a:prstGeom>
          <a:solidFill>
            <a:srgbClr val="F0F4F4"/>
          </a:solidFill>
          <a:ln w="11113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Freeform 7"/>
          <p:cNvSpPr>
            <a:spLocks/>
          </p:cNvSpPr>
          <p:nvPr/>
        </p:nvSpPr>
        <p:spPr bwMode="auto">
          <a:xfrm>
            <a:off x="1877395" y="5963759"/>
            <a:ext cx="90712" cy="188530"/>
          </a:xfrm>
          <a:custGeom>
            <a:avLst/>
            <a:gdLst>
              <a:gd name="T0" fmla="*/ 0 w 46"/>
              <a:gd name="T1" fmla="*/ 0 h 94"/>
              <a:gd name="T2" fmla="*/ 46 w 46"/>
              <a:gd name="T3" fmla="*/ 46 h 94"/>
              <a:gd name="T4" fmla="*/ 0 w 46"/>
              <a:gd name="T5" fmla="*/ 94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" h="94">
                <a:moveTo>
                  <a:pt x="0" y="0"/>
                </a:moveTo>
                <a:lnTo>
                  <a:pt x="46" y="46"/>
                </a:lnTo>
                <a:lnTo>
                  <a:pt x="0" y="94"/>
                </a:lnTo>
              </a:path>
            </a:pathLst>
          </a:custGeom>
          <a:noFill/>
          <a:ln w="25400" cap="flat">
            <a:solidFill>
              <a:schemeClr val="tx1">
                <a:lumMod val="60000"/>
                <a:lumOff val="4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Rectangle 14"/>
          <p:cNvSpPr>
            <a:spLocks noChangeArrowheads="1"/>
          </p:cNvSpPr>
          <p:nvPr/>
        </p:nvSpPr>
        <p:spPr bwMode="auto">
          <a:xfrm>
            <a:off x="6313557" y="5490429"/>
            <a:ext cx="4833356" cy="1097082"/>
          </a:xfrm>
          <a:prstGeom prst="rect">
            <a:avLst/>
          </a:prstGeom>
          <a:solidFill>
            <a:srgbClr val="F0F4F4"/>
          </a:solidFill>
          <a:ln w="11113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Freeform 15"/>
          <p:cNvSpPr>
            <a:spLocks/>
          </p:cNvSpPr>
          <p:nvPr/>
        </p:nvSpPr>
        <p:spPr bwMode="auto">
          <a:xfrm>
            <a:off x="9813845" y="5640851"/>
            <a:ext cx="1508575" cy="1054963"/>
          </a:xfrm>
          <a:custGeom>
            <a:avLst/>
            <a:gdLst>
              <a:gd name="T0" fmla="*/ 765 w 765"/>
              <a:gd name="T1" fmla="*/ 0 h 526"/>
              <a:gd name="T2" fmla="*/ 296 w 765"/>
              <a:gd name="T3" fmla="*/ 0 h 526"/>
              <a:gd name="T4" fmla="*/ 0 w 765"/>
              <a:gd name="T5" fmla="*/ 526 h 526"/>
              <a:gd name="T6" fmla="*/ 765 w 765"/>
              <a:gd name="T7" fmla="*/ 526 h 526"/>
              <a:gd name="T8" fmla="*/ 765 w 765"/>
              <a:gd name="T9" fmla="*/ 0 h 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5" h="526">
                <a:moveTo>
                  <a:pt x="765" y="0"/>
                </a:moveTo>
                <a:lnTo>
                  <a:pt x="296" y="0"/>
                </a:lnTo>
                <a:lnTo>
                  <a:pt x="0" y="526"/>
                </a:lnTo>
                <a:lnTo>
                  <a:pt x="765" y="526"/>
                </a:lnTo>
                <a:lnTo>
                  <a:pt x="765" y="0"/>
                </a:lnTo>
                <a:close/>
              </a:path>
            </a:pathLst>
          </a:custGeom>
          <a:solidFill>
            <a:schemeClr val="accent4"/>
          </a:solidFill>
          <a:ln w="11113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Freeform 16"/>
          <p:cNvSpPr>
            <a:spLocks/>
          </p:cNvSpPr>
          <p:nvPr/>
        </p:nvSpPr>
        <p:spPr bwMode="auto">
          <a:xfrm>
            <a:off x="7371047" y="5963759"/>
            <a:ext cx="90712" cy="188530"/>
          </a:xfrm>
          <a:custGeom>
            <a:avLst/>
            <a:gdLst>
              <a:gd name="T0" fmla="*/ 0 w 46"/>
              <a:gd name="T1" fmla="*/ 0 h 94"/>
              <a:gd name="T2" fmla="*/ 46 w 46"/>
              <a:gd name="T3" fmla="*/ 46 h 94"/>
              <a:gd name="T4" fmla="*/ 0 w 46"/>
              <a:gd name="T5" fmla="*/ 94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" h="94">
                <a:moveTo>
                  <a:pt x="0" y="0"/>
                </a:moveTo>
                <a:lnTo>
                  <a:pt x="46" y="46"/>
                </a:lnTo>
                <a:lnTo>
                  <a:pt x="0" y="94"/>
                </a:lnTo>
              </a:path>
            </a:pathLst>
          </a:custGeom>
          <a:noFill/>
          <a:ln w="25400" cap="flat">
            <a:solidFill>
              <a:schemeClr val="tx1">
                <a:lumMod val="60000"/>
                <a:lumOff val="4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162134" y="572058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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641445" y="572058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</a:t>
            </a:r>
          </a:p>
        </p:txBody>
      </p:sp>
      <p:sp>
        <p:nvSpPr>
          <p:cNvPr id="40" name="Freeform 6"/>
          <p:cNvSpPr>
            <a:spLocks/>
          </p:cNvSpPr>
          <p:nvPr/>
        </p:nvSpPr>
        <p:spPr bwMode="auto">
          <a:xfrm>
            <a:off x="4318221" y="5640851"/>
            <a:ext cx="1508575" cy="1054963"/>
          </a:xfrm>
          <a:custGeom>
            <a:avLst/>
            <a:gdLst>
              <a:gd name="T0" fmla="*/ 765 w 765"/>
              <a:gd name="T1" fmla="*/ 0 h 526"/>
              <a:gd name="T2" fmla="*/ 296 w 765"/>
              <a:gd name="T3" fmla="*/ 0 h 526"/>
              <a:gd name="T4" fmla="*/ 0 w 765"/>
              <a:gd name="T5" fmla="*/ 526 h 526"/>
              <a:gd name="T6" fmla="*/ 765 w 765"/>
              <a:gd name="T7" fmla="*/ 526 h 526"/>
              <a:gd name="T8" fmla="*/ 765 w 765"/>
              <a:gd name="T9" fmla="*/ 0 h 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5" h="526">
                <a:moveTo>
                  <a:pt x="765" y="0"/>
                </a:moveTo>
                <a:lnTo>
                  <a:pt x="296" y="0"/>
                </a:lnTo>
                <a:lnTo>
                  <a:pt x="0" y="526"/>
                </a:lnTo>
                <a:lnTo>
                  <a:pt x="765" y="526"/>
                </a:lnTo>
                <a:lnTo>
                  <a:pt x="765" y="0"/>
                </a:lnTo>
                <a:close/>
              </a:path>
            </a:pathLst>
          </a:custGeom>
          <a:solidFill>
            <a:schemeClr val="accent3"/>
          </a:solidFill>
          <a:ln w="11113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910675" y="5566884"/>
            <a:ext cx="35830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ифференцированная оплата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труда 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984445" y="5903236"/>
            <a:ext cx="3773527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году выплата дифференцированной оплаты труда сотрудникам </a:t>
            </a: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составил  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12407,750 тысч.</a:t>
            </a:r>
            <a:r>
              <a:rPr lang="ru-RU" sz="1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тг</a:t>
            </a:r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,что </a:t>
            </a:r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составлял 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2,5 % </a:t>
            </a:r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 ФОТ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624843" y="5490429"/>
            <a:ext cx="9188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Премия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445589" y="5805623"/>
            <a:ext cx="3728957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году </a:t>
            </a: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были 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выплачены премии в размере 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37518,22 тыс</a:t>
            </a:r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енге</a:t>
            </a:r>
            <a:r>
              <a:rPr lang="en-US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что </a:t>
            </a:r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составлял 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7,7 </a:t>
            </a:r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 от ФОТ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endParaRPr 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4317" y="5846936"/>
            <a:ext cx="365520" cy="449285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0444" y="5798707"/>
            <a:ext cx="363034" cy="446230"/>
          </a:xfrm>
          <a:prstGeom prst="rect">
            <a:avLst/>
          </a:prstGeom>
        </p:spPr>
      </p:pic>
      <p:grpSp>
        <p:nvGrpSpPr>
          <p:cNvPr id="50" name="object 4"/>
          <p:cNvGrpSpPr/>
          <p:nvPr/>
        </p:nvGrpSpPr>
        <p:grpSpPr>
          <a:xfrm>
            <a:off x="2947740" y="609584"/>
            <a:ext cx="7023791" cy="251474"/>
            <a:chOff x="2947740" y="609584"/>
            <a:chExt cx="7023791" cy="251474"/>
          </a:xfrm>
        </p:grpSpPr>
        <p:sp>
          <p:nvSpPr>
            <p:cNvPr id="51" name="object 5"/>
            <p:cNvSpPr/>
            <p:nvPr/>
          </p:nvSpPr>
          <p:spPr>
            <a:xfrm>
              <a:off x="2947740" y="609584"/>
              <a:ext cx="6731634" cy="36830"/>
            </a:xfrm>
            <a:custGeom>
              <a:avLst/>
              <a:gdLst/>
              <a:ahLst/>
              <a:cxnLst/>
              <a:rect l="l" t="t" r="r" b="b"/>
              <a:pathLst>
                <a:path w="6731634" h="36830">
                  <a:moveTo>
                    <a:pt x="6731508" y="0"/>
                  </a:moveTo>
                  <a:lnTo>
                    <a:pt x="0" y="0"/>
                  </a:lnTo>
                  <a:lnTo>
                    <a:pt x="0" y="36575"/>
                  </a:lnTo>
                  <a:lnTo>
                    <a:pt x="6731508" y="36575"/>
                  </a:lnTo>
                  <a:lnTo>
                    <a:pt x="6731508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31507" y="824483"/>
              <a:ext cx="3240024" cy="365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13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2"/>
          <p:cNvSpPr txBox="1">
            <a:spLocks/>
          </p:cNvSpPr>
          <p:nvPr/>
        </p:nvSpPr>
        <p:spPr>
          <a:xfrm>
            <a:off x="1201005" y="156382"/>
            <a:ext cx="10003808" cy="13176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4800" b="1" i="0">
                <a:solidFill>
                  <a:srgbClr val="006FC0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ru-RU" sz="2800" b="0" kern="0" spc="-580" dirty="0" smtClean="0">
                <a:solidFill>
                  <a:schemeClr val="tx1">
                    <a:lumMod val="60000"/>
                    <a:lumOff val="40000"/>
                  </a:schemeClr>
                </a:solidFill>
                <a:uFill>
                  <a:solidFill>
                    <a:srgbClr val="00AFEF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kern="0" spc="-15" dirty="0" smtClean="0">
                <a:solidFill>
                  <a:schemeClr val="tx1">
                    <a:lumMod val="60000"/>
                    <a:lumOff val="40000"/>
                  </a:schemeClr>
                </a:solidFill>
                <a:uFill>
                  <a:solidFill>
                    <a:srgbClr val="00AFEF"/>
                  </a:solidFill>
                </a:uFill>
                <a:latin typeface="Times New Roman" pitchFamily="18" charset="0"/>
                <a:cs typeface="Times New Roman" pitchFamily="18" charset="0"/>
              </a:rPr>
              <a:t>Матрица «</a:t>
            </a:r>
            <a:r>
              <a:rPr lang="ru-RU" sz="2800" kern="0" spc="-15" dirty="0">
                <a:solidFill>
                  <a:schemeClr val="tx1">
                    <a:lumMod val="60000"/>
                    <a:lumOff val="40000"/>
                  </a:schemeClr>
                </a:solidFill>
                <a:uFill>
                  <a:solidFill>
                    <a:srgbClr val="00AFEF"/>
                  </a:solidFill>
                </a:uFill>
                <a:latin typeface="Times New Roman" pitchFamily="18" charset="0"/>
                <a:cs typeface="Times New Roman" pitchFamily="18" charset="0"/>
              </a:rPr>
              <a:t>Значения порогового уровня </a:t>
            </a:r>
            <a:r>
              <a:rPr lang="ru-RU" sz="2800" kern="0" spc="-15" dirty="0" smtClean="0">
                <a:solidFill>
                  <a:schemeClr val="tx1">
                    <a:lumMod val="60000"/>
                    <a:lumOff val="40000"/>
                  </a:schemeClr>
                </a:solidFill>
                <a:uFill>
                  <a:solidFill>
                    <a:srgbClr val="00AFEF"/>
                  </a:solidFill>
                </a:uFill>
                <a:latin typeface="Times New Roman" pitchFamily="18" charset="0"/>
                <a:cs typeface="Times New Roman" pitchFamily="18" charset="0"/>
              </a:rPr>
              <a:t>затрат»</a:t>
            </a:r>
          </a:p>
          <a:p>
            <a:pPr marL="12700">
              <a:spcBef>
                <a:spcPts val="95"/>
              </a:spcBef>
            </a:pPr>
            <a:r>
              <a:rPr lang="ru-RU" sz="2800" kern="0" spc="-15" dirty="0" smtClean="0">
                <a:solidFill>
                  <a:schemeClr val="tx1">
                    <a:lumMod val="60000"/>
                    <a:lumOff val="40000"/>
                  </a:schemeClr>
                </a:solidFill>
                <a:uFill>
                  <a:solidFill>
                    <a:srgbClr val="00AFEF"/>
                  </a:solidFill>
                </a:u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kern="0" spc="-15" dirty="0" smtClean="0">
                <a:solidFill>
                  <a:schemeClr val="tx1">
                    <a:lumMod val="60000"/>
                    <a:lumOff val="40000"/>
                  </a:schemeClr>
                </a:solidFill>
                <a:uFill>
                  <a:solidFill>
                    <a:srgbClr val="00AFEF"/>
                  </a:solidFill>
                </a:uFill>
                <a:latin typeface="Times New Roman" pitchFamily="18" charset="0"/>
                <a:cs typeface="Times New Roman" pitchFamily="18" charset="0"/>
              </a:rPr>
            </a:br>
            <a:endParaRPr lang="ru-RU" sz="2800" kern="0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97280" cy="914400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1278280"/>
              </p:ext>
            </p:extLst>
          </p:nvPr>
        </p:nvGraphicFramePr>
        <p:xfrm>
          <a:off x="548640" y="855406"/>
          <a:ext cx="11263065" cy="4654495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26484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327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917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622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07379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5413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43885">
                <a:tc rowSpan="2">
                  <a:txBody>
                    <a:bodyPr/>
                    <a:lstStyle/>
                    <a:p>
                      <a:pPr marL="0" marR="0" indent="0" algn="l" defTabSz="100783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расходов</a:t>
                      </a:r>
                    </a:p>
                    <a:p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944" marR="82944" marT="41473" marB="41473"/>
                </a:tc>
                <a:tc rowSpan="2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Пороговый уровень затрат в структуре расходов  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944" marR="82944" marT="41473" marB="41473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520" marR="11520" marT="8641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2022год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520" marR="11520" marT="8641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6255">
                <a:tc v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110592" marR="110592" marT="41476" marB="41476"/>
                </a:tc>
                <a:tc vMerge="1"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0592" marR="110592" marT="41476" marB="41476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2437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Заработная плата 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min 50%</a:t>
                      </a:r>
                    </a:p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max 65%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944" marR="82944" marT="41473" marB="41473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393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507,7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486</a:t>
                      </a: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257,43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,8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75591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Приобретение продуктов питания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min 5%</a:t>
                      </a:r>
                    </a:p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max 15%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944" marR="82944" marT="41473" marB="41473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dist" fontAlgn="ctr">
                        <a:lnSpc>
                          <a:spcPct val="100000"/>
                        </a:lnSpc>
                      </a:pPr>
                      <a:endParaRPr lang="kk-KZ" sz="1600" b="1" i="0" u="none" strike="noStrike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dist" fontAlgn="ctr">
                        <a:lnSpc>
                          <a:spcPct val="100000"/>
                        </a:lnSpc>
                      </a:pPr>
                      <a:endParaRPr lang="kk-KZ" sz="1600" b="1" i="0" u="none" strike="noStrike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30 179,18</a:t>
                      </a:r>
                      <a:endParaRPr lang="kk-KZ" sz="1600" b="0" i="0" u="none" strike="noStrike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</a:t>
                      </a: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56059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Приобретение медикаментом и ИМН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min 15%</a:t>
                      </a:r>
                    </a:p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max 30%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944" marR="82944" marT="41473" marB="41473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193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257,3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258</a:t>
                      </a: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349,85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31,</a:t>
                      </a:r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46813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Приобретение </a:t>
                      </a:r>
                      <a:r>
                        <a:rPr lang="ru-RU" sz="15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основных средств и прочих </a:t>
                      </a:r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товаров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min 1%</a:t>
                      </a:r>
                    </a:p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max 5%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944" marR="82944" marT="41473" marB="41473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6 143,88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567,67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35815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коммунальных услуг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min 2%</a:t>
                      </a:r>
                    </a:p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max 5%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944" marR="82944" marT="41473" marB="41473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839,3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en-US" sz="1600" b="0" i="0" u="none" strike="noStrike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121,54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35815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услуги и работы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min 1%</a:t>
                      </a:r>
                    </a:p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max 10%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944" marR="82944" marT="41473" marB="41473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78 350,13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r>
                        <a:rPr lang="en-US" sz="1600" b="0" i="0" u="none" strike="noStrike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324,22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4,8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cxnSp>
        <p:nvCxnSpPr>
          <p:cNvPr id="3" name="Прямая соединительная линия 2"/>
          <p:cNvCxnSpPr/>
          <p:nvPr/>
        </p:nvCxnSpPr>
        <p:spPr>
          <a:xfrm>
            <a:off x="1201005" y="603803"/>
            <a:ext cx="862538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611689" y="5608760"/>
            <a:ext cx="111824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 </a:t>
            </a: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продукты питания по сравнению с 2021 годом больше ранее утвержденного плана в связи с удорожанием стоимости </a:t>
            </a: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продуктов </a:t>
            </a: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питания, а также с дополнительным объемом финансирования в конце года.</a:t>
            </a:r>
          </a:p>
          <a:p>
            <a:pPr algn="just"/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Запланированный </a:t>
            </a: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 основных средств за счет собственных источников, согласно плану развития на 2022 год.</a:t>
            </a:r>
          </a:p>
          <a:p>
            <a:pPr algn="just"/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Уменьшение </a:t>
            </a: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расхода на прочие услугам и работам связано с оптимизацией расходов, то есть в 2022 году выделен штат </a:t>
            </a:r>
            <a:r>
              <a:rPr lang="ru-RU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мед.техника</a:t>
            </a: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соответственно сократились расходы по обслуживанию </a:t>
            </a:r>
            <a:r>
              <a:rPr lang="ru-RU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мед.техники</a:t>
            </a: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Кроме этого, в </a:t>
            </a: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2021г. с </a:t>
            </a: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01.08.-07.09 Центр функционировал как инфекционный стационар, соответственно заключали договора на дополнительные услуги. В 2022 году Центр работал в штатном режиме, дополнительных расходов на было.  </a:t>
            </a:r>
          </a:p>
        </p:txBody>
      </p:sp>
      <p:sp>
        <p:nvSpPr>
          <p:cNvPr id="8" name="Google Shape;256;p21"/>
          <p:cNvSpPr/>
          <p:nvPr/>
        </p:nvSpPr>
        <p:spPr>
          <a:xfrm rot="5400000">
            <a:off x="5604631" y="552768"/>
            <a:ext cx="1151081" cy="11263065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66374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257175" y="599935"/>
            <a:ext cx="9793604" cy="45719"/>
            <a:chOff x="0" y="824483"/>
            <a:chExt cx="9972040" cy="36830"/>
          </a:xfrm>
        </p:grpSpPr>
        <p:sp>
          <p:nvSpPr>
            <p:cNvPr id="5" name="object 5"/>
            <p:cNvSpPr/>
            <p:nvPr/>
          </p:nvSpPr>
          <p:spPr>
            <a:xfrm>
              <a:off x="0" y="824483"/>
              <a:ext cx="6731634" cy="36830"/>
            </a:xfrm>
            <a:custGeom>
              <a:avLst/>
              <a:gdLst/>
              <a:ahLst/>
              <a:cxnLst/>
              <a:rect l="l" t="t" r="r" b="b"/>
              <a:pathLst>
                <a:path w="6731634" h="36830">
                  <a:moveTo>
                    <a:pt x="6731508" y="0"/>
                  </a:moveTo>
                  <a:lnTo>
                    <a:pt x="0" y="0"/>
                  </a:lnTo>
                  <a:lnTo>
                    <a:pt x="0" y="36575"/>
                  </a:lnTo>
                  <a:lnTo>
                    <a:pt x="6731508" y="36575"/>
                  </a:lnTo>
                  <a:lnTo>
                    <a:pt x="6731508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31507" y="824483"/>
              <a:ext cx="3240024" cy="36575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10442447" y="47244"/>
            <a:ext cx="1691639" cy="830580"/>
          </a:xfrm>
          <a:custGeom>
            <a:avLst/>
            <a:gdLst/>
            <a:ahLst/>
            <a:cxnLst/>
            <a:rect l="l" t="t" r="r" b="b"/>
            <a:pathLst>
              <a:path w="1691640" h="830580">
                <a:moveTo>
                  <a:pt x="1691640" y="0"/>
                </a:moveTo>
                <a:lnTo>
                  <a:pt x="0" y="0"/>
                </a:lnTo>
                <a:lnTo>
                  <a:pt x="0" y="830579"/>
                </a:lnTo>
                <a:lnTo>
                  <a:pt x="1691640" y="830579"/>
                </a:lnTo>
                <a:lnTo>
                  <a:pt x="16916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8739" y="283756"/>
            <a:ext cx="4557807" cy="333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Оснащенность оборудованием </a:t>
            </a:r>
            <a:endParaRPr sz="20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437000"/>
              </p:ext>
            </p:extLst>
          </p:nvPr>
        </p:nvGraphicFramePr>
        <p:xfrm>
          <a:off x="4636546" y="1133900"/>
          <a:ext cx="6997158" cy="221890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352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97785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4626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777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552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1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 оборудование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005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ru-RU" sz="1400" spc="-195" dirty="0" smtClean="0"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0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40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50000"/>
                        </a:lnSpc>
                        <a:spcBef>
                          <a:spcPts val="275"/>
                        </a:spcBef>
                      </a:pPr>
                      <a:r>
                        <a:rPr lang="ru-RU" sz="1300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Термостат</a:t>
                      </a:r>
                      <a:r>
                        <a:rPr lang="ru-RU" sz="1300" spc="-5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ОС</a:t>
                      </a:r>
                      <a:endParaRPr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75"/>
                        </a:spcBef>
                      </a:pPr>
                      <a:r>
                        <a:rPr lang="kk-KZ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244 436,00</a:t>
                      </a:r>
                      <a:endParaRPr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87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19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50000"/>
                        </a:lnSpc>
                        <a:spcBef>
                          <a:spcPts val="275"/>
                        </a:spcBef>
                      </a:pPr>
                      <a:r>
                        <a:rPr lang="kk-KZ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УФК-1</a:t>
                      </a:r>
                      <a:endParaRPr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75"/>
                        </a:spcBef>
                      </a:pPr>
                      <a:r>
                        <a:rPr lang="kk-KZ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375 000,00</a:t>
                      </a:r>
                      <a:endParaRPr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86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endParaRPr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endParaRPr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802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50000"/>
                        </a:lnSpc>
                        <a:spcBef>
                          <a:spcPts val="275"/>
                        </a:spcBef>
                      </a:pPr>
                      <a:r>
                        <a:rPr lang="kk-KZ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 </a:t>
                      </a:r>
                      <a:endParaRPr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75"/>
                        </a:spcBef>
                      </a:pPr>
                      <a:r>
                        <a:rPr lang="kk-KZ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619 436,00 тг</a:t>
                      </a:r>
                      <a:endParaRPr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5" name="object 15"/>
          <p:cNvSpPr txBox="1"/>
          <p:nvPr/>
        </p:nvSpPr>
        <p:spPr>
          <a:xfrm>
            <a:off x="397164" y="786492"/>
            <a:ext cx="3494352" cy="3039935"/>
          </a:xfrm>
          <a:prstGeom prst="rect">
            <a:avLst/>
          </a:prstGeom>
          <a:ln w="28955">
            <a:solidFill>
              <a:srgbClr val="006FC0"/>
            </a:solidFill>
          </a:ln>
        </p:spPr>
        <p:txBody>
          <a:bodyPr vert="horz" wrap="square" lIns="0" tIns="84455" rIns="0" bIns="0" rtlCol="0">
            <a:spAutoFit/>
          </a:bodyPr>
          <a:lstStyle/>
          <a:p>
            <a:pPr marL="1412875" marR="92075" indent="-1320165" algn="just">
              <a:lnSpc>
                <a:spcPct val="100000"/>
              </a:lnSpc>
              <a:spcBef>
                <a:spcPts val="665"/>
              </a:spcBef>
            </a:pPr>
            <a:r>
              <a:rPr lang="ru-RU" sz="1600" b="1" dirty="0" smtClean="0">
                <a:solidFill>
                  <a:srgbClr val="0C1F36"/>
                </a:solidFill>
                <a:latin typeface="Times New Roman" pitchFamily="18" charset="0"/>
                <a:cs typeface="Times New Roman" pitchFamily="18" charset="0"/>
              </a:rPr>
              <a:t>Оснащенность ГРЦ:</a:t>
            </a:r>
            <a:endParaRPr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76555" marR="668020" indent="-287020" algn="just">
              <a:buFont typeface="Wingdings"/>
              <a:buChar char=""/>
              <a:tabLst>
                <a:tab pos="377190" algn="l"/>
              </a:tabLst>
            </a:pPr>
            <a:r>
              <a:rPr lang="ru-RU" sz="1600" b="1" spc="-120" dirty="0">
                <a:solidFill>
                  <a:srgbClr val="083762"/>
                </a:solidFill>
                <a:latin typeface="Times New Roman" pitchFamily="18" charset="0"/>
                <a:cs typeface="Times New Roman" pitchFamily="18" charset="0"/>
              </a:rPr>
              <a:t>Уровень оснащённости оборудованием на сегодня составляет </a:t>
            </a:r>
            <a:r>
              <a:rPr lang="en-US" sz="1600" b="1" spc="-120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78,8</a:t>
            </a:r>
            <a:r>
              <a:rPr lang="ru-RU" sz="1600" b="1" spc="-120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ru-RU" sz="1600" b="1" spc="-120" dirty="0" smtClean="0">
                <a:solidFill>
                  <a:srgbClr val="08376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spc="-120" dirty="0">
                <a:solidFill>
                  <a:srgbClr val="083762"/>
                </a:solidFill>
                <a:latin typeface="Times New Roman" pitchFamily="18" charset="0"/>
                <a:cs typeface="Times New Roman" pitchFamily="18" charset="0"/>
              </a:rPr>
              <a:t>от минимального стандарта оснащённости (данный показатель в </a:t>
            </a:r>
            <a:r>
              <a:rPr lang="ru-RU" sz="1600" b="1" spc="-120" dirty="0" smtClean="0">
                <a:solidFill>
                  <a:srgbClr val="083762"/>
                </a:solidFill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1600" b="1" spc="-120" dirty="0">
                <a:solidFill>
                  <a:srgbClr val="083762"/>
                </a:solidFill>
                <a:latin typeface="Times New Roman" pitchFamily="18" charset="0"/>
                <a:cs typeface="Times New Roman" pitchFamily="18" charset="0"/>
              </a:rPr>
              <a:t>г. составил </a:t>
            </a:r>
            <a:r>
              <a:rPr lang="ru-RU" sz="1600" b="1" spc="-120" dirty="0" smtClean="0">
                <a:solidFill>
                  <a:srgbClr val="083762"/>
                </a:solidFill>
                <a:latin typeface="Times New Roman" pitchFamily="18" charset="0"/>
                <a:cs typeface="Times New Roman" pitchFamily="18" charset="0"/>
              </a:rPr>
              <a:t>86%).</a:t>
            </a:r>
            <a:endParaRPr lang="en-US" sz="1600" b="1" spc="-120" dirty="0" smtClean="0">
              <a:solidFill>
                <a:srgbClr val="08376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76555" marR="668020" indent="-287020" algn="just">
              <a:buFont typeface="Wingdings"/>
              <a:buChar char=""/>
              <a:tabLst>
                <a:tab pos="377190" algn="l"/>
              </a:tabLst>
            </a:pPr>
            <a:r>
              <a:rPr lang="ru-RU" sz="1600" b="1" spc="-120" dirty="0" smtClean="0">
                <a:solidFill>
                  <a:srgbClr val="083762"/>
                </a:solidFill>
                <a:latin typeface="Times New Roman" pitchFamily="18" charset="0"/>
                <a:cs typeface="Times New Roman" pitchFamily="18" charset="0"/>
              </a:rPr>
              <a:t>Уменьшение оснащенности связано со списанием в 2022 году, сумма списания </a:t>
            </a:r>
            <a:r>
              <a:rPr lang="ru-RU" sz="1600" b="1" spc="-120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составляет- 15 </a:t>
            </a:r>
            <a:r>
              <a:rPr lang="ru-RU" sz="1600" b="1" spc="-120" dirty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293 331 </a:t>
            </a:r>
            <a:r>
              <a:rPr lang="ru-RU" sz="1600" b="1" spc="-120" dirty="0" err="1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тг</a:t>
            </a:r>
            <a:r>
              <a:rPr lang="ru-RU" sz="1600" b="1" spc="-120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sz="1400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1945111" y="6579101"/>
            <a:ext cx="173990" cy="212090"/>
            <a:chOff x="11945111" y="6579101"/>
            <a:chExt cx="173990" cy="212090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945111" y="6579101"/>
              <a:ext cx="173621" cy="21170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952858" y="6585876"/>
              <a:ext cx="140462" cy="180944"/>
            </a:xfrm>
            <a:prstGeom prst="rect">
              <a:avLst/>
            </a:prstGeom>
          </p:spPr>
        </p:pic>
      </p:grpSp>
      <p:sp>
        <p:nvSpPr>
          <p:cNvPr id="23" name="Прямоугольник 22"/>
          <p:cNvSpPr/>
          <p:nvPr/>
        </p:nvSpPr>
        <p:spPr>
          <a:xfrm>
            <a:off x="5745803" y="778608"/>
            <a:ext cx="46554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Медицинское оборудования приобретённые за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2022год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931131" y="4103307"/>
            <a:ext cx="107560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Медицинское </a:t>
            </a:r>
            <a:r>
              <a:rPr lang="ru-RU" sz="1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</a:t>
            </a:r>
            <a:r>
              <a:rPr lang="ru-RU" sz="18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полученные</a:t>
            </a:r>
          </a:p>
          <a:p>
            <a:pPr algn="ctr"/>
            <a:r>
              <a:rPr lang="ru-RU" sz="18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безвоздмездно</a:t>
            </a:r>
            <a:r>
              <a:rPr lang="ru-RU" sz="1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«База специального медицинского снабжения» в 2022 года</a:t>
            </a:r>
            <a:endParaRPr lang="ru-RU" sz="1800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451837577"/>
              </p:ext>
            </p:extLst>
          </p:nvPr>
        </p:nvGraphicFramePr>
        <p:xfrm>
          <a:off x="1798567" y="4683968"/>
          <a:ext cx="9869558" cy="2212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24602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1" y="119062"/>
            <a:ext cx="10636876" cy="861106"/>
          </a:xfrm>
        </p:spPr>
        <p:txBody>
          <a:bodyPr/>
          <a:lstStyle/>
          <a:p>
            <a:pPr lvl="0"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ru-RU" altLang="ru-RU" sz="20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ea typeface="Arial MT"/>
                <a:cs typeface="Times New Roman" pitchFamily="18" charset="0"/>
              </a:rPr>
              <a:t>Наблюдательный </a:t>
            </a:r>
            <a:r>
              <a:rPr lang="ru-RU" altLang="ru-RU" sz="20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ea typeface="Arial MT"/>
                <a:cs typeface="Times New Roman" pitchFamily="18" charset="0"/>
              </a:rPr>
              <a:t>совет ГКП на ПХВ «Городского ревматологического центра»</a:t>
            </a:r>
            <a:endParaRPr lang="ru-RU" sz="4000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object 50"/>
          <p:cNvSpPr/>
          <p:nvPr/>
        </p:nvSpPr>
        <p:spPr>
          <a:xfrm>
            <a:off x="233282" y="2909577"/>
            <a:ext cx="554934" cy="3296456"/>
          </a:xfrm>
          <a:custGeom>
            <a:avLst/>
            <a:gdLst/>
            <a:ahLst/>
            <a:cxnLst/>
            <a:rect l="l" t="t" r="r" b="b"/>
            <a:pathLst>
              <a:path w="314325" h="2072640">
                <a:moveTo>
                  <a:pt x="313944" y="0"/>
                </a:moveTo>
                <a:lnTo>
                  <a:pt x="0" y="0"/>
                </a:lnTo>
                <a:lnTo>
                  <a:pt x="0" y="2072639"/>
                </a:lnTo>
                <a:lnTo>
                  <a:pt x="313944" y="2072639"/>
                </a:lnTo>
                <a:lnTo>
                  <a:pt x="313944" y="0"/>
                </a:lnTo>
                <a:close/>
              </a:path>
            </a:pathLst>
          </a:custGeom>
          <a:solidFill>
            <a:srgbClr val="AFDFA0"/>
          </a:solidFill>
        </p:spPr>
        <p:txBody>
          <a:bodyPr wrap="square" lIns="0" tIns="0" rIns="0" bIns="0" rtlCol="0"/>
          <a:lstStyle/>
          <a:p>
            <a:endParaRPr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396" y="2825885"/>
            <a:ext cx="800219" cy="346383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Члены Наблюдательного совета:</a:t>
            </a:r>
          </a:p>
        </p:txBody>
      </p:sp>
      <p:grpSp>
        <p:nvGrpSpPr>
          <p:cNvPr id="13" name="object 46"/>
          <p:cNvGrpSpPr/>
          <p:nvPr/>
        </p:nvGrpSpPr>
        <p:grpSpPr>
          <a:xfrm>
            <a:off x="904315" y="2730295"/>
            <a:ext cx="4617039" cy="3654710"/>
            <a:chOff x="6573011" y="972311"/>
            <a:chExt cx="5148580" cy="1496695"/>
          </a:xfrm>
        </p:grpSpPr>
        <p:sp>
          <p:nvSpPr>
            <p:cNvPr id="14" name="object 47"/>
            <p:cNvSpPr/>
            <p:nvPr/>
          </p:nvSpPr>
          <p:spPr>
            <a:xfrm>
              <a:off x="6582917" y="982217"/>
              <a:ext cx="5128260" cy="1477010"/>
            </a:xfrm>
            <a:custGeom>
              <a:avLst/>
              <a:gdLst/>
              <a:ahLst/>
              <a:cxnLst/>
              <a:rect l="l" t="t" r="r" b="b"/>
              <a:pathLst>
                <a:path w="5128259" h="1477010">
                  <a:moveTo>
                    <a:pt x="5128260" y="0"/>
                  </a:moveTo>
                  <a:lnTo>
                    <a:pt x="0" y="0"/>
                  </a:lnTo>
                  <a:lnTo>
                    <a:pt x="0" y="1476755"/>
                  </a:lnTo>
                  <a:lnTo>
                    <a:pt x="5128260" y="1476755"/>
                  </a:lnTo>
                  <a:lnTo>
                    <a:pt x="5128260" y="0"/>
                  </a:lnTo>
                  <a:close/>
                </a:path>
              </a:pathLst>
            </a:custGeom>
            <a:solidFill>
              <a:srgbClr val="AFDFA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48"/>
            <p:cNvSpPr/>
            <p:nvPr/>
          </p:nvSpPr>
          <p:spPr>
            <a:xfrm>
              <a:off x="6582917" y="982217"/>
              <a:ext cx="5128260" cy="1477010"/>
            </a:xfrm>
            <a:custGeom>
              <a:avLst/>
              <a:gdLst/>
              <a:ahLst/>
              <a:cxnLst/>
              <a:rect l="l" t="t" r="r" b="b"/>
              <a:pathLst>
                <a:path w="5128259" h="1477010">
                  <a:moveTo>
                    <a:pt x="0" y="1476755"/>
                  </a:moveTo>
                  <a:lnTo>
                    <a:pt x="5128260" y="1476755"/>
                  </a:lnTo>
                  <a:lnTo>
                    <a:pt x="5128260" y="0"/>
                  </a:lnTo>
                  <a:lnTo>
                    <a:pt x="0" y="0"/>
                  </a:lnTo>
                  <a:lnTo>
                    <a:pt x="0" y="1476755"/>
                  </a:lnTo>
                  <a:close/>
                </a:path>
              </a:pathLst>
            </a:custGeom>
            <a:ln w="19812">
              <a:solidFill>
                <a:srgbClr val="001F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961428" y="2873404"/>
            <a:ext cx="4550587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Исаева Б.Г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– председатель НС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Председатель ОО «Независимое общество ревматологов», член Ассоциации врачей по остеопорозу Казахстана, Ассоциации ревматологов РФ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Кулембаева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А.Б.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член НС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директор ГКП на ПХВ «Городского ревматологического центра»  (далее ГРЦ) УОЗ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г.Алматы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Байгазина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Г.Б. – член НС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заместитель председателя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Алматинской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городской коллегии адвокатов. Руководитель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центра стажировки АГКА.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Бегалы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Ж. О. – член НС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журналист телеканала КТК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.Конысбаева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Г.М. - член НС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главный специалист КГУ «Управление общественного здоровья»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г.Алматы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96944" y="2980141"/>
            <a:ext cx="492443" cy="3155325"/>
          </a:xfrm>
          <a:prstGeom prst="rect">
            <a:avLst/>
          </a:prstGeom>
          <a:solidFill>
            <a:schemeClr val="accent5"/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Рассмотренные вопросы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2" name="object 46"/>
          <p:cNvGrpSpPr/>
          <p:nvPr/>
        </p:nvGrpSpPr>
        <p:grpSpPr>
          <a:xfrm>
            <a:off x="6584784" y="2736466"/>
            <a:ext cx="5388429" cy="3624660"/>
            <a:chOff x="6573011" y="972311"/>
            <a:chExt cx="5148580" cy="1496695"/>
          </a:xfrm>
        </p:grpSpPr>
        <p:sp>
          <p:nvSpPr>
            <p:cNvPr id="23" name="object 47"/>
            <p:cNvSpPr/>
            <p:nvPr/>
          </p:nvSpPr>
          <p:spPr>
            <a:xfrm>
              <a:off x="6582917" y="982217"/>
              <a:ext cx="5128260" cy="1477010"/>
            </a:xfrm>
            <a:custGeom>
              <a:avLst/>
              <a:gdLst/>
              <a:ahLst/>
              <a:cxnLst/>
              <a:rect l="l" t="t" r="r" b="b"/>
              <a:pathLst>
                <a:path w="5128259" h="1477010">
                  <a:moveTo>
                    <a:pt x="5128260" y="0"/>
                  </a:moveTo>
                  <a:lnTo>
                    <a:pt x="0" y="0"/>
                  </a:lnTo>
                  <a:lnTo>
                    <a:pt x="0" y="1476755"/>
                  </a:lnTo>
                  <a:lnTo>
                    <a:pt x="5128260" y="1476755"/>
                  </a:lnTo>
                  <a:lnTo>
                    <a:pt x="5128260" y="0"/>
                  </a:lnTo>
                  <a:close/>
                </a:path>
              </a:pathLst>
            </a:custGeom>
            <a:solidFill>
              <a:srgbClr val="AFDFA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48"/>
            <p:cNvSpPr/>
            <p:nvPr/>
          </p:nvSpPr>
          <p:spPr>
            <a:xfrm>
              <a:off x="6582917" y="982217"/>
              <a:ext cx="5128260" cy="1477010"/>
            </a:xfrm>
            <a:custGeom>
              <a:avLst/>
              <a:gdLst/>
              <a:ahLst/>
              <a:cxnLst/>
              <a:rect l="l" t="t" r="r" b="b"/>
              <a:pathLst>
                <a:path w="5128259" h="1477010">
                  <a:moveTo>
                    <a:pt x="0" y="1476755"/>
                  </a:moveTo>
                  <a:lnTo>
                    <a:pt x="5128260" y="1476755"/>
                  </a:lnTo>
                  <a:lnTo>
                    <a:pt x="5128260" y="0"/>
                  </a:lnTo>
                  <a:lnTo>
                    <a:pt x="0" y="0"/>
                  </a:lnTo>
                  <a:lnTo>
                    <a:pt x="0" y="1476755"/>
                  </a:lnTo>
                  <a:close/>
                </a:path>
              </a:pathLst>
            </a:custGeom>
            <a:ln w="19812">
              <a:solidFill>
                <a:srgbClr val="001F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304425" y="896244"/>
            <a:ext cx="9385039" cy="14773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Законом Республики Казахстан от 1 марта 2011 года «О государственном имуществе», Приказа </a:t>
            </a: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МНЭ РК от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февраля 2015 года № 113 </a:t>
            </a: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постановления </a:t>
            </a:r>
            <a:r>
              <a:rPr lang="ru-RU" sz="1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Акимата</a:t>
            </a: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Алматы от </a:t>
            </a: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декабря </a:t>
            </a: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№ 4/568 </a:t>
            </a: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протокола итогов Комиссии по конкурсному отбору членов наблюдательного совета </a:t>
            </a: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 марта 2019 года осуществляет свою деятельность Наблюдательный Совет ГРЦ. </a:t>
            </a:r>
          </a:p>
        </p:txBody>
      </p:sp>
      <p:grpSp>
        <p:nvGrpSpPr>
          <p:cNvPr id="17" name="object 4"/>
          <p:cNvGrpSpPr/>
          <p:nvPr/>
        </p:nvGrpSpPr>
        <p:grpSpPr>
          <a:xfrm>
            <a:off x="1068979" y="808826"/>
            <a:ext cx="9972040" cy="36830"/>
            <a:chOff x="0" y="824483"/>
            <a:chExt cx="9972040" cy="36830"/>
          </a:xfrm>
        </p:grpSpPr>
        <p:sp>
          <p:nvSpPr>
            <p:cNvPr id="18" name="object 5"/>
            <p:cNvSpPr/>
            <p:nvPr/>
          </p:nvSpPr>
          <p:spPr>
            <a:xfrm>
              <a:off x="0" y="824483"/>
              <a:ext cx="6731634" cy="36830"/>
            </a:xfrm>
            <a:custGeom>
              <a:avLst/>
              <a:gdLst/>
              <a:ahLst/>
              <a:cxnLst/>
              <a:rect l="l" t="t" r="r" b="b"/>
              <a:pathLst>
                <a:path w="6731634" h="36830">
                  <a:moveTo>
                    <a:pt x="6731508" y="0"/>
                  </a:moveTo>
                  <a:lnTo>
                    <a:pt x="0" y="0"/>
                  </a:lnTo>
                  <a:lnTo>
                    <a:pt x="0" y="36575"/>
                  </a:lnTo>
                  <a:lnTo>
                    <a:pt x="6731508" y="36575"/>
                  </a:lnTo>
                  <a:lnTo>
                    <a:pt x="6731508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31507" y="824483"/>
              <a:ext cx="3240024" cy="36575"/>
            </a:xfrm>
            <a:prstGeom prst="rect">
              <a:avLst/>
            </a:prstGeom>
          </p:spPr>
        </p:pic>
      </p:grpSp>
      <p:sp>
        <p:nvSpPr>
          <p:cNvPr id="3" name="Прямоугольник 2"/>
          <p:cNvSpPr/>
          <p:nvPr/>
        </p:nvSpPr>
        <p:spPr>
          <a:xfrm>
            <a:off x="6722772" y="2844225"/>
            <a:ext cx="523954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году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проведено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заседаний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наблюдательного совета. Из них 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6 - очных,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– заочных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заседаниях рассматривались: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медико-экономические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показатели работы Центра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  достижения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 КPI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согласовывались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планы развития предприятия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огласование структуры Центра,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Утверждение отчета о доходах и расходах,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экономическая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целесообразность премирований сотрудников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Центра.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65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11314177" y="3852470"/>
            <a:ext cx="829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4000" b="1">
                <a:solidFill>
                  <a:schemeClr val="accent1"/>
                </a:solidFill>
                <a:latin typeface="Questrial" pitchFamily="2" charset="0"/>
                <a:ea typeface="Questrial" pitchFamily="2" charset="0"/>
              </a:defRPr>
            </a:lvl1pPr>
          </a:lstStyle>
          <a:p>
            <a:pPr algn="ctr"/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85%</a:t>
            </a:r>
            <a:endParaRPr lang="en-US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048750" y="3694410"/>
            <a:ext cx="1019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4000" b="1">
                <a:solidFill>
                  <a:schemeClr val="accent1"/>
                </a:solidFill>
                <a:latin typeface="Questrial" pitchFamily="2" charset="0"/>
                <a:ea typeface="Questrial" pitchFamily="2" charset="0"/>
              </a:defRPr>
            </a:lvl1pPr>
          </a:lstStyle>
          <a:p>
            <a:pPr algn="ctr"/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15%</a:t>
            </a:r>
            <a:endParaRPr lang="en-US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BB067E4-2427-4041-A23F-C9B6AA17AA98}"/>
              </a:ext>
            </a:extLst>
          </p:cNvPr>
          <p:cNvSpPr txBox="1"/>
          <p:nvPr/>
        </p:nvSpPr>
        <p:spPr>
          <a:xfrm>
            <a:off x="4342675" y="6070"/>
            <a:ext cx="3680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</a:t>
            </a:r>
            <a:r>
              <a:rPr lang="ru-RU" sz="24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персоналом </a:t>
            </a:r>
            <a:endParaRPr lang="en-US" sz="24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Circle: Hollow 12">
            <a:extLst>
              <a:ext uri="{FF2B5EF4-FFF2-40B4-BE49-F238E27FC236}">
                <a16:creationId xmlns:a16="http://schemas.microsoft.com/office/drawing/2014/main" xmlns="" id="{FBB75210-1783-4901-9CA6-E615509C55F3}"/>
              </a:ext>
            </a:extLst>
          </p:cNvPr>
          <p:cNvSpPr/>
          <p:nvPr/>
        </p:nvSpPr>
        <p:spPr>
          <a:xfrm>
            <a:off x="-40540" y="5954373"/>
            <a:ext cx="994760" cy="901754"/>
          </a:xfrm>
          <a:prstGeom prst="donut">
            <a:avLst>
              <a:gd name="adj" fmla="val 220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Parallelogram 14">
            <a:extLst>
              <a:ext uri="{FF2B5EF4-FFF2-40B4-BE49-F238E27FC236}">
                <a16:creationId xmlns:a16="http://schemas.microsoft.com/office/drawing/2014/main" xmlns="" id="{A02BD242-BB27-4F7C-957F-9028FCB2240A}"/>
              </a:ext>
            </a:extLst>
          </p:cNvPr>
          <p:cNvSpPr/>
          <p:nvPr/>
        </p:nvSpPr>
        <p:spPr>
          <a:xfrm>
            <a:off x="9513804" y="5576675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xmlns="" id="{8FA8FFBD-98F0-4194-B2E8-3C4AA9E25DB3}"/>
              </a:ext>
            </a:extLst>
          </p:cNvPr>
          <p:cNvSpPr/>
          <p:nvPr/>
        </p:nvSpPr>
        <p:spPr>
          <a:xfrm>
            <a:off x="10958291" y="4856418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3512631" y="5344231"/>
            <a:ext cx="1817696" cy="923330"/>
          </a:xfrm>
          <a:prstGeom prst="rect">
            <a:avLst/>
          </a:prstGeom>
          <a:noFill/>
        </p:spPr>
        <p:txBody>
          <a:bodyPr wrap="square" tIns="45720" rtlCol="0">
            <a:spAutoFit/>
          </a:bodyPr>
          <a:lstStyle/>
          <a:p>
            <a:pPr algn="ctr"/>
            <a:r>
              <a:rPr lang="ru-RU" sz="1800" dirty="0" smtClean="0">
                <a:solidFill>
                  <a:srgbClr val="FFFFFF"/>
                </a:solidFill>
              </a:rPr>
              <a:t>Количество женщин </a:t>
            </a:r>
            <a:r>
              <a:rPr lang="ru-RU" sz="1800" dirty="0">
                <a:solidFill>
                  <a:srgbClr val="FFFFFF"/>
                </a:solidFill>
              </a:rPr>
              <a:t>- </a:t>
            </a:r>
            <a:r>
              <a:rPr lang="ru-RU" sz="1800" dirty="0" smtClean="0">
                <a:solidFill>
                  <a:srgbClr val="FFFFFF"/>
                </a:solidFill>
              </a:rPr>
              <a:t>152, </a:t>
            </a:r>
            <a:r>
              <a:rPr lang="ru-RU" sz="1800" dirty="0">
                <a:solidFill>
                  <a:srgbClr val="FFFFFF"/>
                </a:solidFill>
              </a:rPr>
              <a:t>мужчин - </a:t>
            </a:r>
            <a:r>
              <a:rPr lang="ru-RU" sz="1800" dirty="0" smtClean="0">
                <a:solidFill>
                  <a:srgbClr val="FFFFFF"/>
                </a:solidFill>
              </a:rPr>
              <a:t>27</a:t>
            </a: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35764" y="5492708"/>
            <a:ext cx="2090475" cy="923330"/>
          </a:xfrm>
          <a:prstGeom prst="rect">
            <a:avLst/>
          </a:prstGeom>
          <a:noFill/>
        </p:spPr>
        <p:txBody>
          <a:bodyPr wrap="square" tIns="45720" rtlCol="0">
            <a:spAutoFit/>
          </a:bodyPr>
          <a:lstStyle/>
          <a:p>
            <a:pPr algn="ctr"/>
            <a:r>
              <a:rPr lang="ru-RU" sz="1800" dirty="0" smtClean="0">
                <a:solidFill>
                  <a:srgbClr val="FFFFFF"/>
                </a:solidFill>
              </a:rPr>
              <a:t>Количество основных </a:t>
            </a:r>
            <a:r>
              <a:rPr lang="ru-RU" sz="1800" dirty="0">
                <a:solidFill>
                  <a:srgbClr val="FFFFFF"/>
                </a:solidFill>
              </a:rPr>
              <a:t>работников - </a:t>
            </a:r>
            <a:r>
              <a:rPr lang="ru-RU" sz="1800" dirty="0" smtClean="0">
                <a:solidFill>
                  <a:srgbClr val="FFFFFF"/>
                </a:solidFill>
              </a:rPr>
              <a:t>158</a:t>
            </a:r>
            <a:endParaRPr lang="en-US" sz="1800" dirty="0">
              <a:solidFill>
                <a:srgbClr val="FFFFFF"/>
              </a:solidFill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489283" y="467735"/>
            <a:ext cx="11098815" cy="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555353751"/>
              </p:ext>
            </p:extLst>
          </p:nvPr>
        </p:nvGraphicFramePr>
        <p:xfrm>
          <a:off x="852992" y="2035600"/>
          <a:ext cx="8524924" cy="4320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3" t="1131" r="56037" b="9186"/>
          <a:stretch/>
        </p:blipFill>
        <p:spPr bwMode="auto">
          <a:xfrm>
            <a:off x="10132770" y="2337070"/>
            <a:ext cx="703012" cy="2786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83" t="8218" r="19068" b="8807"/>
          <a:stretch/>
        </p:blipFill>
        <p:spPr bwMode="auto">
          <a:xfrm>
            <a:off x="10786634" y="2631203"/>
            <a:ext cx="629807" cy="2488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489283" y="680149"/>
            <a:ext cx="11121656" cy="13079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561817" y="822943"/>
            <a:ext cx="107523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По состоянию на 1 января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года в штате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ГРЦ 179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сотрудника,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количество основных работников – 158, количество мужчин в коллективе – 27, женщин-152</a:t>
            </a:r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. количество внешних совместителей-21, в декретном отпуске -21 человек,  из них: врачи-5, средний медицинский персонал-10, младший медицинский персонал-3, прочие-3.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91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120178802"/>
              </p:ext>
            </p:extLst>
          </p:nvPr>
        </p:nvGraphicFramePr>
        <p:xfrm>
          <a:off x="180752" y="95693"/>
          <a:ext cx="6273209" cy="5209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8564087"/>
              </p:ext>
            </p:extLst>
          </p:nvPr>
        </p:nvGraphicFramePr>
        <p:xfrm>
          <a:off x="6453961" y="499730"/>
          <a:ext cx="5380075" cy="4848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806996" y="73860"/>
            <a:ext cx="67457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Укомплектованность и текучесть кадров ГРЦ </a:t>
            </a:r>
            <a:endParaRPr lang="ru-RU" sz="24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4799" y="5335039"/>
            <a:ext cx="61491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Общая укомплектованность кадрами по больнице за 2022 год составила – 86,0 % (2021 год – 97,4%), по врачам – 100 % (в 2021 году – 97,7%), СМП – 91,6,0 %).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589817" y="5276267"/>
            <a:ext cx="55419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За 2022 год коэффициент текучести кадров уменьшился на 21,92 % и составил 0,78 % .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551814" y="535525"/>
            <a:ext cx="7000939" cy="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14399" y="6315740"/>
            <a:ext cx="108452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* Данные изменения связано с тем, что в 2021 года ГРЦ был перепрофилирован под инфекционный стационар с 01.08.2021 по 07.09.2021 г.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53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970536" y="1857260"/>
            <a:ext cx="1037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год</a:t>
            </a: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889218" y="106545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7204838" y="2390457"/>
            <a:ext cx="835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Врачи</a:t>
            </a: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5455475" y="2241499"/>
            <a:ext cx="1585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spcBef>
                <a:spcPts val="600"/>
              </a:spcBef>
              <a:buClr>
                <a:srgbClr val="B13F9A"/>
              </a:buClr>
              <a:buSzPct val="73000"/>
            </a:pPr>
            <a:r>
              <a:rPr lang="ru-RU" altLang="ru-RU" smtClean="0">
                <a:solidFill>
                  <a:srgbClr val="000000"/>
                </a:solidFill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ru-RU" altLang="ru-RU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339BDA23-4A39-4508-BB28-D188E40D57FB}"/>
              </a:ext>
            </a:extLst>
          </p:cNvPr>
          <p:cNvSpPr txBox="1"/>
          <p:nvPr/>
        </p:nvSpPr>
        <p:spPr>
          <a:xfrm>
            <a:off x="3444214" y="112382"/>
            <a:ext cx="5607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Категорийность медицинских кадров</a:t>
            </a:r>
            <a:endParaRPr lang="en-US" sz="24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7551" y="4478070"/>
            <a:ext cx="11445342" cy="2177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750"/>
              </a:spcAft>
              <a:tabLst>
                <a:tab pos="1524000" algn="l"/>
              </a:tabLst>
            </a:pPr>
            <a:r>
              <a:rPr lang="ru-RU" b="1" spc="-3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30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b="1" spc="-30" dirty="0" err="1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Категорийность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уменьшилась на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3%,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вследствие окончания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срока</a:t>
            </a:r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действия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категории специалиста и н</a:t>
            </a:r>
            <a:r>
              <a:rPr lang="ru-RU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основании приказа Министерства здравоохранения РК от 15.12.2020 № ҚР ДСМ-274/2020 «</a:t>
            </a:r>
            <a:r>
              <a:rPr lang="ru-RU" b="1" spc="-3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 утверждении правил проведения сертификации специалиста в области здравоохранения, подтверждения действия сертификата специалиста в области здравоохранения, включая иностранных специалистов, а также условия допуска к сертификации специалиста в области здравоохранения лица, получившего медицинское образование за пределами Республики Казахстан</a:t>
            </a:r>
            <a:r>
              <a:rPr lang="ru-RU" b="1" spc="-30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b="1" spc="-30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kk-KZ" b="1" spc="-30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присвоение категорированности отменено</a:t>
            </a:r>
            <a:r>
              <a:rPr lang="ru-RU" b="1" spc="-30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spc="-30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spc="-30" dirty="0" smtClean="0">
              <a:solidFill>
                <a:srgbClr val="22222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750"/>
              </a:spcAft>
              <a:tabLst>
                <a:tab pos="1524000" algn="l"/>
              </a:tabLst>
            </a:pPr>
            <a:r>
              <a:rPr lang="ru-RU" b="1" spc="-30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spc="-30" dirty="0" smtClean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связи вышеизложенным и исключением из Кодекса РК «О здоровье народа и системе здравоохранения» нормы, регламентирующей присвоение квалификационной категории, государственная услуга «Выдача свидетельства о присвоении квалификационной категории специалистам с медицинским образованием» является невозможной.</a:t>
            </a:r>
            <a:endParaRPr lang="ru-RU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127062550"/>
              </p:ext>
            </p:extLst>
          </p:nvPr>
        </p:nvGraphicFramePr>
        <p:xfrm>
          <a:off x="537551" y="822024"/>
          <a:ext cx="6979668" cy="3208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295173724"/>
              </p:ext>
            </p:extLst>
          </p:nvPr>
        </p:nvGraphicFramePr>
        <p:xfrm>
          <a:off x="6620159" y="561886"/>
          <a:ext cx="5077675" cy="40978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3" name="Прямая соединительная линия 2"/>
          <p:cNvCxnSpPr/>
          <p:nvPr/>
        </p:nvCxnSpPr>
        <p:spPr>
          <a:xfrm>
            <a:off x="1489364" y="574047"/>
            <a:ext cx="9102436" cy="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54384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4"/>
          <p:cNvSpPr/>
          <p:nvPr/>
        </p:nvSpPr>
        <p:spPr>
          <a:xfrm>
            <a:off x="1336694" y="121240"/>
            <a:ext cx="8763874" cy="313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Обучение сотрудников ГРЦ за 2022 год</a:t>
            </a:r>
            <a:endParaRPr sz="20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733550" y="467829"/>
            <a:ext cx="8620125" cy="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336273643"/>
              </p:ext>
            </p:extLst>
          </p:nvPr>
        </p:nvGraphicFramePr>
        <p:xfrm>
          <a:off x="4242390" y="599065"/>
          <a:ext cx="7846829" cy="58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Выноска со стрелкой вправо 9"/>
          <p:cNvSpPr/>
          <p:nvPr/>
        </p:nvSpPr>
        <p:spPr>
          <a:xfrm>
            <a:off x="563526" y="1286540"/>
            <a:ext cx="3278316" cy="4720856"/>
          </a:xfrm>
          <a:prstGeom prst="rightArrowCallout">
            <a:avLst>
              <a:gd name="adj1" fmla="val 19268"/>
              <a:gd name="adj2" fmla="val 21815"/>
              <a:gd name="adj3" fmla="val 24363"/>
              <a:gd name="adj4" fmla="val 64977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202</a:t>
            </a:r>
            <a:r>
              <a: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году прошли обучение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</a:endParaRPr>
          </a:p>
          <a:p>
            <a:pPr lvl="0" algn="ctr"/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31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сотрудников: </a:t>
            </a:r>
          </a:p>
          <a:p>
            <a:pPr lvl="0"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врачи, 18 СМР, прочие-5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1"/>
            <a:ext cx="12192000" cy="240499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779CDB15-B25A-4001-B045-064A59174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248" y="396238"/>
            <a:ext cx="11291504" cy="6065521"/>
          </a:xfrm>
          <a:prstGeom prst="rect">
            <a:avLst/>
          </a:prstGeom>
          <a:solidFill>
            <a:schemeClr val="tx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30488" y="2925413"/>
            <a:ext cx="100400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680" algn="ctr"/>
            <a:r>
              <a:rPr lang="ru-RU" sz="40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ПРОВОДИМЫЕ НАУЧНО-МЕТОДИЧЕСКИЕ РАБОТЫ</a:t>
            </a:r>
            <a:endParaRPr lang="ru-RU" sz="4000" b="1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/>
          <p:cNvSpPr/>
          <p:nvPr/>
        </p:nvSpPr>
        <p:spPr>
          <a:xfrm>
            <a:off x="307975" y="3615070"/>
            <a:ext cx="11295323" cy="272193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b="1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8" name="Google Shape;168;p17"/>
          <p:cNvSpPr/>
          <p:nvPr/>
        </p:nvSpPr>
        <p:spPr>
          <a:xfrm>
            <a:off x="515584" y="162026"/>
            <a:ext cx="11365679" cy="519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r>
              <a:rPr lang="ru-RU" sz="24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БАЗИРУЮЩИЕ КАФЕДРЫ ГРЦ</a:t>
            </a: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558697" y="678782"/>
            <a:ext cx="11365679" cy="2284941"/>
          </a:xfrm>
          <a:prstGeom prst="rightArrow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1000044" y="761777"/>
            <a:ext cx="2349796" cy="2284942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200" dirty="0">
              <a:solidFill>
                <a:srgbClr val="000000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498337" y="836205"/>
            <a:ext cx="2349795" cy="2284942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989900" y="836205"/>
            <a:ext cx="2349795" cy="2284942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97754" y="877670"/>
            <a:ext cx="17224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6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Кафедра </a:t>
            </a:r>
            <a:r>
              <a:rPr lang="kk-KZ" sz="16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«</a:t>
            </a:r>
            <a:r>
              <a:rPr lang="ru-RU" sz="16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Ревматологии» </a:t>
            </a:r>
            <a:r>
              <a:rPr lang="ru-RU" sz="16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КазНМУ</a:t>
            </a:r>
            <a:r>
              <a:rPr lang="ru-RU" sz="16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                               им. С.Д. </a:t>
            </a:r>
            <a:r>
              <a:rPr lang="ru-RU" sz="1600" b="1" dirty="0" err="1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Асфендиярова</a:t>
            </a:r>
            <a:endParaRPr lang="ru-RU" sz="1600" dirty="0"/>
          </a:p>
        </p:txBody>
      </p:sp>
      <p:pic>
        <p:nvPicPr>
          <p:cNvPr id="1026" name="Picture 2" descr="Описание ЛОГО - КазНМ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171" y="2060564"/>
            <a:ext cx="857542" cy="9462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811996" y="943126"/>
            <a:ext cx="17224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6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Кафедра </a:t>
            </a:r>
            <a:r>
              <a:rPr lang="ru-RU" sz="16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«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Медицины»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КазНУ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им.Аль-Фараби</a:t>
            </a:r>
            <a:endParaRPr lang="ru-RU" sz="1600" dirty="0"/>
          </a:p>
        </p:txBody>
      </p:sp>
      <p:pic>
        <p:nvPicPr>
          <p:cNvPr id="1028" name="Picture 4" descr="Казахский национальный университет им. аль-Фараб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091" y="1986136"/>
            <a:ext cx="1050876" cy="1020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303558" y="1066236"/>
            <a:ext cx="17224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6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Кафедра </a:t>
            </a:r>
            <a:r>
              <a:rPr lang="ru-RU" sz="16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«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Внутренних болезни»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КРМУ</a:t>
            </a:r>
            <a:endParaRPr lang="ru-RU" sz="1600" dirty="0"/>
          </a:p>
        </p:txBody>
      </p:sp>
      <p:pic>
        <p:nvPicPr>
          <p:cNvPr id="1030" name="Picture 6" descr="О нас — КРМ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927" y="1989930"/>
            <a:ext cx="941695" cy="100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Овал 16"/>
          <p:cNvSpPr/>
          <p:nvPr/>
        </p:nvSpPr>
        <p:spPr>
          <a:xfrm>
            <a:off x="8544306" y="899063"/>
            <a:ext cx="2349795" cy="2284942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731385" y="1073251"/>
            <a:ext cx="19756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Кафедра «Сестринское дело» РВМК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600" dirty="0"/>
          </a:p>
        </p:txBody>
      </p:sp>
      <p:sp>
        <p:nvSpPr>
          <p:cNvPr id="8" name="AutoShape 10" descr="oval logo no bg - Главна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2" descr="oval logo no bg - Главна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0966" y="1897233"/>
            <a:ext cx="1223914" cy="1223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742950" y="471937"/>
            <a:ext cx="10629900" cy="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882502" y="3696580"/>
            <a:ext cx="1057939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 оснований Приказа Директора ГКП на ПХВ «Городской ревматологический центр» №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44-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  от 20 апреля 2022 года на базе Центра создан </a:t>
            </a:r>
            <a:r>
              <a:rPr lang="kk-KZ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Научно-методический отдел»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для внедрения инновационных методов диагностики и лечения, участием в научных проектах и клинических исследованиях. Руководителем отдела является –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Тримова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Г.Ш. врач-ревматолог,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и.о.Доцент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PhD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Окончила докторантуру в Японии «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University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Occupational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andEnvironmental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Health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Japan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 Член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Японской ассоциации иммунологов, Японской ассоциации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иммунотоксикологов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Прошла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обучение и защиту под руководством одного из 10 лучших врачей-ревматологов по всему миру, профессора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Yoshiya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Tanaka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473" y="0"/>
            <a:ext cx="11780875" cy="882502"/>
          </a:xfrm>
        </p:spPr>
        <p:txBody>
          <a:bodyPr/>
          <a:lstStyle/>
          <a:p>
            <a:pPr lvl="0" algn="ctr"/>
            <a:r>
              <a:rPr lang="ru-RU" sz="24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и участие </a:t>
            </a:r>
            <a:r>
              <a:rPr lang="ru-RU" sz="24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научно-практических </a:t>
            </a:r>
            <a:r>
              <a:rPr lang="ru-RU" sz="24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конференциях специалистов ГРЦ </a:t>
            </a:r>
            <a:endParaRPr lang="ru-RU" sz="24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endParaRPr lang="kk-KZ" sz="1800" dirty="0" smtClean="0"/>
          </a:p>
          <a:p>
            <a:pPr marL="628650" indent="-514350">
              <a:buFont typeface="+mj-lt"/>
              <a:buAutoNum type="arabicPeriod"/>
            </a:pPr>
            <a:endParaRPr lang="kk-KZ" sz="1800" dirty="0" smtClean="0"/>
          </a:p>
          <a:p>
            <a:pPr marL="114300" indent="0">
              <a:buNone/>
            </a:pPr>
            <a:r>
              <a:rPr lang="kk-KZ" sz="1800" dirty="0" smtClean="0"/>
              <a:t> </a:t>
            </a:r>
            <a:endParaRPr lang="ru-RU" sz="1800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04798" y="627321"/>
            <a:ext cx="11497341" cy="21265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304798" y="766657"/>
            <a:ext cx="11497341" cy="131450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53654" y="911607"/>
            <a:ext cx="1101887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Совместно с кафедрой «ревматологии» </a:t>
            </a:r>
            <a:r>
              <a:rPr lang="ru-RU" b="1" dirty="0" err="1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КазНМУ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им.А.Д.Асфендиярова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ОО «Независимое общество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ревматологов» была организована ежегодная IX ЗИМНЯЯ ШКОЛА 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РЕВМАТОЛОГОВ 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КАЗАХСТАНА «РЕВМАТОЛОГИЯ 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КАЗАХСТАНА: ДОСТИЖЕНИЯ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ПЕРСПЕКТИВЫ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ПРЕЕМСТВЕННОСТЬ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ПОКОЛЕНИЙ» .</a:t>
            </a:r>
          </a:p>
          <a:p>
            <a:pPr lvl="0"/>
            <a:r>
              <a:rPr lang="ru-RU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Целью </a:t>
            </a:r>
            <a:r>
              <a:rPr lang="ru-RU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конференции является обмен знаниями и реальным клиническим опытом в области инновационных технологий диагностики и лечения ревматических заболеваний с позиции доказательной </a:t>
            </a:r>
            <a:r>
              <a:rPr lang="ru-RU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медицины.</a:t>
            </a:r>
            <a:endParaRPr lang="ru-RU" dirty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066583129"/>
              </p:ext>
            </p:extLst>
          </p:nvPr>
        </p:nvGraphicFramePr>
        <p:xfrm>
          <a:off x="226827" y="2434859"/>
          <a:ext cx="11472530" cy="17370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247482" y="2047494"/>
            <a:ext cx="3554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8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Участники зимней школы:</a:t>
            </a:r>
            <a:endParaRPr lang="ru-RU" sz="1800" b="1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04796" y="4408746"/>
            <a:ext cx="11430004" cy="90620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k-KZ" sz="16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Сотрудники</a:t>
            </a:r>
            <a:r>
              <a:rPr lang="en-US" sz="16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Центра участвовали  в «КОНГРЕССЕ РЕВМАТОЛОГОВ В ГОРОДЕ АЛМАТЫ», который состоялся 20 сентября 2022 году.  Тема доклада: Применение биоаналогов ГИБП: безопастность и эффективность. Докладчик: заместитель директора ГРЦ Омарова К.С. </a:t>
            </a:r>
            <a:endParaRPr lang="ru-RU" sz="1600" b="1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04796" y="5637471"/>
            <a:ext cx="11430004" cy="90620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6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16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6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Сотрудник Центра, врач-ревматолог, магистрант «Общественное здравоохранение»</a:t>
            </a:r>
            <a:r>
              <a:rPr lang="ru-RU" sz="16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kk-KZ" sz="16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b="1" dirty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Казахский Национальный медицинский </a:t>
            </a:r>
            <a:r>
              <a:rPr lang="ru-RU" sz="16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университет имени </a:t>
            </a:r>
            <a:r>
              <a:rPr lang="ru-RU" sz="1600" b="1" dirty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С. Д. </a:t>
            </a:r>
            <a:r>
              <a:rPr lang="ru-RU" sz="1600" b="1" dirty="0" err="1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Асфендиярова</a:t>
            </a:r>
            <a:r>
              <a:rPr lang="ru-RU" sz="16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b="1" dirty="0" err="1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Калыкова</a:t>
            </a:r>
            <a:r>
              <a:rPr lang="ru-RU" sz="16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М.Б.</a:t>
            </a:r>
            <a:r>
              <a:rPr lang="kk-KZ" sz="16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b="1" u="sng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ru-RU" sz="1600" b="1" u="sng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лучила патент </a:t>
            </a:r>
            <a:r>
              <a:rPr lang="ru-RU" sz="16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РГП «Национальный институт интеллектуальной собственности» </a:t>
            </a:r>
            <a:r>
              <a:rPr lang="ru-RU" sz="1600" b="1" dirty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№35778 на изобретение </a:t>
            </a:r>
            <a:r>
              <a:rPr lang="ru-RU" sz="16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Способ </a:t>
            </a:r>
            <a:r>
              <a:rPr lang="ru-RU" sz="16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лечения системной красной волчанки»                             29 июля 2022 года. </a:t>
            </a:r>
            <a:endParaRPr lang="ru-RU" sz="1600" b="1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12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302" y="-113360"/>
            <a:ext cx="11766698" cy="1325563"/>
          </a:xfrm>
        </p:spPr>
        <p:txBody>
          <a:bodyPr/>
          <a:lstStyle/>
          <a:p>
            <a:r>
              <a:rPr lang="ru-RU" sz="28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8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28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 специалистами Центра опубликовано </a:t>
            </a:r>
            <a:r>
              <a:rPr lang="en-US" sz="28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8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научных статей</a:t>
            </a:r>
            <a:br>
              <a:rPr lang="ru-RU" sz="28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304798" y="627321"/>
            <a:ext cx="11497341" cy="21265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AutoShape 2" descr="Part of Springer Natu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Схема 19"/>
          <p:cNvGraphicFramePr/>
          <p:nvPr>
            <p:extLst>
              <p:ext uri="{D42A27DB-BD31-4B8C-83A1-F6EECF244321}">
                <p14:modId xmlns:p14="http://schemas.microsoft.com/office/powerpoint/2010/main" val="3596399480"/>
              </p:ext>
            </p:extLst>
          </p:nvPr>
        </p:nvGraphicFramePr>
        <p:xfrm>
          <a:off x="460375" y="813587"/>
          <a:ext cx="5929792" cy="59015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3498082699"/>
              </p:ext>
            </p:extLst>
          </p:nvPr>
        </p:nvGraphicFramePr>
        <p:xfrm>
          <a:off x="6400800" y="795868"/>
          <a:ext cx="5645888" cy="56049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6189791"/>
            <a:ext cx="415242" cy="446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5" descr="ORCID ic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557" y="6077143"/>
            <a:ext cx="205400" cy="219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181350" y="6042509"/>
            <a:ext cx="349567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/>
            <a:r>
              <a:rPr lang="ru-RU" sz="1050" dirty="0">
                <a:hlinkClick r:id="rId14"/>
              </a:rPr>
              <a:t>https://</a:t>
            </a:r>
            <a:r>
              <a:rPr lang="ru-RU" sz="1050" dirty="0" smtClean="0">
                <a:hlinkClick r:id="rId14"/>
              </a:rPr>
              <a:t>orcid.org/0000-0001-8130-4150</a:t>
            </a:r>
            <a:endParaRPr lang="ru-RU" sz="1050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440" y="6248592"/>
            <a:ext cx="673067" cy="209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197887" y="6249839"/>
            <a:ext cx="265998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000" dirty="0">
                <a:hlinkClick r:id="rId16"/>
              </a:rPr>
              <a:t>https://pubmed.ncbi.nlm.nih.gov/36548354</a:t>
            </a:r>
            <a:r>
              <a:rPr lang="en-AU" sz="1000" dirty="0" smtClean="0">
                <a:hlinkClick r:id="rId16"/>
              </a:rPr>
              <a:t>/</a:t>
            </a:r>
            <a:r>
              <a:rPr lang="en-AU" sz="1000" dirty="0" smtClean="0"/>
              <a:t> </a:t>
            </a:r>
            <a:endParaRPr lang="ru-RU" sz="1000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166" y="6405214"/>
            <a:ext cx="599910" cy="300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197357" y="6428629"/>
            <a:ext cx="312938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700" dirty="0">
                <a:hlinkClick r:id="rId18"/>
              </a:rPr>
              <a:t>https://</a:t>
            </a:r>
            <a:r>
              <a:rPr lang="en-AU" sz="700" dirty="0" smtClean="0">
                <a:hlinkClick r:id="rId18"/>
              </a:rPr>
              <a:t>journals.plos.org/plosone/article?id=10.1371/journal.pone.0279584</a:t>
            </a:r>
            <a:r>
              <a:rPr lang="en-AU" sz="700" dirty="0" smtClean="0"/>
              <a:t> </a:t>
            </a:r>
            <a:endParaRPr lang="ru-RU" sz="700" dirty="0"/>
          </a:p>
        </p:txBody>
      </p:sp>
    </p:spTree>
    <p:extLst>
      <p:ext uri="{BB962C8B-B14F-4D97-AF65-F5344CB8AC3E}">
        <p14:creationId xmlns:p14="http://schemas.microsoft.com/office/powerpoint/2010/main" val="143753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1"/>
            <a:ext cx="12192000" cy="240499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779CDB15-B25A-4001-B045-064A59174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248" y="396238"/>
            <a:ext cx="11291504" cy="6065521"/>
          </a:xfrm>
          <a:prstGeom prst="rect">
            <a:avLst/>
          </a:prstGeom>
          <a:solidFill>
            <a:schemeClr val="tx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30488" y="2925413"/>
            <a:ext cx="100400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680" algn="ctr"/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АМБУЛАТОРНЫЕ РЕВМАТОЛОГИЧЕСКИЕ УСЛУГИ</a:t>
            </a:r>
            <a:endParaRPr lang="ru-RU" sz="4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89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1C27C65B-7316-499B-BF5D-A6A9B6B74EE7}"/>
              </a:ext>
            </a:extLst>
          </p:cNvPr>
          <p:cNvSpPr txBox="1"/>
          <p:nvPr/>
        </p:nvSpPr>
        <p:spPr>
          <a:xfrm>
            <a:off x="138222" y="147952"/>
            <a:ext cx="120537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u="sng" dirty="0" err="1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Стационарозамещающая</a:t>
            </a:r>
            <a:r>
              <a:rPr lang="ru-RU" sz="2000" b="1" u="sng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помощь </a:t>
            </a:r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ГРЦ оказывается в соответствии с приказом Министра здравоохранения и социального развития Республики Казахстан №</a:t>
            </a:r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669 от 17 </a:t>
            </a:r>
            <a:r>
              <a:rPr lang="ru-RU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августа 2015 года </a:t>
            </a:r>
            <a:endParaRPr lang="ru-RU" sz="2000" b="1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Правил оказания </a:t>
            </a:r>
            <a:r>
              <a:rPr lang="ru-RU" sz="2000" b="1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стационарозамещающей</a:t>
            </a:r>
            <a:r>
              <a:rPr lang="ru-RU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помощи</a:t>
            </a:r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Представлена профилем</a:t>
            </a:r>
            <a:r>
              <a:rPr lang="ru-RU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ревматология. </a:t>
            </a:r>
            <a:endParaRPr lang="en-US" sz="2000" b="1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214801091"/>
              </p:ext>
            </p:extLst>
          </p:nvPr>
        </p:nvGraphicFramePr>
        <p:xfrm>
          <a:off x="403116" y="1775637"/>
          <a:ext cx="5529851" cy="3763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038615" y="1201619"/>
            <a:ext cx="24577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000" b="1" u="sng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Дневной стационар</a:t>
            </a:r>
          </a:p>
        </p:txBody>
      </p:sp>
      <p:graphicFrame>
        <p:nvGraphicFramePr>
          <p:cNvPr id="29" name="Диаграмма 28"/>
          <p:cNvGraphicFramePr/>
          <p:nvPr>
            <p:extLst>
              <p:ext uri="{D42A27DB-BD31-4B8C-83A1-F6EECF244321}">
                <p14:modId xmlns:p14="http://schemas.microsoft.com/office/powerpoint/2010/main" val="4169321186"/>
              </p:ext>
            </p:extLst>
          </p:nvPr>
        </p:nvGraphicFramePr>
        <p:xfrm>
          <a:off x="5932967" y="1705971"/>
          <a:ext cx="5776812" cy="3960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84295" y="5666310"/>
            <a:ext cx="119616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6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Количество пролеченных пациентов в 2022 году увеличилось на 9</a:t>
            </a:r>
            <a:r>
              <a:rPr lang="ru-RU" sz="16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%, а также за 2022 год летального исхода не было. </a:t>
            </a:r>
            <a:endParaRPr lang="ru-RU" sz="1600" b="1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84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65544" y="1116479"/>
            <a:ext cx="10192747" cy="136293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79ADA134-41DB-4A86-8A62-CFB651FAC03D}"/>
              </a:ext>
            </a:extLst>
          </p:cNvPr>
          <p:cNvSpPr txBox="1"/>
          <p:nvPr/>
        </p:nvSpPr>
        <p:spPr>
          <a:xfrm>
            <a:off x="1657936" y="307441"/>
            <a:ext cx="88761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нозологии по дневному стационару</a:t>
            </a:r>
            <a:endParaRPr lang="en-US" sz="32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Parallelogram 37">
            <a:extLst>
              <a:ext uri="{FF2B5EF4-FFF2-40B4-BE49-F238E27FC236}">
                <a16:creationId xmlns:a16="http://schemas.microsoft.com/office/drawing/2014/main" xmlns="" id="{A7C76607-71B7-4DEF-8C0B-1B759BFC2887}"/>
              </a:ext>
            </a:extLst>
          </p:cNvPr>
          <p:cNvSpPr/>
          <p:nvPr/>
        </p:nvSpPr>
        <p:spPr>
          <a:xfrm>
            <a:off x="9513804" y="5576675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Parallelogram 38">
            <a:extLst>
              <a:ext uri="{FF2B5EF4-FFF2-40B4-BE49-F238E27FC236}">
                <a16:creationId xmlns:a16="http://schemas.microsoft.com/office/drawing/2014/main" xmlns="" id="{BAA78B46-77CF-4133-B544-C467E0C2B635}"/>
              </a:ext>
            </a:extLst>
          </p:cNvPr>
          <p:cNvSpPr/>
          <p:nvPr/>
        </p:nvSpPr>
        <p:spPr>
          <a:xfrm>
            <a:off x="10958291" y="4856418"/>
            <a:ext cx="2074294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 45">
            <a:extLst>
              <a:ext uri="{FF2B5EF4-FFF2-40B4-BE49-F238E27FC236}">
                <a16:creationId xmlns:a16="http://schemas.microsoft.com/office/drawing/2014/main" xmlns="" id="{BE9D42EC-313F-4A06-9442-83A7AB7182C4}"/>
              </a:ext>
            </a:extLst>
          </p:cNvPr>
          <p:cNvSpPr>
            <a:spLocks/>
          </p:cNvSpPr>
          <p:nvPr/>
        </p:nvSpPr>
        <p:spPr bwMode="auto">
          <a:xfrm>
            <a:off x="710809" y="4098866"/>
            <a:ext cx="1070738" cy="2759135"/>
          </a:xfrm>
          <a:custGeom>
            <a:avLst/>
            <a:gdLst>
              <a:gd name="connsiteX0" fmla="*/ 750586 w 937659"/>
              <a:gd name="connsiteY0" fmla="*/ 81 h 2416211"/>
              <a:gd name="connsiteX1" fmla="*/ 853188 w 937659"/>
              <a:gd name="connsiteY1" fmla="*/ 134184 h 2416211"/>
              <a:gd name="connsiteX2" fmla="*/ 847846 w 937659"/>
              <a:gd name="connsiteY2" fmla="*/ 299665 h 2416211"/>
              <a:gd name="connsiteX3" fmla="*/ 847846 w 937659"/>
              <a:gd name="connsiteY3" fmla="*/ 427779 h 2416211"/>
              <a:gd name="connsiteX4" fmla="*/ 837164 w 937659"/>
              <a:gd name="connsiteY4" fmla="*/ 758739 h 2416211"/>
              <a:gd name="connsiteX5" fmla="*/ 845176 w 937659"/>
              <a:gd name="connsiteY5" fmla="*/ 934896 h 2416211"/>
              <a:gd name="connsiteX6" fmla="*/ 906602 w 937659"/>
              <a:gd name="connsiteY6" fmla="*/ 1068347 h 2416211"/>
              <a:gd name="connsiteX7" fmla="*/ 877224 w 937659"/>
              <a:gd name="connsiteY7" fmla="*/ 1340589 h 2416211"/>
              <a:gd name="connsiteX8" fmla="*/ 724995 w 937659"/>
              <a:gd name="connsiteY8" fmla="*/ 1551443 h 2416211"/>
              <a:gd name="connsiteX9" fmla="*/ 687605 w 937659"/>
              <a:gd name="connsiteY9" fmla="*/ 1991834 h 2416211"/>
              <a:gd name="connsiteX10" fmla="*/ 703629 w 937659"/>
              <a:gd name="connsiteY10" fmla="*/ 2416211 h 2416211"/>
              <a:gd name="connsiteX11" fmla="*/ 102725 w 937659"/>
              <a:gd name="connsiteY11" fmla="*/ 2416211 h 2416211"/>
              <a:gd name="connsiteX12" fmla="*/ 108067 w 937659"/>
              <a:gd name="connsiteY12" fmla="*/ 2266745 h 2416211"/>
              <a:gd name="connsiteX13" fmla="*/ 89372 w 937659"/>
              <a:gd name="connsiteY13" fmla="*/ 1602155 h 2416211"/>
              <a:gd name="connsiteX14" fmla="*/ 9251 w 937659"/>
              <a:gd name="connsiteY14" fmla="*/ 1311230 h 2416211"/>
              <a:gd name="connsiteX15" fmla="*/ 9251 w 937659"/>
              <a:gd name="connsiteY15" fmla="*/ 1022974 h 2416211"/>
              <a:gd name="connsiteX16" fmla="*/ 97384 w 937659"/>
              <a:gd name="connsiteY16" fmla="*/ 870839 h 2416211"/>
              <a:gd name="connsiteX17" fmla="*/ 217565 w 937659"/>
              <a:gd name="connsiteY17" fmla="*/ 822796 h 2416211"/>
              <a:gd name="connsiteX18" fmla="*/ 431220 w 937659"/>
              <a:gd name="connsiteY18" fmla="*/ 750732 h 2416211"/>
              <a:gd name="connsiteX19" fmla="*/ 652886 w 937659"/>
              <a:gd name="connsiteY19" fmla="*/ 643971 h 2416211"/>
              <a:gd name="connsiteX20" fmla="*/ 668911 w 937659"/>
              <a:gd name="connsiteY20" fmla="*/ 270305 h 2416211"/>
              <a:gd name="connsiteX21" fmla="*/ 719654 w 937659"/>
              <a:gd name="connsiteY21" fmla="*/ 6071 h 2416211"/>
              <a:gd name="connsiteX22" fmla="*/ 750586 w 937659"/>
              <a:gd name="connsiteY22" fmla="*/ 81 h 2416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37659" h="2416211">
                <a:moveTo>
                  <a:pt x="750586" y="81"/>
                </a:moveTo>
                <a:cubicBezTo>
                  <a:pt x="817843" y="-2729"/>
                  <a:pt x="850851" y="68793"/>
                  <a:pt x="853188" y="134184"/>
                </a:cubicBezTo>
                <a:cubicBezTo>
                  <a:pt x="855859" y="187565"/>
                  <a:pt x="847846" y="243615"/>
                  <a:pt x="847846" y="299665"/>
                </a:cubicBezTo>
                <a:cubicBezTo>
                  <a:pt x="845176" y="339700"/>
                  <a:pt x="850517" y="385074"/>
                  <a:pt x="847846" y="427779"/>
                </a:cubicBezTo>
                <a:cubicBezTo>
                  <a:pt x="839834" y="539878"/>
                  <a:pt x="839834" y="646640"/>
                  <a:pt x="837164" y="758739"/>
                </a:cubicBezTo>
                <a:cubicBezTo>
                  <a:pt x="834493" y="817458"/>
                  <a:pt x="845176" y="876177"/>
                  <a:pt x="845176" y="934896"/>
                </a:cubicBezTo>
                <a:cubicBezTo>
                  <a:pt x="845176" y="998952"/>
                  <a:pt x="869212" y="1017636"/>
                  <a:pt x="906602" y="1068347"/>
                </a:cubicBezTo>
                <a:cubicBezTo>
                  <a:pt x="978710" y="1175109"/>
                  <a:pt x="906602" y="1241835"/>
                  <a:pt x="877224" y="1340589"/>
                </a:cubicBezTo>
                <a:cubicBezTo>
                  <a:pt x="847846" y="1428667"/>
                  <a:pt x="783750" y="1482048"/>
                  <a:pt x="724995" y="1551443"/>
                </a:cubicBezTo>
                <a:cubicBezTo>
                  <a:pt x="639533" y="1650198"/>
                  <a:pt x="684935" y="1871728"/>
                  <a:pt x="687605" y="1991834"/>
                </a:cubicBezTo>
                <a:cubicBezTo>
                  <a:pt x="692947" y="2127955"/>
                  <a:pt x="671581" y="2282759"/>
                  <a:pt x="703629" y="2416211"/>
                </a:cubicBezTo>
                <a:cubicBezTo>
                  <a:pt x="703629" y="2416211"/>
                  <a:pt x="703629" y="2416211"/>
                  <a:pt x="102725" y="2416211"/>
                </a:cubicBezTo>
                <a:cubicBezTo>
                  <a:pt x="102725" y="2365499"/>
                  <a:pt x="105396" y="2314788"/>
                  <a:pt x="108067" y="2266745"/>
                </a:cubicBezTo>
                <a:cubicBezTo>
                  <a:pt x="124091" y="2039877"/>
                  <a:pt x="198870" y="1815678"/>
                  <a:pt x="89372" y="1602155"/>
                </a:cubicBezTo>
                <a:cubicBezTo>
                  <a:pt x="46641" y="1522084"/>
                  <a:pt x="17263" y="1401977"/>
                  <a:pt x="9251" y="1311230"/>
                </a:cubicBezTo>
                <a:cubicBezTo>
                  <a:pt x="1239" y="1215144"/>
                  <a:pt x="-6773" y="1119059"/>
                  <a:pt x="9251" y="1022974"/>
                </a:cubicBezTo>
                <a:cubicBezTo>
                  <a:pt x="17263" y="956248"/>
                  <a:pt x="27946" y="902867"/>
                  <a:pt x="97384" y="870839"/>
                </a:cubicBezTo>
                <a:cubicBezTo>
                  <a:pt x="134773" y="852155"/>
                  <a:pt x="204211" y="862832"/>
                  <a:pt x="217565" y="822796"/>
                </a:cubicBezTo>
                <a:cubicBezTo>
                  <a:pt x="249613" y="726711"/>
                  <a:pt x="345758" y="724042"/>
                  <a:pt x="431220" y="750732"/>
                </a:cubicBezTo>
                <a:cubicBezTo>
                  <a:pt x="428549" y="651978"/>
                  <a:pt x="578107" y="598597"/>
                  <a:pt x="652886" y="643971"/>
                </a:cubicBezTo>
                <a:cubicBezTo>
                  <a:pt x="655557" y="518526"/>
                  <a:pt x="660899" y="395750"/>
                  <a:pt x="668911" y="270305"/>
                </a:cubicBezTo>
                <a:cubicBezTo>
                  <a:pt x="671581" y="198241"/>
                  <a:pt x="631521" y="35430"/>
                  <a:pt x="719654" y="6071"/>
                </a:cubicBezTo>
                <a:cubicBezTo>
                  <a:pt x="730670" y="2401"/>
                  <a:pt x="740978" y="483"/>
                  <a:pt x="750586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84B66420-2BB0-4B6E-8362-3696312DF89E}"/>
              </a:ext>
            </a:extLst>
          </p:cNvPr>
          <p:cNvSpPr txBox="1"/>
          <p:nvPr/>
        </p:nvSpPr>
        <p:spPr>
          <a:xfrm>
            <a:off x="963885" y="5174563"/>
            <a:ext cx="555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+mj-lt"/>
                <a:cs typeface="Montserrat" panose="02000000000000000000" pitchFamily="2" charset="0"/>
              </a:rPr>
              <a:t>01</a:t>
            </a:r>
          </a:p>
        </p:txBody>
      </p:sp>
      <p:sp>
        <p:nvSpPr>
          <p:cNvPr id="79" name="Freeform 43">
            <a:extLst>
              <a:ext uri="{FF2B5EF4-FFF2-40B4-BE49-F238E27FC236}">
                <a16:creationId xmlns:a16="http://schemas.microsoft.com/office/drawing/2014/main" xmlns="" id="{7305F694-3307-41DF-8CA8-E6795B946A56}"/>
              </a:ext>
            </a:extLst>
          </p:cNvPr>
          <p:cNvSpPr>
            <a:spLocks/>
          </p:cNvSpPr>
          <p:nvPr/>
        </p:nvSpPr>
        <p:spPr bwMode="auto">
          <a:xfrm>
            <a:off x="3118328" y="4134602"/>
            <a:ext cx="1021566" cy="2759136"/>
          </a:xfrm>
          <a:custGeom>
            <a:avLst/>
            <a:gdLst>
              <a:gd name="connsiteX0" fmla="*/ 244999 w 918832"/>
              <a:gd name="connsiteY0" fmla="*/ 92 h 2481664"/>
              <a:gd name="connsiteX1" fmla="*/ 353303 w 918832"/>
              <a:gd name="connsiteY1" fmla="*/ 98180 h 2481664"/>
              <a:gd name="connsiteX2" fmla="*/ 452247 w 918832"/>
              <a:gd name="connsiteY2" fmla="*/ 474520 h 2481664"/>
              <a:gd name="connsiteX3" fmla="*/ 559213 w 918832"/>
              <a:gd name="connsiteY3" fmla="*/ 768118 h 2481664"/>
              <a:gd name="connsiteX4" fmla="*/ 671528 w 918832"/>
              <a:gd name="connsiteY4" fmla="*/ 511887 h 2481664"/>
              <a:gd name="connsiteX5" fmla="*/ 716989 w 918832"/>
              <a:gd name="connsiteY5" fmla="*/ 287684 h 2481664"/>
              <a:gd name="connsiteX6" fmla="*/ 746404 w 918832"/>
              <a:gd name="connsiteY6" fmla="*/ 132878 h 2481664"/>
              <a:gd name="connsiteX7" fmla="*/ 917551 w 918832"/>
              <a:gd name="connsiteY7" fmla="*/ 170245 h 2481664"/>
              <a:gd name="connsiteX8" fmla="*/ 888135 w 918832"/>
              <a:gd name="connsiteY8" fmla="*/ 381102 h 2481664"/>
              <a:gd name="connsiteX9" fmla="*/ 842674 w 918832"/>
              <a:gd name="connsiteY9" fmla="*/ 605304 h 2481664"/>
              <a:gd name="connsiteX10" fmla="*/ 823955 w 918832"/>
              <a:gd name="connsiteY10" fmla="*/ 781463 h 2481664"/>
              <a:gd name="connsiteX11" fmla="*/ 813258 w 918832"/>
              <a:gd name="connsiteY11" fmla="*/ 946946 h 2481664"/>
              <a:gd name="connsiteX12" fmla="*/ 842674 w 918832"/>
              <a:gd name="connsiteY12" fmla="*/ 1373998 h 2481664"/>
              <a:gd name="connsiteX13" fmla="*/ 807910 w 918832"/>
              <a:gd name="connsiteY13" fmla="*/ 1664927 h 2481664"/>
              <a:gd name="connsiteX14" fmla="*/ 791865 w 918832"/>
              <a:gd name="connsiteY14" fmla="*/ 2086641 h 2481664"/>
              <a:gd name="connsiteX15" fmla="*/ 805236 w 918832"/>
              <a:gd name="connsiteY15" fmla="*/ 2481664 h 2481664"/>
              <a:gd name="connsiteX16" fmla="*/ 211573 w 918832"/>
              <a:gd name="connsiteY16" fmla="*/ 2481664 h 2481664"/>
              <a:gd name="connsiteX17" fmla="*/ 232966 w 918832"/>
              <a:gd name="connsiteY17" fmla="*/ 1974540 h 2481664"/>
              <a:gd name="connsiteX18" fmla="*/ 112629 w 918832"/>
              <a:gd name="connsiteY18" fmla="*/ 1683611 h 2481664"/>
              <a:gd name="connsiteX19" fmla="*/ 32404 w 918832"/>
              <a:gd name="connsiteY19" fmla="*/ 1430049 h 2481664"/>
              <a:gd name="connsiteX20" fmla="*/ 8336 w 918832"/>
              <a:gd name="connsiteY20" fmla="*/ 1144458 h 2481664"/>
              <a:gd name="connsiteX21" fmla="*/ 160764 w 918832"/>
              <a:gd name="connsiteY21" fmla="*/ 1011004 h 2481664"/>
              <a:gd name="connsiteX22" fmla="*/ 160764 w 918832"/>
              <a:gd name="connsiteY22" fmla="*/ 829507 h 2481664"/>
              <a:gd name="connsiteX23" fmla="*/ 329236 w 918832"/>
              <a:gd name="connsiteY23" fmla="*/ 829507 h 2481664"/>
              <a:gd name="connsiteX24" fmla="*/ 249011 w 918832"/>
              <a:gd name="connsiteY24" fmla="*/ 466513 h 2481664"/>
              <a:gd name="connsiteX25" fmla="*/ 200876 w 918832"/>
              <a:gd name="connsiteY25" fmla="*/ 242310 h 2481664"/>
              <a:gd name="connsiteX26" fmla="*/ 168786 w 918832"/>
              <a:gd name="connsiteY26" fmla="*/ 98180 h 2481664"/>
              <a:gd name="connsiteX27" fmla="*/ 244999 w 918832"/>
              <a:gd name="connsiteY27" fmla="*/ 92 h 2481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918832" h="2481664">
                <a:moveTo>
                  <a:pt x="244999" y="92"/>
                </a:moveTo>
                <a:cubicBezTo>
                  <a:pt x="288454" y="2094"/>
                  <a:pt x="337258" y="36792"/>
                  <a:pt x="353303" y="98180"/>
                </a:cubicBezTo>
                <a:cubicBezTo>
                  <a:pt x="385393" y="218289"/>
                  <a:pt x="436202" y="349073"/>
                  <a:pt x="452247" y="474520"/>
                </a:cubicBezTo>
                <a:cubicBezTo>
                  <a:pt x="460269" y="519894"/>
                  <a:pt x="516427" y="768118"/>
                  <a:pt x="559213" y="768118"/>
                </a:cubicBezTo>
                <a:cubicBezTo>
                  <a:pt x="628741" y="768118"/>
                  <a:pt x="655483" y="554592"/>
                  <a:pt x="671528" y="511887"/>
                </a:cubicBezTo>
                <a:cubicBezTo>
                  <a:pt x="695595" y="442491"/>
                  <a:pt x="711640" y="362419"/>
                  <a:pt x="716989" y="287684"/>
                </a:cubicBezTo>
                <a:cubicBezTo>
                  <a:pt x="722337" y="231634"/>
                  <a:pt x="727685" y="183591"/>
                  <a:pt x="746404" y="132878"/>
                </a:cubicBezTo>
                <a:cubicBezTo>
                  <a:pt x="794539" y="15439"/>
                  <a:pt x="904180" y="47468"/>
                  <a:pt x="917551" y="170245"/>
                </a:cubicBezTo>
                <a:cubicBezTo>
                  <a:pt x="925573" y="242310"/>
                  <a:pt x="893483" y="311706"/>
                  <a:pt x="888135" y="381102"/>
                </a:cubicBezTo>
                <a:cubicBezTo>
                  <a:pt x="882787" y="453167"/>
                  <a:pt x="866742" y="535908"/>
                  <a:pt x="842674" y="605304"/>
                </a:cubicBezTo>
                <a:cubicBezTo>
                  <a:pt x="821281" y="661355"/>
                  <a:pt x="837326" y="722744"/>
                  <a:pt x="823955" y="781463"/>
                </a:cubicBezTo>
                <a:cubicBezTo>
                  <a:pt x="810584" y="842852"/>
                  <a:pt x="797213" y="885557"/>
                  <a:pt x="813258" y="946946"/>
                </a:cubicBezTo>
                <a:cubicBezTo>
                  <a:pt x="850697" y="1088407"/>
                  <a:pt x="837326" y="1248551"/>
                  <a:pt x="842674" y="1373998"/>
                </a:cubicBezTo>
                <a:cubicBezTo>
                  <a:pt x="845348" y="1486099"/>
                  <a:pt x="834652" y="1555495"/>
                  <a:pt x="807910" y="1664927"/>
                </a:cubicBezTo>
                <a:cubicBezTo>
                  <a:pt x="770472" y="1803719"/>
                  <a:pt x="797213" y="1939842"/>
                  <a:pt x="791865" y="2086641"/>
                </a:cubicBezTo>
                <a:cubicBezTo>
                  <a:pt x="786517" y="2222764"/>
                  <a:pt x="786517" y="2348210"/>
                  <a:pt x="805236" y="2481664"/>
                </a:cubicBezTo>
                <a:cubicBezTo>
                  <a:pt x="805236" y="2481664"/>
                  <a:pt x="805236" y="2481664"/>
                  <a:pt x="211573" y="2481664"/>
                </a:cubicBezTo>
                <a:cubicBezTo>
                  <a:pt x="230292" y="2313512"/>
                  <a:pt x="232966" y="2134684"/>
                  <a:pt x="232966" y="1974540"/>
                </a:cubicBezTo>
                <a:cubicBezTo>
                  <a:pt x="235640" y="1849093"/>
                  <a:pt x="176808" y="1782367"/>
                  <a:pt x="112629" y="1683611"/>
                </a:cubicBezTo>
                <a:cubicBezTo>
                  <a:pt x="59145" y="1603538"/>
                  <a:pt x="48449" y="1520797"/>
                  <a:pt x="32404" y="1430049"/>
                </a:cubicBezTo>
                <a:cubicBezTo>
                  <a:pt x="11011" y="1331293"/>
                  <a:pt x="-13057" y="1245882"/>
                  <a:pt x="8336" y="1144458"/>
                </a:cubicBezTo>
                <a:cubicBezTo>
                  <a:pt x="29730" y="1053709"/>
                  <a:pt x="85887" y="1040364"/>
                  <a:pt x="160764" y="1011004"/>
                </a:cubicBezTo>
                <a:cubicBezTo>
                  <a:pt x="125999" y="954953"/>
                  <a:pt x="104606" y="882888"/>
                  <a:pt x="160764" y="829507"/>
                </a:cubicBezTo>
                <a:cubicBezTo>
                  <a:pt x="200876" y="792140"/>
                  <a:pt x="291797" y="797478"/>
                  <a:pt x="329236" y="829507"/>
                </a:cubicBezTo>
                <a:cubicBezTo>
                  <a:pt x="329236" y="706729"/>
                  <a:pt x="286449" y="583952"/>
                  <a:pt x="249011" y="466513"/>
                </a:cubicBezTo>
                <a:cubicBezTo>
                  <a:pt x="227617" y="394447"/>
                  <a:pt x="222269" y="314375"/>
                  <a:pt x="200876" y="242310"/>
                </a:cubicBezTo>
                <a:cubicBezTo>
                  <a:pt x="184831" y="188929"/>
                  <a:pt x="171460" y="154231"/>
                  <a:pt x="168786" y="98180"/>
                </a:cubicBezTo>
                <a:cubicBezTo>
                  <a:pt x="163437" y="28784"/>
                  <a:pt x="201544" y="-1910"/>
                  <a:pt x="244999" y="9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B8A1DFAF-B5BC-423F-B276-FE6EC3758598}"/>
              </a:ext>
            </a:extLst>
          </p:cNvPr>
          <p:cNvSpPr txBox="1"/>
          <p:nvPr/>
        </p:nvSpPr>
        <p:spPr>
          <a:xfrm>
            <a:off x="3269487" y="5274838"/>
            <a:ext cx="625456" cy="46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+mj-lt"/>
                <a:cs typeface="Montserrat" panose="02000000000000000000" pitchFamily="2" charset="0"/>
              </a:rPr>
              <a:t>02</a:t>
            </a:r>
          </a:p>
        </p:txBody>
      </p:sp>
      <p:sp>
        <p:nvSpPr>
          <p:cNvPr id="81" name="Freeform 42">
            <a:extLst>
              <a:ext uri="{FF2B5EF4-FFF2-40B4-BE49-F238E27FC236}">
                <a16:creationId xmlns:a16="http://schemas.microsoft.com/office/drawing/2014/main" xmlns="" id="{A936A666-DDA7-4F9E-B99A-4DF538BE50D1}"/>
              </a:ext>
            </a:extLst>
          </p:cNvPr>
          <p:cNvSpPr>
            <a:spLocks/>
          </p:cNvSpPr>
          <p:nvPr/>
        </p:nvSpPr>
        <p:spPr bwMode="auto">
          <a:xfrm>
            <a:off x="5301638" y="4105779"/>
            <a:ext cx="964074" cy="2759138"/>
          </a:xfrm>
          <a:custGeom>
            <a:avLst/>
            <a:gdLst>
              <a:gd name="connsiteX0" fmla="*/ 414308 w 871608"/>
              <a:gd name="connsiteY0" fmla="*/ 1490 h 2494504"/>
              <a:gd name="connsiteX1" fmla="*/ 509780 w 871608"/>
              <a:gd name="connsiteY1" fmla="*/ 58521 h 2494504"/>
              <a:gd name="connsiteX2" fmla="*/ 509780 w 871608"/>
              <a:gd name="connsiteY2" fmla="*/ 301318 h 2494504"/>
              <a:gd name="connsiteX3" fmla="*/ 536509 w 871608"/>
              <a:gd name="connsiteY3" fmla="*/ 557457 h 2494504"/>
              <a:gd name="connsiteX4" fmla="*/ 544527 w 871608"/>
              <a:gd name="connsiteY4" fmla="*/ 741556 h 2494504"/>
              <a:gd name="connsiteX5" fmla="*/ 608676 w 871608"/>
              <a:gd name="connsiteY5" fmla="*/ 552121 h 2494504"/>
              <a:gd name="connsiteX6" fmla="*/ 646097 w 871608"/>
              <a:gd name="connsiteY6" fmla="*/ 424051 h 2494504"/>
              <a:gd name="connsiteX7" fmla="*/ 664807 w 871608"/>
              <a:gd name="connsiteY7" fmla="*/ 317327 h 2494504"/>
              <a:gd name="connsiteX8" fmla="*/ 718264 w 871608"/>
              <a:gd name="connsiteY8" fmla="*/ 98542 h 2494504"/>
              <a:gd name="connsiteX9" fmla="*/ 867945 w 871608"/>
              <a:gd name="connsiteY9" fmla="*/ 133228 h 2494504"/>
              <a:gd name="connsiteX10" fmla="*/ 822506 w 871608"/>
              <a:gd name="connsiteY10" fmla="*/ 410711 h 2494504"/>
              <a:gd name="connsiteX11" fmla="*/ 782413 w 871608"/>
              <a:gd name="connsiteY11" fmla="*/ 666849 h 2494504"/>
              <a:gd name="connsiteX12" fmla="*/ 771722 w 871608"/>
              <a:gd name="connsiteY12" fmla="*/ 1139105 h 2494504"/>
              <a:gd name="connsiteX13" fmla="*/ 774394 w 871608"/>
              <a:gd name="connsiteY13" fmla="*/ 1445937 h 2494504"/>
              <a:gd name="connsiteX14" fmla="*/ 726283 w 871608"/>
              <a:gd name="connsiteY14" fmla="*/ 1579343 h 2494504"/>
              <a:gd name="connsiteX15" fmla="*/ 683517 w 871608"/>
              <a:gd name="connsiteY15" fmla="*/ 1656718 h 2494504"/>
              <a:gd name="connsiteX16" fmla="*/ 707573 w 871608"/>
              <a:gd name="connsiteY16" fmla="*/ 1958214 h 2494504"/>
              <a:gd name="connsiteX17" fmla="*/ 694208 w 871608"/>
              <a:gd name="connsiteY17" fmla="*/ 2203680 h 2494504"/>
              <a:gd name="connsiteX18" fmla="*/ 728956 w 871608"/>
              <a:gd name="connsiteY18" fmla="*/ 2494504 h 2494504"/>
              <a:gd name="connsiteX19" fmla="*/ 132905 w 871608"/>
              <a:gd name="connsiteY19" fmla="*/ 2494504 h 2494504"/>
              <a:gd name="connsiteX20" fmla="*/ 178344 w 871608"/>
              <a:gd name="connsiteY20" fmla="*/ 2072943 h 2494504"/>
              <a:gd name="connsiteX21" fmla="*/ 183689 w 871608"/>
              <a:gd name="connsiteY21" fmla="*/ 1776783 h 2494504"/>
              <a:gd name="connsiteX22" fmla="*/ 90139 w 871608"/>
              <a:gd name="connsiteY22" fmla="*/ 1563334 h 2494504"/>
              <a:gd name="connsiteX23" fmla="*/ 23317 w 871608"/>
              <a:gd name="connsiteY23" fmla="*/ 1141773 h 2494504"/>
              <a:gd name="connsiteX24" fmla="*/ 60737 w 871608"/>
              <a:gd name="connsiteY24" fmla="*/ 880298 h 2494504"/>
              <a:gd name="connsiteX25" fmla="*/ 140923 w 871608"/>
              <a:gd name="connsiteY25" fmla="*/ 824268 h 2494504"/>
              <a:gd name="connsiteX26" fmla="*/ 135578 w 871608"/>
              <a:gd name="connsiteY26" fmla="*/ 746893 h 2494504"/>
              <a:gd name="connsiteX27" fmla="*/ 76774 w 871608"/>
              <a:gd name="connsiteY27" fmla="*/ 482750 h 2494504"/>
              <a:gd name="connsiteX28" fmla="*/ 39354 w 871608"/>
              <a:gd name="connsiteY28" fmla="*/ 245288 h 2494504"/>
              <a:gd name="connsiteX29" fmla="*/ 116867 w 871608"/>
              <a:gd name="connsiteY29" fmla="*/ 103878 h 2494504"/>
              <a:gd name="connsiteX30" fmla="*/ 210418 w 871608"/>
              <a:gd name="connsiteY30" fmla="*/ 293314 h 2494504"/>
              <a:gd name="connsiteX31" fmla="*/ 320006 w 871608"/>
              <a:gd name="connsiteY31" fmla="*/ 768238 h 2494504"/>
              <a:gd name="connsiteX32" fmla="*/ 338716 w 871608"/>
              <a:gd name="connsiteY32" fmla="*/ 621492 h 2494504"/>
              <a:gd name="connsiteX33" fmla="*/ 349408 w 871608"/>
              <a:gd name="connsiteY33" fmla="*/ 434724 h 2494504"/>
              <a:gd name="connsiteX34" fmla="*/ 344062 w 871608"/>
              <a:gd name="connsiteY34" fmla="*/ 199930 h 2494504"/>
              <a:gd name="connsiteX35" fmla="*/ 378809 w 871608"/>
              <a:gd name="connsiteY35" fmla="*/ 21167 h 2494504"/>
              <a:gd name="connsiteX36" fmla="*/ 414308 w 871608"/>
              <a:gd name="connsiteY36" fmla="*/ 1490 h 249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71608" h="2494504">
                <a:moveTo>
                  <a:pt x="414308" y="1490"/>
                </a:moveTo>
                <a:cubicBezTo>
                  <a:pt x="453649" y="-6515"/>
                  <a:pt x="499757" y="18499"/>
                  <a:pt x="509780" y="58521"/>
                </a:cubicBezTo>
                <a:cubicBezTo>
                  <a:pt x="531163" y="133228"/>
                  <a:pt x="512453" y="226611"/>
                  <a:pt x="509780" y="301318"/>
                </a:cubicBezTo>
                <a:cubicBezTo>
                  <a:pt x="507107" y="389366"/>
                  <a:pt x="536509" y="472077"/>
                  <a:pt x="536509" y="557457"/>
                </a:cubicBezTo>
                <a:cubicBezTo>
                  <a:pt x="536509" y="616155"/>
                  <a:pt x="507107" y="688194"/>
                  <a:pt x="544527" y="741556"/>
                </a:cubicBezTo>
                <a:cubicBezTo>
                  <a:pt x="600658" y="717543"/>
                  <a:pt x="595312" y="605483"/>
                  <a:pt x="608676" y="552121"/>
                </a:cubicBezTo>
                <a:cubicBezTo>
                  <a:pt x="622041" y="506763"/>
                  <a:pt x="638078" y="469409"/>
                  <a:pt x="646097" y="424051"/>
                </a:cubicBezTo>
                <a:cubicBezTo>
                  <a:pt x="651442" y="392034"/>
                  <a:pt x="664807" y="352013"/>
                  <a:pt x="664807" y="317327"/>
                </a:cubicBezTo>
                <a:cubicBezTo>
                  <a:pt x="664807" y="250624"/>
                  <a:pt x="667480" y="151904"/>
                  <a:pt x="718264" y="98542"/>
                </a:cubicBezTo>
                <a:cubicBezTo>
                  <a:pt x="758357" y="55852"/>
                  <a:pt x="854581" y="69193"/>
                  <a:pt x="867945" y="133228"/>
                </a:cubicBezTo>
                <a:cubicBezTo>
                  <a:pt x="886655" y="223943"/>
                  <a:pt x="827852" y="322663"/>
                  <a:pt x="822506" y="410711"/>
                </a:cubicBezTo>
                <a:cubicBezTo>
                  <a:pt x="817160" y="501427"/>
                  <a:pt x="811815" y="581470"/>
                  <a:pt x="782413" y="666849"/>
                </a:cubicBezTo>
                <a:cubicBezTo>
                  <a:pt x="728956" y="821600"/>
                  <a:pt x="801123" y="981686"/>
                  <a:pt x="771722" y="1139105"/>
                </a:cubicBezTo>
                <a:cubicBezTo>
                  <a:pt x="753012" y="1243161"/>
                  <a:pt x="793105" y="1336545"/>
                  <a:pt x="774394" y="1445937"/>
                </a:cubicBezTo>
                <a:cubicBezTo>
                  <a:pt x="769049" y="1491295"/>
                  <a:pt x="744993" y="1533985"/>
                  <a:pt x="726283" y="1579343"/>
                </a:cubicBezTo>
                <a:cubicBezTo>
                  <a:pt x="715591" y="1606024"/>
                  <a:pt x="683517" y="1624701"/>
                  <a:pt x="683517" y="1656718"/>
                </a:cubicBezTo>
                <a:cubicBezTo>
                  <a:pt x="683517" y="1758106"/>
                  <a:pt x="710246" y="1856826"/>
                  <a:pt x="707573" y="1958214"/>
                </a:cubicBezTo>
                <a:cubicBezTo>
                  <a:pt x="707573" y="2040926"/>
                  <a:pt x="696881" y="2120969"/>
                  <a:pt x="694208" y="2203680"/>
                </a:cubicBezTo>
                <a:cubicBezTo>
                  <a:pt x="691535" y="2307736"/>
                  <a:pt x="704900" y="2403788"/>
                  <a:pt x="728956" y="2494504"/>
                </a:cubicBezTo>
                <a:cubicBezTo>
                  <a:pt x="728956" y="2494504"/>
                  <a:pt x="728956" y="2494504"/>
                  <a:pt x="132905" y="2494504"/>
                </a:cubicBezTo>
                <a:cubicBezTo>
                  <a:pt x="140923" y="2355762"/>
                  <a:pt x="148942" y="2209016"/>
                  <a:pt x="178344" y="2072943"/>
                </a:cubicBezTo>
                <a:cubicBezTo>
                  <a:pt x="199727" y="1976891"/>
                  <a:pt x="197054" y="1875503"/>
                  <a:pt x="183689" y="1776783"/>
                </a:cubicBezTo>
                <a:cubicBezTo>
                  <a:pt x="175671" y="1702076"/>
                  <a:pt x="114195" y="1635373"/>
                  <a:pt x="90139" y="1563334"/>
                </a:cubicBezTo>
                <a:cubicBezTo>
                  <a:pt x="44700" y="1416588"/>
                  <a:pt x="23317" y="1296523"/>
                  <a:pt x="23317" y="1141773"/>
                </a:cubicBezTo>
                <a:cubicBezTo>
                  <a:pt x="23317" y="1069734"/>
                  <a:pt x="-48851" y="965678"/>
                  <a:pt x="60737" y="880298"/>
                </a:cubicBezTo>
                <a:cubicBezTo>
                  <a:pt x="92812" y="853617"/>
                  <a:pt x="138250" y="869626"/>
                  <a:pt x="140923" y="824268"/>
                </a:cubicBezTo>
                <a:cubicBezTo>
                  <a:pt x="143596" y="800255"/>
                  <a:pt x="140923" y="770906"/>
                  <a:pt x="135578" y="746893"/>
                </a:cubicBezTo>
                <a:cubicBezTo>
                  <a:pt x="114195" y="658845"/>
                  <a:pt x="87466" y="573466"/>
                  <a:pt x="76774" y="482750"/>
                </a:cubicBezTo>
                <a:cubicBezTo>
                  <a:pt x="66083" y="405375"/>
                  <a:pt x="58064" y="319995"/>
                  <a:pt x="39354" y="245288"/>
                </a:cubicBezTo>
                <a:cubicBezTo>
                  <a:pt x="25990" y="194594"/>
                  <a:pt x="28663" y="74529"/>
                  <a:pt x="116867" y="103878"/>
                </a:cubicBezTo>
                <a:cubicBezTo>
                  <a:pt x="191708" y="127891"/>
                  <a:pt x="205072" y="229280"/>
                  <a:pt x="210418" y="293314"/>
                </a:cubicBezTo>
                <a:cubicBezTo>
                  <a:pt x="221110" y="453401"/>
                  <a:pt x="266548" y="616155"/>
                  <a:pt x="320006" y="768238"/>
                </a:cubicBezTo>
                <a:cubicBezTo>
                  <a:pt x="368118" y="733552"/>
                  <a:pt x="336043" y="669518"/>
                  <a:pt x="338716" y="621492"/>
                </a:cubicBezTo>
                <a:cubicBezTo>
                  <a:pt x="341389" y="560125"/>
                  <a:pt x="346735" y="498759"/>
                  <a:pt x="349408" y="434724"/>
                </a:cubicBezTo>
                <a:cubicBezTo>
                  <a:pt x="354753" y="354681"/>
                  <a:pt x="330697" y="279974"/>
                  <a:pt x="344062" y="199930"/>
                </a:cubicBezTo>
                <a:cubicBezTo>
                  <a:pt x="352080" y="143900"/>
                  <a:pt x="333370" y="63857"/>
                  <a:pt x="378809" y="21167"/>
                </a:cubicBezTo>
                <a:cubicBezTo>
                  <a:pt x="388832" y="10495"/>
                  <a:pt x="401194" y="4158"/>
                  <a:pt x="414308" y="14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xmlns="" id="{27139064-F97F-4791-BF7F-6C5C86AF3B16}"/>
              </a:ext>
            </a:extLst>
          </p:cNvPr>
          <p:cNvSpPr txBox="1"/>
          <p:nvPr/>
        </p:nvSpPr>
        <p:spPr>
          <a:xfrm>
            <a:off x="5430114" y="5246018"/>
            <a:ext cx="608350" cy="46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+mj-lt"/>
                <a:cs typeface="Montserrat" panose="02000000000000000000" pitchFamily="2" charset="0"/>
              </a:rPr>
              <a:t>03</a:t>
            </a:r>
          </a:p>
        </p:txBody>
      </p:sp>
      <p:sp>
        <p:nvSpPr>
          <p:cNvPr id="83" name="Freeform 35">
            <a:extLst>
              <a:ext uri="{FF2B5EF4-FFF2-40B4-BE49-F238E27FC236}">
                <a16:creationId xmlns:a16="http://schemas.microsoft.com/office/drawing/2014/main" xmlns="" id="{0D538FCB-3149-4054-A0B2-D78EE54E068C}"/>
              </a:ext>
            </a:extLst>
          </p:cNvPr>
          <p:cNvSpPr>
            <a:spLocks/>
          </p:cNvSpPr>
          <p:nvPr/>
        </p:nvSpPr>
        <p:spPr bwMode="auto">
          <a:xfrm>
            <a:off x="7300555" y="4107509"/>
            <a:ext cx="1301152" cy="2759136"/>
          </a:xfrm>
          <a:custGeom>
            <a:avLst/>
            <a:gdLst>
              <a:gd name="connsiteX0" fmla="*/ 789988 w 1372382"/>
              <a:gd name="connsiteY0" fmla="*/ 0 h 2910181"/>
              <a:gd name="connsiteX1" fmla="*/ 873851 w 1372382"/>
              <a:gd name="connsiteY1" fmla="*/ 428151 h 2910181"/>
              <a:gd name="connsiteX2" fmla="*/ 839684 w 1372382"/>
              <a:gd name="connsiteY2" fmla="*/ 741507 h 2910181"/>
              <a:gd name="connsiteX3" fmla="*/ 839684 w 1372382"/>
              <a:gd name="connsiteY3" fmla="*/ 905941 h 2910181"/>
              <a:gd name="connsiteX4" fmla="*/ 973243 w 1372382"/>
              <a:gd name="connsiteY4" fmla="*/ 757020 h 2910181"/>
              <a:gd name="connsiteX5" fmla="*/ 1091271 w 1372382"/>
              <a:gd name="connsiteY5" fmla="*/ 487099 h 2910181"/>
              <a:gd name="connsiteX6" fmla="*/ 1215512 w 1372382"/>
              <a:gd name="connsiteY6" fmla="*/ 198563 h 2910181"/>
              <a:gd name="connsiteX7" fmla="*/ 1342859 w 1372382"/>
              <a:gd name="connsiteY7" fmla="*/ 220280 h 2910181"/>
              <a:gd name="connsiteX8" fmla="*/ 1318011 w 1372382"/>
              <a:gd name="connsiteY8" fmla="*/ 493304 h 2910181"/>
              <a:gd name="connsiteX9" fmla="*/ 1234148 w 1372382"/>
              <a:gd name="connsiteY9" fmla="*/ 769430 h 2910181"/>
              <a:gd name="connsiteX10" fmla="*/ 1091271 w 1372382"/>
              <a:gd name="connsiteY10" fmla="*/ 1160350 h 2910181"/>
              <a:gd name="connsiteX11" fmla="*/ 1072635 w 1372382"/>
              <a:gd name="connsiteY11" fmla="*/ 1355809 h 2910181"/>
              <a:gd name="connsiteX12" fmla="*/ 1057105 w 1372382"/>
              <a:gd name="connsiteY12" fmla="*/ 1548167 h 2910181"/>
              <a:gd name="connsiteX13" fmla="*/ 1075741 w 1372382"/>
              <a:gd name="connsiteY13" fmla="*/ 1656756 h 2910181"/>
              <a:gd name="connsiteX14" fmla="*/ 954607 w 1372382"/>
              <a:gd name="connsiteY14" fmla="*/ 1932882 h 2910181"/>
              <a:gd name="connsiteX15" fmla="*/ 948395 w 1372382"/>
              <a:gd name="connsiteY15" fmla="*/ 2286571 h 2910181"/>
              <a:gd name="connsiteX16" fmla="*/ 954607 w 1372382"/>
              <a:gd name="connsiteY16" fmla="*/ 2708516 h 2910181"/>
              <a:gd name="connsiteX17" fmla="*/ 998091 w 1372382"/>
              <a:gd name="connsiteY17" fmla="*/ 2910181 h 2910181"/>
              <a:gd name="connsiteX18" fmla="*/ 327192 w 1372382"/>
              <a:gd name="connsiteY18" fmla="*/ 2910181 h 2910181"/>
              <a:gd name="connsiteX19" fmla="*/ 336510 w 1372382"/>
              <a:gd name="connsiteY19" fmla="*/ 2798490 h 2910181"/>
              <a:gd name="connsiteX20" fmla="*/ 324086 w 1372382"/>
              <a:gd name="connsiteY20" fmla="*/ 2553389 h 2910181"/>
              <a:gd name="connsiteX21" fmla="*/ 320980 w 1372382"/>
              <a:gd name="connsiteY21" fmla="*/ 2295879 h 2910181"/>
              <a:gd name="connsiteX22" fmla="*/ 224693 w 1372382"/>
              <a:gd name="connsiteY22" fmla="*/ 1886344 h 2910181"/>
              <a:gd name="connsiteX23" fmla="*/ 134619 w 1372382"/>
              <a:gd name="connsiteY23" fmla="*/ 1458193 h 2910181"/>
              <a:gd name="connsiteX24" fmla="*/ 109771 w 1372382"/>
              <a:gd name="connsiteY24" fmla="*/ 1005223 h 2910181"/>
              <a:gd name="connsiteX25" fmla="*/ 7272 w 1372382"/>
              <a:gd name="connsiteY25" fmla="*/ 632918 h 2910181"/>
              <a:gd name="connsiteX26" fmla="*/ 47651 w 1372382"/>
              <a:gd name="connsiteY26" fmla="*/ 449868 h 2910181"/>
              <a:gd name="connsiteX27" fmla="*/ 156361 w 1372382"/>
              <a:gd name="connsiteY27" fmla="*/ 502611 h 2910181"/>
              <a:gd name="connsiteX28" fmla="*/ 206057 w 1372382"/>
              <a:gd name="connsiteY28" fmla="*/ 667046 h 2910181"/>
              <a:gd name="connsiteX29" fmla="*/ 280602 w 1372382"/>
              <a:gd name="connsiteY29" fmla="*/ 918352 h 2910181"/>
              <a:gd name="connsiteX30" fmla="*/ 358252 w 1372382"/>
              <a:gd name="connsiteY30" fmla="*/ 989710 h 2910181"/>
              <a:gd name="connsiteX31" fmla="*/ 358252 w 1372382"/>
              <a:gd name="connsiteY31" fmla="*/ 850096 h 2910181"/>
              <a:gd name="connsiteX32" fmla="*/ 348934 w 1372382"/>
              <a:gd name="connsiteY32" fmla="*/ 617405 h 2910181"/>
              <a:gd name="connsiteX33" fmla="*/ 339616 w 1372382"/>
              <a:gd name="connsiteY33" fmla="*/ 347485 h 2910181"/>
              <a:gd name="connsiteX34" fmla="*/ 494917 w 1372382"/>
              <a:gd name="connsiteY34" fmla="*/ 80666 h 2910181"/>
              <a:gd name="connsiteX35" fmla="*/ 535295 w 1372382"/>
              <a:gd name="connsiteY35" fmla="*/ 508817 h 2910181"/>
              <a:gd name="connsiteX36" fmla="*/ 603627 w 1372382"/>
              <a:gd name="connsiteY36" fmla="*/ 918352 h 2910181"/>
              <a:gd name="connsiteX37" fmla="*/ 631581 w 1372382"/>
              <a:gd name="connsiteY37" fmla="*/ 670149 h 2910181"/>
              <a:gd name="connsiteX38" fmla="*/ 665748 w 1372382"/>
              <a:gd name="connsiteY38" fmla="*/ 356792 h 2910181"/>
              <a:gd name="connsiteX39" fmla="*/ 789988 w 1372382"/>
              <a:gd name="connsiteY39" fmla="*/ 0 h 2910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372382" h="2910181">
                <a:moveTo>
                  <a:pt x="789988" y="0"/>
                </a:moveTo>
                <a:cubicBezTo>
                  <a:pt x="1019833" y="0"/>
                  <a:pt x="861427" y="313357"/>
                  <a:pt x="873851" y="428151"/>
                </a:cubicBezTo>
                <a:cubicBezTo>
                  <a:pt x="883169" y="539842"/>
                  <a:pt x="842790" y="632918"/>
                  <a:pt x="839684" y="741507"/>
                </a:cubicBezTo>
                <a:cubicBezTo>
                  <a:pt x="839684" y="791148"/>
                  <a:pt x="821048" y="868711"/>
                  <a:pt x="839684" y="905941"/>
                </a:cubicBezTo>
                <a:cubicBezTo>
                  <a:pt x="901805" y="995915"/>
                  <a:pt x="957713" y="791148"/>
                  <a:pt x="973243" y="757020"/>
                </a:cubicBezTo>
                <a:cubicBezTo>
                  <a:pt x="1010515" y="667046"/>
                  <a:pt x="1044681" y="577072"/>
                  <a:pt x="1091271" y="487099"/>
                </a:cubicBezTo>
                <a:cubicBezTo>
                  <a:pt x="1134756" y="400228"/>
                  <a:pt x="1131650" y="263716"/>
                  <a:pt x="1215512" y="198563"/>
                </a:cubicBezTo>
                <a:cubicBezTo>
                  <a:pt x="1262102" y="179947"/>
                  <a:pt x="1296268" y="179947"/>
                  <a:pt x="1342859" y="220280"/>
                </a:cubicBezTo>
                <a:cubicBezTo>
                  <a:pt x="1411191" y="291639"/>
                  <a:pt x="1342859" y="415740"/>
                  <a:pt x="1318011" y="493304"/>
                </a:cubicBezTo>
                <a:cubicBezTo>
                  <a:pt x="1290056" y="586380"/>
                  <a:pt x="1265208" y="676354"/>
                  <a:pt x="1234148" y="769430"/>
                </a:cubicBezTo>
                <a:cubicBezTo>
                  <a:pt x="1187558" y="896634"/>
                  <a:pt x="1147180" y="1036248"/>
                  <a:pt x="1091271" y="1160350"/>
                </a:cubicBezTo>
                <a:cubicBezTo>
                  <a:pt x="1085059" y="1172760"/>
                  <a:pt x="1072635" y="1318579"/>
                  <a:pt x="1072635" y="1355809"/>
                </a:cubicBezTo>
                <a:cubicBezTo>
                  <a:pt x="1069529" y="1420963"/>
                  <a:pt x="1075741" y="1486116"/>
                  <a:pt x="1057105" y="1548167"/>
                </a:cubicBezTo>
                <a:cubicBezTo>
                  <a:pt x="1047787" y="1582295"/>
                  <a:pt x="1075741" y="1619525"/>
                  <a:pt x="1075741" y="1656756"/>
                </a:cubicBezTo>
                <a:cubicBezTo>
                  <a:pt x="1081953" y="1759139"/>
                  <a:pt x="1007409" y="1849113"/>
                  <a:pt x="954607" y="1932882"/>
                </a:cubicBezTo>
                <a:cubicBezTo>
                  <a:pt x="932865" y="2041470"/>
                  <a:pt x="948395" y="2174880"/>
                  <a:pt x="948395" y="2286571"/>
                </a:cubicBezTo>
                <a:cubicBezTo>
                  <a:pt x="951501" y="2426185"/>
                  <a:pt x="957713" y="2568902"/>
                  <a:pt x="954607" y="2708516"/>
                </a:cubicBezTo>
                <a:cubicBezTo>
                  <a:pt x="954607" y="2779875"/>
                  <a:pt x="973243" y="2845028"/>
                  <a:pt x="998091" y="2910181"/>
                </a:cubicBezTo>
                <a:cubicBezTo>
                  <a:pt x="998091" y="2910181"/>
                  <a:pt x="998091" y="2910181"/>
                  <a:pt x="327192" y="2910181"/>
                </a:cubicBezTo>
                <a:cubicBezTo>
                  <a:pt x="330298" y="2872951"/>
                  <a:pt x="336510" y="2835720"/>
                  <a:pt x="336510" y="2798490"/>
                </a:cubicBezTo>
                <a:cubicBezTo>
                  <a:pt x="339616" y="2714721"/>
                  <a:pt x="324086" y="2634055"/>
                  <a:pt x="324086" y="2553389"/>
                </a:cubicBezTo>
                <a:cubicBezTo>
                  <a:pt x="317874" y="2469621"/>
                  <a:pt x="336510" y="2379647"/>
                  <a:pt x="320980" y="2295879"/>
                </a:cubicBezTo>
                <a:cubicBezTo>
                  <a:pt x="293026" y="2153162"/>
                  <a:pt x="274390" y="2025958"/>
                  <a:pt x="224693" y="1886344"/>
                </a:cubicBezTo>
                <a:cubicBezTo>
                  <a:pt x="178103" y="1743627"/>
                  <a:pt x="159467" y="1604013"/>
                  <a:pt x="134619" y="1458193"/>
                </a:cubicBezTo>
                <a:cubicBezTo>
                  <a:pt x="109771" y="1306169"/>
                  <a:pt x="156361" y="1157247"/>
                  <a:pt x="109771" y="1005223"/>
                </a:cubicBezTo>
                <a:cubicBezTo>
                  <a:pt x="69393" y="887326"/>
                  <a:pt x="29014" y="757020"/>
                  <a:pt x="7272" y="632918"/>
                </a:cubicBezTo>
                <a:cubicBezTo>
                  <a:pt x="1060" y="583277"/>
                  <a:pt x="-17576" y="468484"/>
                  <a:pt x="47651" y="449868"/>
                </a:cubicBezTo>
                <a:cubicBezTo>
                  <a:pt x="109771" y="431253"/>
                  <a:pt x="131513" y="465381"/>
                  <a:pt x="156361" y="502611"/>
                </a:cubicBezTo>
                <a:cubicBezTo>
                  <a:pt x="193633" y="564662"/>
                  <a:pt x="199845" y="598790"/>
                  <a:pt x="206057" y="667046"/>
                </a:cubicBezTo>
                <a:cubicBezTo>
                  <a:pt x="209163" y="750815"/>
                  <a:pt x="255754" y="840788"/>
                  <a:pt x="280602" y="918352"/>
                </a:cubicBezTo>
                <a:cubicBezTo>
                  <a:pt x="283708" y="933864"/>
                  <a:pt x="336510" y="1048658"/>
                  <a:pt x="358252" y="989710"/>
                </a:cubicBezTo>
                <a:cubicBezTo>
                  <a:pt x="379994" y="933864"/>
                  <a:pt x="367570" y="909044"/>
                  <a:pt x="358252" y="850096"/>
                </a:cubicBezTo>
                <a:cubicBezTo>
                  <a:pt x="342722" y="775635"/>
                  <a:pt x="364464" y="691866"/>
                  <a:pt x="348934" y="617405"/>
                </a:cubicBezTo>
                <a:cubicBezTo>
                  <a:pt x="330298" y="536739"/>
                  <a:pt x="333404" y="431253"/>
                  <a:pt x="339616" y="347485"/>
                </a:cubicBezTo>
                <a:cubicBezTo>
                  <a:pt x="342722" y="282331"/>
                  <a:pt x="311662" y="6205"/>
                  <a:pt x="494917" y="80666"/>
                </a:cubicBezTo>
                <a:cubicBezTo>
                  <a:pt x="538401" y="99281"/>
                  <a:pt x="538401" y="409535"/>
                  <a:pt x="535295" y="508817"/>
                </a:cubicBezTo>
                <a:cubicBezTo>
                  <a:pt x="535295" y="617405"/>
                  <a:pt x="541507" y="918352"/>
                  <a:pt x="603627" y="918352"/>
                </a:cubicBezTo>
                <a:cubicBezTo>
                  <a:pt x="625369" y="909044"/>
                  <a:pt x="622263" y="707379"/>
                  <a:pt x="631581" y="670149"/>
                </a:cubicBezTo>
                <a:cubicBezTo>
                  <a:pt x="653324" y="570867"/>
                  <a:pt x="656430" y="459176"/>
                  <a:pt x="665748" y="356792"/>
                </a:cubicBezTo>
                <a:cubicBezTo>
                  <a:pt x="678172" y="266819"/>
                  <a:pt x="668854" y="6205"/>
                  <a:pt x="78998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xmlns="" id="{A060E6E2-A01B-42C7-B339-910033E17BFF}"/>
              </a:ext>
            </a:extLst>
          </p:cNvPr>
          <p:cNvSpPr txBox="1"/>
          <p:nvPr/>
        </p:nvSpPr>
        <p:spPr>
          <a:xfrm>
            <a:off x="7540772" y="5247745"/>
            <a:ext cx="628566" cy="46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+mj-lt"/>
                <a:cs typeface="Montserrat" panose="02000000000000000000" pitchFamily="2" charset="0"/>
              </a:rPr>
              <a:t>04</a:t>
            </a:r>
          </a:p>
        </p:txBody>
      </p:sp>
      <p:sp>
        <p:nvSpPr>
          <p:cNvPr id="85" name="Freeform 34">
            <a:extLst>
              <a:ext uri="{FF2B5EF4-FFF2-40B4-BE49-F238E27FC236}">
                <a16:creationId xmlns:a16="http://schemas.microsoft.com/office/drawing/2014/main" xmlns="" id="{5CD22493-E7F4-494C-98AD-5ACCFA023EE4}"/>
              </a:ext>
            </a:extLst>
          </p:cNvPr>
          <p:cNvSpPr/>
          <p:nvPr/>
        </p:nvSpPr>
        <p:spPr>
          <a:xfrm>
            <a:off x="9334752" y="4090366"/>
            <a:ext cx="1819687" cy="2759135"/>
          </a:xfrm>
          <a:custGeom>
            <a:avLst/>
            <a:gdLst>
              <a:gd name="connsiteX0" fmla="*/ 1104288 w 1956481"/>
              <a:gd name="connsiteY0" fmla="*/ 2962913 h 2966553"/>
              <a:gd name="connsiteX1" fmla="*/ 1105127 w 1956481"/>
              <a:gd name="connsiteY1" fmla="*/ 2962913 h 2966553"/>
              <a:gd name="connsiteX2" fmla="*/ 1111788 w 1956481"/>
              <a:gd name="connsiteY2" fmla="*/ 2962913 h 2966553"/>
              <a:gd name="connsiteX3" fmla="*/ 1104288 w 1956481"/>
              <a:gd name="connsiteY3" fmla="*/ 2962913 h 2966553"/>
              <a:gd name="connsiteX4" fmla="*/ 1114501 w 1956481"/>
              <a:gd name="connsiteY4" fmla="*/ 2959366 h 2966553"/>
              <a:gd name="connsiteX5" fmla="*/ 1116919 w 1956481"/>
              <a:gd name="connsiteY5" fmla="*/ 2962913 h 2966553"/>
              <a:gd name="connsiteX6" fmla="*/ 1115445 w 1956481"/>
              <a:gd name="connsiteY6" fmla="*/ 2962913 h 2966553"/>
              <a:gd name="connsiteX7" fmla="*/ 1111788 w 1956481"/>
              <a:gd name="connsiteY7" fmla="*/ 2962913 h 2966553"/>
              <a:gd name="connsiteX8" fmla="*/ 1114501 w 1956481"/>
              <a:gd name="connsiteY8" fmla="*/ 2959366 h 2966553"/>
              <a:gd name="connsiteX9" fmla="*/ 711338 w 1956481"/>
              <a:gd name="connsiteY9" fmla="*/ 927 h 2966553"/>
              <a:gd name="connsiteX10" fmla="*/ 823243 w 1956481"/>
              <a:gd name="connsiteY10" fmla="*/ 81178 h 2966553"/>
              <a:gd name="connsiteX11" fmla="*/ 829559 w 1956481"/>
              <a:gd name="connsiteY11" fmla="*/ 254586 h 2966553"/>
              <a:gd name="connsiteX12" fmla="*/ 861137 w 1956481"/>
              <a:gd name="connsiteY12" fmla="*/ 673920 h 2966553"/>
              <a:gd name="connsiteX13" fmla="*/ 974818 w 1956481"/>
              <a:gd name="connsiteY13" fmla="*/ 897775 h 2966553"/>
              <a:gd name="connsiteX14" fmla="*/ 1031658 w 1956481"/>
              <a:gd name="connsiteY14" fmla="*/ 705449 h 2966553"/>
              <a:gd name="connsiteX15" fmla="*/ 1113761 w 1956481"/>
              <a:gd name="connsiteY15" fmla="*/ 481594 h 2966553"/>
              <a:gd name="connsiteX16" fmla="*/ 1353755 w 1956481"/>
              <a:gd name="connsiteY16" fmla="*/ 172611 h 2966553"/>
              <a:gd name="connsiteX17" fmla="*/ 1325334 w 1956481"/>
              <a:gd name="connsiteY17" fmla="*/ 541499 h 2966553"/>
              <a:gd name="connsiteX18" fmla="*/ 1192706 w 1956481"/>
              <a:gd name="connsiteY18" fmla="*/ 1064877 h 2966553"/>
              <a:gd name="connsiteX19" fmla="*/ 1205338 w 1956481"/>
              <a:gd name="connsiteY19" fmla="*/ 1260356 h 2966553"/>
              <a:gd name="connsiteX20" fmla="*/ 1268494 w 1956481"/>
              <a:gd name="connsiteY20" fmla="*/ 1414847 h 2966553"/>
              <a:gd name="connsiteX21" fmla="*/ 1641115 w 1956481"/>
              <a:gd name="connsiteY21" fmla="*/ 1285579 h 2966553"/>
              <a:gd name="connsiteX22" fmla="*/ 1953738 w 1956481"/>
              <a:gd name="connsiteY22" fmla="*/ 1254050 h 2966553"/>
              <a:gd name="connsiteX23" fmla="*/ 1795848 w 1956481"/>
              <a:gd name="connsiteY23" fmla="*/ 1455835 h 2966553"/>
              <a:gd name="connsiteX24" fmla="*/ 1590590 w 1956481"/>
              <a:gd name="connsiteY24" fmla="*/ 1645008 h 2966553"/>
              <a:gd name="connsiteX25" fmla="*/ 1053763 w 1956481"/>
              <a:gd name="connsiteY25" fmla="*/ 2102176 h 2966553"/>
              <a:gd name="connsiteX26" fmla="*/ 1012712 w 1956481"/>
              <a:gd name="connsiteY26" fmla="*/ 2499439 h 2966553"/>
              <a:gd name="connsiteX27" fmla="*/ 1104288 w 1956481"/>
              <a:gd name="connsiteY27" fmla="*/ 2962913 h 2966553"/>
              <a:gd name="connsiteX28" fmla="*/ 1077120 w 1956481"/>
              <a:gd name="connsiteY28" fmla="*/ 2962913 h 2966553"/>
              <a:gd name="connsiteX29" fmla="*/ 362203 w 1956481"/>
              <a:gd name="connsiteY29" fmla="*/ 2962913 h 2966553"/>
              <a:gd name="connsiteX30" fmla="*/ 412728 w 1956481"/>
              <a:gd name="connsiteY30" fmla="*/ 2382782 h 2966553"/>
              <a:gd name="connsiteX31" fmla="*/ 270627 w 1956481"/>
              <a:gd name="connsiteY31" fmla="*/ 1840486 h 2966553"/>
              <a:gd name="connsiteX32" fmla="*/ 147472 w 1956481"/>
              <a:gd name="connsiteY32" fmla="*/ 1168922 h 2966553"/>
              <a:gd name="connsiteX33" fmla="*/ 52738 w 1956481"/>
              <a:gd name="connsiteY33" fmla="*/ 859940 h 2966553"/>
              <a:gd name="connsiteX34" fmla="*/ 2213 w 1956481"/>
              <a:gd name="connsiteY34" fmla="*/ 617168 h 2966553"/>
              <a:gd name="connsiteX35" fmla="*/ 147472 w 1956481"/>
              <a:gd name="connsiteY35" fmla="*/ 560416 h 2966553"/>
              <a:gd name="connsiteX36" fmla="*/ 264311 w 1956481"/>
              <a:gd name="connsiteY36" fmla="*/ 878857 h 2966553"/>
              <a:gd name="connsiteX37" fmla="*/ 368519 w 1956481"/>
              <a:gd name="connsiteY37" fmla="*/ 1039654 h 2966553"/>
              <a:gd name="connsiteX38" fmla="*/ 362203 w 1956481"/>
              <a:gd name="connsiteY38" fmla="*/ 900927 h 2966553"/>
              <a:gd name="connsiteX39" fmla="*/ 340098 w 1956481"/>
              <a:gd name="connsiteY39" fmla="*/ 718060 h 2966553"/>
              <a:gd name="connsiteX40" fmla="*/ 336941 w 1956481"/>
              <a:gd name="connsiteY40" fmla="*/ 598251 h 2966553"/>
              <a:gd name="connsiteX41" fmla="*/ 311678 w 1956481"/>
              <a:gd name="connsiteY41" fmla="*/ 339714 h 2966553"/>
              <a:gd name="connsiteX42" fmla="*/ 321151 w 1956481"/>
              <a:gd name="connsiteY42" fmla="*/ 178917 h 2966553"/>
              <a:gd name="connsiteX43" fmla="*/ 447464 w 1956481"/>
              <a:gd name="connsiteY43" fmla="*/ 109554 h 2966553"/>
              <a:gd name="connsiteX44" fmla="*/ 501147 w 1956481"/>
              <a:gd name="connsiteY44" fmla="*/ 276657 h 2966553"/>
              <a:gd name="connsiteX45" fmla="*/ 523251 w 1956481"/>
              <a:gd name="connsiteY45" fmla="*/ 450065 h 2966553"/>
              <a:gd name="connsiteX46" fmla="*/ 551672 w 1956481"/>
              <a:gd name="connsiteY46" fmla="*/ 642391 h 2966553"/>
              <a:gd name="connsiteX47" fmla="*/ 643248 w 1956481"/>
              <a:gd name="connsiteY47" fmla="*/ 913539 h 2966553"/>
              <a:gd name="connsiteX48" fmla="*/ 633774 w 1956481"/>
              <a:gd name="connsiteY48" fmla="*/ 440607 h 2966553"/>
              <a:gd name="connsiteX49" fmla="*/ 668510 w 1956481"/>
              <a:gd name="connsiteY49" fmla="*/ 27579 h 2966553"/>
              <a:gd name="connsiteX50" fmla="*/ 711338 w 1956481"/>
              <a:gd name="connsiteY50" fmla="*/ 927 h 296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956481" h="2966553">
                <a:moveTo>
                  <a:pt x="1104288" y="2962913"/>
                </a:moveTo>
                <a:lnTo>
                  <a:pt x="1105127" y="2962913"/>
                </a:lnTo>
                <a:lnTo>
                  <a:pt x="1111788" y="2962913"/>
                </a:lnTo>
                <a:cubicBezTo>
                  <a:pt x="1109814" y="2966066"/>
                  <a:pt x="1107446" y="2969219"/>
                  <a:pt x="1104288" y="2962913"/>
                </a:cubicBezTo>
                <a:close/>
                <a:moveTo>
                  <a:pt x="1114501" y="2959366"/>
                </a:moveTo>
                <a:cubicBezTo>
                  <a:pt x="1115340" y="2958972"/>
                  <a:pt x="1116129" y="2959760"/>
                  <a:pt x="1116919" y="2962913"/>
                </a:cubicBezTo>
                <a:cubicBezTo>
                  <a:pt x="1116919" y="2962913"/>
                  <a:pt x="1116919" y="2962913"/>
                  <a:pt x="1115445" y="2962913"/>
                </a:cubicBezTo>
                <a:lnTo>
                  <a:pt x="1111788" y="2962913"/>
                </a:lnTo>
                <a:cubicBezTo>
                  <a:pt x="1112775" y="2961336"/>
                  <a:pt x="1113663" y="2959760"/>
                  <a:pt x="1114501" y="2959366"/>
                </a:cubicBezTo>
                <a:close/>
                <a:moveTo>
                  <a:pt x="711338" y="927"/>
                </a:moveTo>
                <a:cubicBezTo>
                  <a:pt x="757521" y="-6906"/>
                  <a:pt x="809033" y="36249"/>
                  <a:pt x="823243" y="81178"/>
                </a:cubicBezTo>
                <a:cubicBezTo>
                  <a:pt x="839032" y="134777"/>
                  <a:pt x="832716" y="197834"/>
                  <a:pt x="829559" y="254586"/>
                </a:cubicBezTo>
                <a:cubicBezTo>
                  <a:pt x="826401" y="393313"/>
                  <a:pt x="883241" y="535193"/>
                  <a:pt x="861137" y="673920"/>
                </a:cubicBezTo>
                <a:cubicBezTo>
                  <a:pt x="854821" y="718060"/>
                  <a:pt x="876926" y="1030196"/>
                  <a:pt x="974818" y="897775"/>
                </a:cubicBezTo>
                <a:cubicBezTo>
                  <a:pt x="1009554" y="847328"/>
                  <a:pt x="1009554" y="765353"/>
                  <a:pt x="1031658" y="705449"/>
                </a:cubicBezTo>
                <a:cubicBezTo>
                  <a:pt x="1060079" y="629779"/>
                  <a:pt x="1079026" y="554110"/>
                  <a:pt x="1113761" y="481594"/>
                </a:cubicBezTo>
                <a:cubicBezTo>
                  <a:pt x="1151655" y="396466"/>
                  <a:pt x="1202180" y="112707"/>
                  <a:pt x="1353755" y="172611"/>
                </a:cubicBezTo>
                <a:cubicBezTo>
                  <a:pt x="1457962" y="213599"/>
                  <a:pt x="1341124" y="468982"/>
                  <a:pt x="1325334" y="541499"/>
                </a:cubicBezTo>
                <a:cubicBezTo>
                  <a:pt x="1290599" y="718060"/>
                  <a:pt x="1224285" y="891469"/>
                  <a:pt x="1192706" y="1064877"/>
                </a:cubicBezTo>
                <a:cubicBezTo>
                  <a:pt x="1183233" y="1131088"/>
                  <a:pt x="1230600" y="1194145"/>
                  <a:pt x="1205338" y="1260356"/>
                </a:cubicBezTo>
                <a:cubicBezTo>
                  <a:pt x="1192706" y="1295038"/>
                  <a:pt x="1227442" y="1395930"/>
                  <a:pt x="1268494" y="1414847"/>
                </a:cubicBezTo>
                <a:cubicBezTo>
                  <a:pt x="1445331" y="1487364"/>
                  <a:pt x="1495856" y="1354942"/>
                  <a:pt x="1641115" y="1285579"/>
                </a:cubicBezTo>
                <a:cubicBezTo>
                  <a:pt x="1701114" y="1254050"/>
                  <a:pt x="1922160" y="1112170"/>
                  <a:pt x="1953738" y="1254050"/>
                </a:cubicBezTo>
                <a:cubicBezTo>
                  <a:pt x="1975843" y="1351790"/>
                  <a:pt x="1859004" y="1408541"/>
                  <a:pt x="1795848" y="1455835"/>
                </a:cubicBezTo>
                <a:cubicBezTo>
                  <a:pt x="1716903" y="1512587"/>
                  <a:pt x="1647431" y="1566186"/>
                  <a:pt x="1590590" y="1645008"/>
                </a:cubicBezTo>
                <a:cubicBezTo>
                  <a:pt x="1467436" y="1815263"/>
                  <a:pt x="1246389" y="1979213"/>
                  <a:pt x="1053763" y="2102176"/>
                </a:cubicBezTo>
                <a:cubicBezTo>
                  <a:pt x="971660" y="2152622"/>
                  <a:pt x="1009554" y="2408005"/>
                  <a:pt x="1012712" y="2499439"/>
                </a:cubicBezTo>
                <a:cubicBezTo>
                  <a:pt x="1015869" y="2638166"/>
                  <a:pt x="1056921" y="2830492"/>
                  <a:pt x="1104288" y="2962913"/>
                </a:cubicBezTo>
                <a:lnTo>
                  <a:pt x="1077120" y="2962913"/>
                </a:lnTo>
                <a:cubicBezTo>
                  <a:pt x="1010787" y="2962913"/>
                  <a:pt x="833901" y="2962913"/>
                  <a:pt x="362203" y="2962913"/>
                </a:cubicBezTo>
                <a:cubicBezTo>
                  <a:pt x="362203" y="2767434"/>
                  <a:pt x="396939" y="2568802"/>
                  <a:pt x="412728" y="2382782"/>
                </a:cubicBezTo>
                <a:cubicBezTo>
                  <a:pt x="428517" y="2184151"/>
                  <a:pt x="330625" y="2020201"/>
                  <a:pt x="270627" y="1840486"/>
                </a:cubicBezTo>
                <a:cubicBezTo>
                  <a:pt x="179050" y="1632396"/>
                  <a:pt x="147472" y="1392777"/>
                  <a:pt x="147472" y="1168922"/>
                </a:cubicBezTo>
                <a:cubicBezTo>
                  <a:pt x="147472" y="1064877"/>
                  <a:pt x="81158" y="957679"/>
                  <a:pt x="52738" y="859940"/>
                </a:cubicBezTo>
                <a:cubicBezTo>
                  <a:pt x="21160" y="803188"/>
                  <a:pt x="11686" y="680226"/>
                  <a:pt x="2213" y="617168"/>
                </a:cubicBezTo>
                <a:cubicBezTo>
                  <a:pt x="-16734" y="494206"/>
                  <a:pt x="90631" y="462677"/>
                  <a:pt x="147472" y="560416"/>
                </a:cubicBezTo>
                <a:cubicBezTo>
                  <a:pt x="204313" y="661308"/>
                  <a:pt x="213786" y="777965"/>
                  <a:pt x="264311" y="878857"/>
                </a:cubicBezTo>
                <a:cubicBezTo>
                  <a:pt x="289573" y="926150"/>
                  <a:pt x="305362" y="1055419"/>
                  <a:pt x="368519" y="1039654"/>
                </a:cubicBezTo>
                <a:cubicBezTo>
                  <a:pt x="419044" y="1036501"/>
                  <a:pt x="362203" y="929303"/>
                  <a:pt x="362203" y="900927"/>
                </a:cubicBezTo>
                <a:cubicBezTo>
                  <a:pt x="359045" y="837870"/>
                  <a:pt x="336941" y="784271"/>
                  <a:pt x="340098" y="718060"/>
                </a:cubicBezTo>
                <a:cubicBezTo>
                  <a:pt x="343256" y="677073"/>
                  <a:pt x="343256" y="636085"/>
                  <a:pt x="336941" y="598251"/>
                </a:cubicBezTo>
                <a:cubicBezTo>
                  <a:pt x="308520" y="522581"/>
                  <a:pt x="321151" y="418536"/>
                  <a:pt x="311678" y="339714"/>
                </a:cubicBezTo>
                <a:cubicBezTo>
                  <a:pt x="302205" y="286115"/>
                  <a:pt x="299047" y="229363"/>
                  <a:pt x="321151" y="178917"/>
                </a:cubicBezTo>
                <a:cubicBezTo>
                  <a:pt x="336941" y="134777"/>
                  <a:pt x="396939" y="87484"/>
                  <a:pt x="447464" y="109554"/>
                </a:cubicBezTo>
                <a:cubicBezTo>
                  <a:pt x="523251" y="137930"/>
                  <a:pt x="501147" y="213599"/>
                  <a:pt x="501147" y="276657"/>
                </a:cubicBezTo>
                <a:cubicBezTo>
                  <a:pt x="504304" y="339714"/>
                  <a:pt x="510620" y="390160"/>
                  <a:pt x="523251" y="450065"/>
                </a:cubicBezTo>
                <a:cubicBezTo>
                  <a:pt x="532725" y="500511"/>
                  <a:pt x="561145" y="591945"/>
                  <a:pt x="551672" y="642391"/>
                </a:cubicBezTo>
                <a:cubicBezTo>
                  <a:pt x="557987" y="686531"/>
                  <a:pt x="580092" y="995514"/>
                  <a:pt x="643248" y="913539"/>
                </a:cubicBezTo>
                <a:cubicBezTo>
                  <a:pt x="665353" y="812647"/>
                  <a:pt x="636932" y="604556"/>
                  <a:pt x="633774" y="440607"/>
                </a:cubicBezTo>
                <a:cubicBezTo>
                  <a:pt x="627459" y="314491"/>
                  <a:pt x="583250" y="134777"/>
                  <a:pt x="668510" y="27579"/>
                </a:cubicBezTo>
                <a:cubicBezTo>
                  <a:pt x="681141" y="11814"/>
                  <a:pt x="695944" y="3538"/>
                  <a:pt x="711338" y="9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50B944CE-B1C2-48ED-85F3-3A2DBE664BCF}"/>
              </a:ext>
            </a:extLst>
          </p:cNvPr>
          <p:cNvSpPr txBox="1"/>
          <p:nvPr/>
        </p:nvSpPr>
        <p:spPr>
          <a:xfrm>
            <a:off x="9697175" y="5230602"/>
            <a:ext cx="620790" cy="46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+mj-lt"/>
                <a:cs typeface="Montserrat" panose="02000000000000000000" pitchFamily="2" charset="0"/>
              </a:rPr>
              <a:t>05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45218190-E07E-42CC-91D5-BE6844268294}"/>
              </a:ext>
            </a:extLst>
          </p:cNvPr>
          <p:cNvSpPr txBox="1"/>
          <p:nvPr/>
        </p:nvSpPr>
        <p:spPr>
          <a:xfrm>
            <a:off x="782944" y="3531496"/>
            <a:ext cx="13468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algn="ctr"/>
            <a:r>
              <a:rPr lang="ru-RU" b="1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Остеоартроз</a:t>
            </a:r>
            <a:endParaRPr lang="en-US" b="1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575F1B1E-1177-47AD-8A56-4A326CF21662}"/>
              </a:ext>
            </a:extLst>
          </p:cNvPr>
          <p:cNvSpPr txBox="1"/>
          <p:nvPr/>
        </p:nvSpPr>
        <p:spPr>
          <a:xfrm>
            <a:off x="5088291" y="3520111"/>
            <a:ext cx="20521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algn="ctr"/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Реактивный артрит</a:t>
            </a:r>
            <a:endParaRPr lang="en-US" b="1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xmlns="" id="{2FB924E6-17E2-41D3-A15B-CFE02DDB8283}"/>
              </a:ext>
            </a:extLst>
          </p:cNvPr>
          <p:cNvSpPr txBox="1"/>
          <p:nvPr/>
        </p:nvSpPr>
        <p:spPr>
          <a:xfrm>
            <a:off x="2624321" y="3548931"/>
            <a:ext cx="2279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algn="ctr"/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Ревматоидный артрит</a:t>
            </a:r>
            <a:endParaRPr lang="en-US" b="1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xmlns="" id="{AADC1C82-E4D9-4D0B-894D-4539E74A056B}"/>
              </a:ext>
            </a:extLst>
          </p:cNvPr>
          <p:cNvSpPr txBox="1"/>
          <p:nvPr/>
        </p:nvSpPr>
        <p:spPr>
          <a:xfrm>
            <a:off x="7771071" y="3521838"/>
            <a:ext cx="7521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algn="ctr"/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ХРБС</a:t>
            </a:r>
            <a:endParaRPr lang="en-US" b="1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xmlns="" id="{8198E10C-41F6-47C5-8465-222611603CFF}"/>
              </a:ext>
            </a:extLst>
          </p:cNvPr>
          <p:cNvSpPr txBox="1"/>
          <p:nvPr/>
        </p:nvSpPr>
        <p:spPr>
          <a:xfrm>
            <a:off x="9648068" y="3521374"/>
            <a:ext cx="9637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algn="ctr"/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Подагра</a:t>
            </a:r>
            <a:endParaRPr lang="en-US" b="1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Rectangle: Rounded Corners 118">
            <a:extLst>
              <a:ext uri="{FF2B5EF4-FFF2-40B4-BE49-F238E27FC236}">
                <a16:creationId xmlns:a16="http://schemas.microsoft.com/office/drawing/2014/main" xmlns="" id="{8F44F545-039E-4F91-9490-FC296F1946E0}"/>
              </a:ext>
            </a:extLst>
          </p:cNvPr>
          <p:cNvSpPr/>
          <p:nvPr/>
        </p:nvSpPr>
        <p:spPr>
          <a:xfrm>
            <a:off x="766308" y="2700735"/>
            <a:ext cx="1206375" cy="62287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xmlns="" id="{19B77D16-DD66-4376-911E-6A141732AA42}"/>
              </a:ext>
            </a:extLst>
          </p:cNvPr>
          <p:cNvSpPr/>
          <p:nvPr/>
        </p:nvSpPr>
        <p:spPr>
          <a:xfrm>
            <a:off x="796316" y="2719443"/>
            <a:ext cx="1138995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61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пациентов</a:t>
            </a:r>
            <a:endParaRPr 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Rectangle: Rounded Corners 123">
            <a:extLst>
              <a:ext uri="{FF2B5EF4-FFF2-40B4-BE49-F238E27FC236}">
                <a16:creationId xmlns:a16="http://schemas.microsoft.com/office/drawing/2014/main" xmlns="" id="{D6F70233-F5DA-4FC9-BCD2-31E8ABBB994E}"/>
              </a:ext>
            </a:extLst>
          </p:cNvPr>
          <p:cNvSpPr/>
          <p:nvPr/>
        </p:nvSpPr>
        <p:spPr>
          <a:xfrm>
            <a:off x="3118328" y="2710615"/>
            <a:ext cx="1213339" cy="61235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xmlns="" id="{22D2D55C-B094-4F7A-9322-91A00568ED4F}"/>
              </a:ext>
            </a:extLst>
          </p:cNvPr>
          <p:cNvSpPr/>
          <p:nvPr/>
        </p:nvSpPr>
        <p:spPr>
          <a:xfrm>
            <a:off x="3148859" y="2719443"/>
            <a:ext cx="1230713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b="1" i="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216</a:t>
            </a:r>
            <a:endParaRPr lang="ru-RU" b="1" i="0" dirty="0" smtClean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пациентов</a:t>
            </a:r>
            <a:endParaRPr 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Rectangle: Rounded Corners 128">
            <a:extLst>
              <a:ext uri="{FF2B5EF4-FFF2-40B4-BE49-F238E27FC236}">
                <a16:creationId xmlns:a16="http://schemas.microsoft.com/office/drawing/2014/main" xmlns="" id="{A88C21A3-4E6D-460A-901B-C47E66CFA21A}"/>
              </a:ext>
            </a:extLst>
          </p:cNvPr>
          <p:cNvSpPr/>
          <p:nvPr/>
        </p:nvSpPr>
        <p:spPr>
          <a:xfrm>
            <a:off x="5086188" y="2692325"/>
            <a:ext cx="1296201" cy="61235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xmlns="" id="{76FC7FC3-DED5-44D6-8456-DB2A5823CE03}"/>
              </a:ext>
            </a:extLst>
          </p:cNvPr>
          <p:cNvSpPr/>
          <p:nvPr/>
        </p:nvSpPr>
        <p:spPr>
          <a:xfrm>
            <a:off x="5163183" y="2787342"/>
            <a:ext cx="1240983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135</a:t>
            </a:r>
            <a:endPara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пациентов</a:t>
            </a:r>
            <a:endParaRPr 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7" name="Rectangle: Rounded Corners 133">
            <a:extLst>
              <a:ext uri="{FF2B5EF4-FFF2-40B4-BE49-F238E27FC236}">
                <a16:creationId xmlns:a16="http://schemas.microsoft.com/office/drawing/2014/main" xmlns="" id="{3D7220E2-EB7A-4EF3-BA9C-46CBE1346189}"/>
              </a:ext>
            </a:extLst>
          </p:cNvPr>
          <p:cNvSpPr/>
          <p:nvPr/>
        </p:nvSpPr>
        <p:spPr>
          <a:xfrm>
            <a:off x="7483876" y="2719907"/>
            <a:ext cx="1326518" cy="61235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xmlns="" id="{0AEC5FCA-B996-4753-AE55-057C5A58A426}"/>
              </a:ext>
            </a:extLst>
          </p:cNvPr>
          <p:cNvSpPr/>
          <p:nvPr/>
        </p:nvSpPr>
        <p:spPr>
          <a:xfrm>
            <a:off x="7540772" y="2751027"/>
            <a:ext cx="1245852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107</a:t>
            </a:r>
            <a:endPara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пациентов</a:t>
            </a:r>
            <a:endParaRPr 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9" name="Rectangle: Rounded Corners 118">
            <a:extLst>
              <a:ext uri="{FF2B5EF4-FFF2-40B4-BE49-F238E27FC236}">
                <a16:creationId xmlns:a16="http://schemas.microsoft.com/office/drawing/2014/main" xmlns="" id="{53BAA563-B858-4829-9DAB-F80F8C5A83ED}"/>
              </a:ext>
            </a:extLst>
          </p:cNvPr>
          <p:cNvSpPr/>
          <p:nvPr/>
        </p:nvSpPr>
        <p:spPr>
          <a:xfrm>
            <a:off x="9566817" y="2700736"/>
            <a:ext cx="1355558" cy="61235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xmlns="" id="{0F11AAEB-A222-4C93-868B-480044C5AFDC}"/>
              </a:ext>
            </a:extLst>
          </p:cNvPr>
          <p:cNvSpPr/>
          <p:nvPr/>
        </p:nvSpPr>
        <p:spPr>
          <a:xfrm>
            <a:off x="9617611" y="2719443"/>
            <a:ext cx="1276167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i="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b="1" i="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5</a:t>
            </a:r>
            <a:endParaRPr lang="ru-RU" b="1" i="0" dirty="0" smtClean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пациентов</a:t>
            </a:r>
            <a:endParaRPr 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96316" y="1227023"/>
            <a:ext cx="10167711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15000"/>
              </a:lnSpc>
              <a:spcBef>
                <a:spcPts val="750"/>
              </a:spcBef>
              <a:spcAft>
                <a:spcPts val="750"/>
              </a:spcAft>
              <a:buClr>
                <a:srgbClr val="262626"/>
              </a:buClr>
            </a:pPr>
            <a:r>
              <a:rPr lang="ru-RU" sz="18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Основной контингент пролеченных больных составили пациенты с костно-суставными заболеваниями. Из них, </a:t>
            </a:r>
            <a:r>
              <a:rPr lang="ru-RU" sz="1800" b="1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остеоартроз</a:t>
            </a:r>
            <a:r>
              <a:rPr lang="ru-RU" sz="18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- 54</a:t>
            </a:r>
            <a:r>
              <a:rPr lang="ru-RU" sz="18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,%, </a:t>
            </a:r>
            <a:r>
              <a:rPr lang="ru-RU" sz="1800" b="1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ревматоридный</a:t>
            </a:r>
            <a:r>
              <a:rPr lang="ru-RU" sz="18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артрит- </a:t>
            </a:r>
            <a:r>
              <a:rPr lang="ru-RU" sz="18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21%, </a:t>
            </a:r>
            <a:r>
              <a:rPr lang="ru-RU" sz="18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реактивный артрит- </a:t>
            </a:r>
            <a:r>
              <a:rPr lang="ru-RU" sz="18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13%, </a:t>
            </a:r>
            <a:r>
              <a:rPr lang="ru-RU" sz="18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ХРБС </a:t>
            </a:r>
            <a:r>
              <a:rPr lang="ru-RU" sz="18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-10,2% и подагра 1,4%. </a:t>
            </a:r>
            <a:r>
              <a:rPr lang="ru-RU" sz="18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b="1" dirty="0">
              <a:solidFill>
                <a:schemeClr val="tx1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1" name="Google Shape;102;p15"/>
          <p:cNvCxnSpPr/>
          <p:nvPr/>
        </p:nvCxnSpPr>
        <p:spPr>
          <a:xfrm>
            <a:off x="926876" y="821673"/>
            <a:ext cx="10282826" cy="2245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65758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/>
          <p:nvPr/>
        </p:nvSpPr>
        <p:spPr>
          <a:xfrm>
            <a:off x="0" y="-85656"/>
            <a:ext cx="11365679" cy="519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endParaRPr lang="ru-RU" sz="2400" b="1" dirty="0" smtClean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lnSpc>
                <a:spcPct val="80000"/>
              </a:lnSpc>
            </a:pPr>
            <a:endParaRPr lang="ru-RU" sz="2400" b="1" dirty="0" smtClean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lnSpc>
                <a:spcPct val="80000"/>
              </a:lnSpc>
            </a:pPr>
            <a:r>
              <a:rPr lang="ru-RU" sz="24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Анализ </a:t>
            </a:r>
            <a:r>
              <a:rPr lang="ru-RU" sz="24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работы консультативной помощи</a:t>
            </a:r>
            <a:endParaRPr sz="1600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8" name="Google Shape;118;p16"/>
          <p:cNvCxnSpPr/>
          <p:nvPr/>
        </p:nvCxnSpPr>
        <p:spPr>
          <a:xfrm>
            <a:off x="800385" y="638120"/>
            <a:ext cx="10282826" cy="2245"/>
          </a:xfrm>
          <a:prstGeom prst="straightConnector1">
            <a:avLst/>
          </a:prstGeom>
          <a:ln>
            <a:solidFill>
              <a:schemeClr val="accent1"/>
            </a:solidFill>
            <a:headEnd type="none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19" name="Google Shape;119;p16"/>
          <p:cNvGrpSpPr/>
          <p:nvPr/>
        </p:nvGrpSpPr>
        <p:grpSpPr>
          <a:xfrm>
            <a:off x="0" y="2218996"/>
            <a:ext cx="12046690" cy="4464865"/>
            <a:chOff x="-21572" y="797183"/>
            <a:chExt cx="4865596" cy="2639214"/>
          </a:xfrm>
        </p:grpSpPr>
        <p:sp>
          <p:nvSpPr>
            <p:cNvPr id="120" name="Google Shape;120;p16"/>
            <p:cNvSpPr/>
            <p:nvPr/>
          </p:nvSpPr>
          <p:spPr>
            <a:xfrm>
              <a:off x="-21572" y="2261010"/>
              <a:ext cx="4865596" cy="7078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285750" lvl="0" indent="-285750" algn="just"/>
              <a:r>
                <a:rPr lang="ru-RU" sz="2400" i="1" dirty="0" smtClean="0">
                  <a:solidFill>
                    <a:schemeClr val="tx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  </a:t>
              </a:r>
              <a:r>
                <a:rPr lang="ru-RU" sz="1800" i="1" dirty="0" smtClean="0">
                  <a:solidFill>
                    <a:schemeClr val="tx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Значительное </a:t>
              </a:r>
              <a:r>
                <a:rPr lang="ru-RU" sz="1800" i="1" dirty="0">
                  <a:solidFill>
                    <a:schemeClr val="tx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увеличение количества пациентов в первую очередь связано с увеличением количества консультирующих врачей в КДО. В </a:t>
              </a:r>
              <a:r>
                <a:rPr lang="ru-RU" sz="1800" i="1" dirty="0" smtClean="0">
                  <a:solidFill>
                    <a:schemeClr val="tx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2021 </a:t>
              </a:r>
              <a:r>
                <a:rPr lang="ru-RU" sz="1800" i="1" dirty="0">
                  <a:solidFill>
                    <a:schemeClr val="tx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году </a:t>
              </a:r>
              <a:r>
                <a:rPr lang="ru-RU" sz="1800" i="1" dirty="0" smtClean="0">
                  <a:solidFill>
                    <a:schemeClr val="tx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прием </a:t>
              </a:r>
              <a:r>
                <a:rPr lang="ru-RU" sz="1800" i="1" dirty="0">
                  <a:solidFill>
                    <a:schemeClr val="tx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вели – </a:t>
              </a:r>
              <a:r>
                <a:rPr lang="ru-RU" sz="1800" i="1" dirty="0" smtClean="0">
                  <a:solidFill>
                    <a:schemeClr val="tx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10 </a:t>
              </a:r>
              <a:r>
                <a:rPr lang="ru-RU" sz="1800" i="1" dirty="0">
                  <a:solidFill>
                    <a:schemeClr val="tx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врача, в </a:t>
              </a:r>
              <a:r>
                <a:rPr lang="ru-RU" sz="1800" i="1" dirty="0" smtClean="0">
                  <a:solidFill>
                    <a:schemeClr val="tx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2022 </a:t>
              </a:r>
              <a:r>
                <a:rPr lang="ru-RU" sz="1800" i="1" dirty="0">
                  <a:solidFill>
                    <a:schemeClr val="tx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году количество врачей составило -</a:t>
              </a:r>
              <a:r>
                <a:rPr lang="ru-RU" sz="1800" i="1" dirty="0" smtClean="0">
                  <a:solidFill>
                    <a:schemeClr val="tx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16. Кроме этого, значительно увеличилась обращаемость пациентов, после перенесение </a:t>
              </a:r>
              <a:r>
                <a:rPr lang="en-US" sz="1800" i="1" dirty="0" smtClean="0">
                  <a:solidFill>
                    <a:schemeClr val="tx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Covid-19</a:t>
              </a:r>
              <a:r>
                <a:rPr lang="ru-RU" sz="2000" i="1" dirty="0" smtClean="0">
                  <a:solidFill>
                    <a:schemeClr val="tx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  <a:endParaRPr i="1" dirty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21" name="Google Shape;121;p16"/>
            <p:cNvGrpSpPr/>
            <p:nvPr/>
          </p:nvGrpSpPr>
          <p:grpSpPr>
            <a:xfrm>
              <a:off x="94378" y="797183"/>
              <a:ext cx="4749645" cy="2639214"/>
              <a:chOff x="94378" y="797183"/>
              <a:chExt cx="4749645" cy="2639214"/>
            </a:xfrm>
          </p:grpSpPr>
          <p:sp>
            <p:nvSpPr>
              <p:cNvPr id="122" name="Google Shape;122;p16"/>
              <p:cNvSpPr/>
              <p:nvPr/>
            </p:nvSpPr>
            <p:spPr>
              <a:xfrm>
                <a:off x="94378" y="3064053"/>
                <a:ext cx="4749645" cy="37234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just"/>
                <a:r>
                  <a:rPr lang="ru-RU" sz="1800" b="1" dirty="0">
                    <a:solidFill>
                      <a:schemeClr val="tx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В </a:t>
                </a:r>
                <a:r>
                  <a:rPr lang="ru-RU" sz="1800" b="1" dirty="0" smtClean="0">
                    <a:solidFill>
                      <a:schemeClr val="tx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2022 </a:t>
                </a:r>
                <a:r>
                  <a:rPr lang="ru-RU" sz="1800" b="1" dirty="0">
                    <a:solidFill>
                      <a:schemeClr val="tx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году отмечается увеличение количество пациентов, обратившихся за консультацией ревматолога на </a:t>
                </a:r>
                <a:r>
                  <a:rPr lang="ru-RU" sz="1800" b="1" dirty="0" smtClean="0">
                    <a:solidFill>
                      <a:schemeClr val="tx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70% (15752  </a:t>
                </a:r>
                <a:r>
                  <a:rPr lang="ru-RU" sz="1800" b="1" dirty="0">
                    <a:solidFill>
                      <a:schemeClr val="tx1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пациентов). </a:t>
                </a:r>
                <a:endParaRPr sz="1200" dirty="0">
                  <a:solidFill>
                    <a:schemeClr val="tx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" name="Google Shape;123;p16"/>
              <p:cNvSpPr/>
              <p:nvPr/>
            </p:nvSpPr>
            <p:spPr>
              <a:xfrm>
                <a:off x="320818" y="797183"/>
                <a:ext cx="209360" cy="275057"/>
              </a:xfrm>
              <a:prstGeom prst="rect">
                <a:avLst/>
              </a:prstGeom>
              <a:gradFill>
                <a:gsLst>
                  <a:gs pos="0">
                    <a:srgbClr val="2A4B86"/>
                  </a:gs>
                  <a:gs pos="48000">
                    <a:srgbClr val="4875C5"/>
                  </a:gs>
                  <a:gs pos="100000">
                    <a:srgbClr val="8DA9DB"/>
                  </a:gs>
                </a:gsLst>
                <a:lin ang="162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36" name="Google Shape;136;p16"/>
          <p:cNvGrpSpPr/>
          <p:nvPr/>
        </p:nvGrpSpPr>
        <p:grpSpPr>
          <a:xfrm>
            <a:off x="6400780" y="2223170"/>
            <a:ext cx="5398260" cy="465325"/>
            <a:chOff x="232465" y="-508189"/>
            <a:chExt cx="5542115" cy="405092"/>
          </a:xfrm>
        </p:grpSpPr>
        <p:sp>
          <p:nvSpPr>
            <p:cNvPr id="137" name="Google Shape;137;p16"/>
            <p:cNvSpPr/>
            <p:nvPr/>
          </p:nvSpPr>
          <p:spPr>
            <a:xfrm>
              <a:off x="608503" y="-508189"/>
              <a:ext cx="5166077" cy="37234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/>
              <a:r>
                <a:rPr lang="ru-RU" sz="2000" b="1" dirty="0" smtClean="0">
                  <a:solidFill>
                    <a:srgbClr val="1F3864"/>
                  </a:solidFill>
                  <a:latin typeface="Times New Roman" pitchFamily="18" charset="0"/>
                  <a:cs typeface="Times New Roman" pitchFamily="18" charset="0"/>
                </a:rPr>
                <a:t>Выездные </a:t>
              </a:r>
              <a:r>
                <a:rPr lang="ru-RU" sz="2000" b="1" dirty="0">
                  <a:solidFill>
                    <a:srgbClr val="1F3864"/>
                  </a:solidFill>
                  <a:latin typeface="Times New Roman" pitchFamily="18" charset="0"/>
                  <a:cs typeface="Times New Roman" pitchFamily="18" charset="0"/>
                </a:rPr>
                <a:t>консультаций </a:t>
              </a:r>
              <a:endParaRPr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8" name="Google Shape;138;p16"/>
            <p:cNvSpPr/>
            <p:nvPr/>
          </p:nvSpPr>
          <p:spPr>
            <a:xfrm>
              <a:off x="232465" y="-463097"/>
              <a:ext cx="359104" cy="360000"/>
            </a:xfrm>
            <a:prstGeom prst="rect">
              <a:avLst/>
            </a:prstGeom>
            <a:gradFill>
              <a:gsLst>
                <a:gs pos="0">
                  <a:srgbClr val="2A4B86"/>
                </a:gs>
                <a:gs pos="48000">
                  <a:srgbClr val="4875C5"/>
                </a:gs>
                <a:gs pos="100000">
                  <a:srgbClr val="8DA9DB"/>
                </a:gs>
              </a:gsLst>
              <a:lin ang="162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  <a:sym typeface="Arial"/>
              </a:endParaRPr>
            </a:p>
          </p:txBody>
        </p:sp>
      </p:grp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440912"/>
              </p:ext>
            </p:extLst>
          </p:nvPr>
        </p:nvGraphicFramePr>
        <p:xfrm>
          <a:off x="408573" y="782996"/>
          <a:ext cx="11170283" cy="1436001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556791">
                  <a:extLst>
                    <a:ext uri="{9D8B030D-6E8A-4147-A177-3AD203B41FA5}">
                      <a16:colId xmlns:a16="http://schemas.microsoft.com/office/drawing/2014/main" xmlns="" val="278829596"/>
                    </a:ext>
                  </a:extLst>
                </a:gridCol>
                <a:gridCol w="3381839">
                  <a:extLst>
                    <a:ext uri="{9D8B030D-6E8A-4147-A177-3AD203B41FA5}">
                      <a16:colId xmlns:a16="http://schemas.microsoft.com/office/drawing/2014/main" xmlns="" val="1517209505"/>
                    </a:ext>
                  </a:extLst>
                </a:gridCol>
                <a:gridCol w="2983381">
                  <a:extLst>
                    <a:ext uri="{9D8B030D-6E8A-4147-A177-3AD203B41FA5}">
                      <a16:colId xmlns:a16="http://schemas.microsoft.com/office/drawing/2014/main" xmlns="" val="3263535824"/>
                    </a:ext>
                  </a:extLst>
                </a:gridCol>
                <a:gridCol w="3248272">
                  <a:extLst>
                    <a:ext uri="{9D8B030D-6E8A-4147-A177-3AD203B41FA5}">
                      <a16:colId xmlns:a16="http://schemas.microsoft.com/office/drawing/2014/main" xmlns="" val="95508523"/>
                    </a:ext>
                  </a:extLst>
                </a:gridCol>
              </a:tblGrid>
              <a:tr h="534471"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Консультация ревматолога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85808856"/>
                  </a:ext>
                </a:extLst>
              </a:tr>
              <a:tr h="306116"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АПП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18338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32983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39820040"/>
                  </a:ext>
                </a:extLst>
              </a:tr>
              <a:tr h="297707"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Платные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3959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5066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30555736"/>
                  </a:ext>
                </a:extLst>
              </a:tr>
              <a:tr h="297707"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Общее количество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22297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38049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129693645"/>
                  </a:ext>
                </a:extLst>
              </a:tr>
            </a:tbl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95469372"/>
              </p:ext>
            </p:extLst>
          </p:nvPr>
        </p:nvGraphicFramePr>
        <p:xfrm>
          <a:off x="323982" y="2684321"/>
          <a:ext cx="4790943" cy="2154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336500" y="2251603"/>
            <a:ext cx="43149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1F3864"/>
                </a:solidFill>
                <a:latin typeface="Times New Roman" pitchFamily="18" charset="0"/>
                <a:cs typeface="Times New Roman" pitchFamily="18" charset="0"/>
              </a:rPr>
              <a:t>Внутрисуставные инъекции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852632974"/>
              </p:ext>
            </p:extLst>
          </p:nvPr>
        </p:nvGraphicFramePr>
        <p:xfrm>
          <a:off x="6031624" y="2562621"/>
          <a:ext cx="4741151" cy="21327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2698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307975" y="4863046"/>
            <a:ext cx="11295323" cy="147395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b="1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794638100"/>
              </p:ext>
            </p:extLst>
          </p:nvPr>
        </p:nvGraphicFramePr>
        <p:xfrm>
          <a:off x="926876" y="1261810"/>
          <a:ext cx="4894890" cy="3235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4098638672"/>
              </p:ext>
            </p:extLst>
          </p:nvPr>
        </p:nvGraphicFramePr>
        <p:xfrm>
          <a:off x="6315740" y="1295205"/>
          <a:ext cx="4932633" cy="3181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89140" y="294735"/>
            <a:ext cx="104592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Инструментальные обследования за </a:t>
            </a:r>
            <a:r>
              <a:rPr lang="ru-RU" sz="24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24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в сравнении с </a:t>
            </a:r>
            <a:r>
              <a:rPr lang="ru-RU" sz="24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24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годом</a:t>
            </a:r>
          </a:p>
          <a:p>
            <a:endParaRPr lang="ru-RU" sz="24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Google Shape;102;p15"/>
          <p:cNvCxnSpPr/>
          <p:nvPr/>
        </p:nvCxnSpPr>
        <p:spPr>
          <a:xfrm>
            <a:off x="542925" y="821673"/>
            <a:ext cx="10666777" cy="2245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637383" y="4863046"/>
            <a:ext cx="103687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i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Сравнительный анализ по проведенным инструментальным исследованиям показал, что в </a:t>
            </a:r>
            <a:r>
              <a:rPr lang="ru-RU" sz="1800" b="1" i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1800" b="1" i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году </a:t>
            </a:r>
            <a:r>
              <a:rPr lang="ru-RU" sz="1800" b="1" i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проведенных рентген и ЭКГ исследовании больше </a:t>
            </a:r>
            <a:r>
              <a:rPr lang="ru-RU" sz="1800" b="1" i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en-US" sz="1800" b="1" i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36</a:t>
            </a:r>
            <a:r>
              <a:rPr lang="ru-RU" sz="1800" b="1" i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sz="1800" b="1" i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800" b="1" i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800" b="1" i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800" b="1" i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sz="1800" b="1" i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b="1" i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сравнении с </a:t>
            </a:r>
            <a:r>
              <a:rPr lang="ru-RU" sz="1800" b="1" i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1800" b="1" i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годом, увеличение количество инструментальной диагностики напрямую связано с ростом количества стационарных и амбулаторных пациентов в текущем году.</a:t>
            </a:r>
          </a:p>
        </p:txBody>
      </p:sp>
    </p:spTree>
    <p:extLst>
      <p:ext uri="{BB962C8B-B14F-4D97-AF65-F5344CB8AC3E}">
        <p14:creationId xmlns:p14="http://schemas.microsoft.com/office/powerpoint/2010/main" val="61500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307975" y="4603898"/>
            <a:ext cx="11295323" cy="173310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b="1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732268415"/>
              </p:ext>
            </p:extLst>
          </p:nvPr>
        </p:nvGraphicFramePr>
        <p:xfrm>
          <a:off x="948141" y="407825"/>
          <a:ext cx="5007496" cy="390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83060058"/>
              </p:ext>
            </p:extLst>
          </p:nvPr>
        </p:nvGraphicFramePr>
        <p:xfrm>
          <a:off x="6502902" y="429090"/>
          <a:ext cx="4661284" cy="3898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14670" y="4859080"/>
            <a:ext cx="112492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6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Количество пациентов обратившияся на денситометрию в 2022 году увеличилось в 3 раза больше </a:t>
            </a:r>
            <a:r>
              <a:rPr lang="ru-RU" sz="16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(на 2513 пациента больше),</a:t>
            </a:r>
            <a:r>
              <a:rPr lang="kk-KZ" sz="16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также УЗИ увеличилось в 5,8 раза больше </a:t>
            </a:r>
            <a:r>
              <a:rPr lang="kk-KZ" sz="16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(на 3871 пациента больше). Увеличение количество пациентов связано с оптимизацией работы консультативно-диагностического отделения, кадровыми изменеиями и увеличением количества амбулаторных и стационарных пациентов. </a:t>
            </a:r>
            <a:endParaRPr lang="ru-RU" sz="1600" b="1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78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10459211" y="0"/>
            <a:ext cx="1732914" cy="830580"/>
          </a:xfrm>
          <a:custGeom>
            <a:avLst/>
            <a:gdLst/>
            <a:ahLst/>
            <a:cxnLst/>
            <a:rect l="l" t="t" r="r" b="b"/>
            <a:pathLst>
              <a:path w="1732915" h="830580">
                <a:moveTo>
                  <a:pt x="1732788" y="0"/>
                </a:moveTo>
                <a:lnTo>
                  <a:pt x="0" y="0"/>
                </a:lnTo>
                <a:lnTo>
                  <a:pt x="0" y="830579"/>
                </a:lnTo>
                <a:lnTo>
                  <a:pt x="1732788" y="830579"/>
                </a:lnTo>
                <a:lnTo>
                  <a:pt x="17327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4531" y="-308977"/>
            <a:ext cx="11464466" cy="1415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indent="360680"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Оказание </a:t>
            </a:r>
            <a:r>
              <a:rPr lang="ru-RU" sz="2400" b="1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амбулаторной медицинской помощи беременным женщинам с ревматологическими заболеваниями</a:t>
            </a:r>
            <a:endParaRPr lang="ru-RU" sz="1800" dirty="0">
              <a:solidFill>
                <a:schemeClr val="accent5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81886" y="6050050"/>
            <a:ext cx="893445" cy="618878"/>
            <a:chOff x="0" y="5489447"/>
            <a:chExt cx="1331595" cy="92011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071615"/>
              <a:ext cx="1331468" cy="33737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8327" y="5489447"/>
              <a:ext cx="929640" cy="856488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681478" y="1076539"/>
            <a:ext cx="6160030" cy="872034"/>
          </a:xfrm>
          <a:prstGeom prst="rect">
            <a:avLst/>
          </a:prstGeom>
          <a:solidFill>
            <a:srgbClr val="0D385E"/>
          </a:solidFill>
          <a:ln w="12192">
            <a:solidFill>
              <a:srgbClr val="006FC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705"/>
              </a:lnSpc>
            </a:pPr>
            <a:endParaRPr lang="ru-RU" sz="16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1705"/>
              </a:lnSpc>
            </a:pPr>
            <a:r>
              <a:rPr lang="ru-RU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Структура нозологии </a:t>
            </a:r>
            <a:r>
              <a:rPr lang="ru-RU" sz="16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беременных женщин на амбулаторном </a:t>
            </a:r>
            <a:r>
              <a:rPr lang="ru-RU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уровне</a:t>
            </a:r>
          </a:p>
          <a:p>
            <a:pPr algn="ctr">
              <a:lnSpc>
                <a:spcPts val="1705"/>
              </a:lnSpc>
            </a:pPr>
            <a:endParaRPr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88903" y="6078938"/>
            <a:ext cx="10565794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7665" indent="-355600">
              <a:spcBef>
                <a:spcPts val="100"/>
              </a:spcBef>
              <a:buFont typeface="Wingdings"/>
              <a:buChar char=""/>
              <a:tabLst>
                <a:tab pos="367665" algn="l"/>
                <a:tab pos="368300" algn="l"/>
              </a:tabLst>
            </a:pPr>
            <a:r>
              <a:rPr lang="ru-RU" sz="1800" b="1" i="1" spc="-125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центре функционирует внутренний регистр беременных женщин </a:t>
            </a:r>
            <a:r>
              <a:rPr lang="ru-RU" sz="1800" b="1" i="1" spc="-125" dirty="0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 </a:t>
            </a:r>
            <a:r>
              <a:rPr lang="ru-RU" sz="1800" b="1" i="1" spc="-125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ревматическими заболеваниями</a:t>
            </a:r>
            <a:r>
              <a:rPr lang="ru-RU" sz="1800" i="1" spc="-125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где на сегодняшний день зарегистрировано </a:t>
            </a:r>
            <a:r>
              <a:rPr lang="ru-RU" sz="1800" i="1" spc="-125" dirty="0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390 </a:t>
            </a:r>
            <a:r>
              <a:rPr lang="ru-RU" sz="1800" i="1" spc="-125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беременных. Количество рожениц составляет </a:t>
            </a:r>
            <a:r>
              <a:rPr lang="ru-RU" sz="1800" i="1" spc="-125" dirty="0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-708 </a:t>
            </a:r>
            <a:r>
              <a:rPr lang="ru-RU" sz="1800" i="1" spc="-125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женщин. </a:t>
            </a:r>
          </a:p>
        </p:txBody>
      </p:sp>
      <p:grpSp>
        <p:nvGrpSpPr>
          <p:cNvPr id="85" name="object 85"/>
          <p:cNvGrpSpPr/>
          <p:nvPr/>
        </p:nvGrpSpPr>
        <p:grpSpPr>
          <a:xfrm>
            <a:off x="11814047" y="6579101"/>
            <a:ext cx="306705" cy="212090"/>
            <a:chOff x="11814047" y="6579101"/>
            <a:chExt cx="306705" cy="212090"/>
          </a:xfrm>
        </p:grpSpPr>
        <p:pic>
          <p:nvPicPr>
            <p:cNvPr id="86" name="object 8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814047" y="6579101"/>
              <a:ext cx="306184" cy="211709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11824842" y="6589166"/>
              <a:ext cx="268605" cy="174625"/>
            </a:xfrm>
            <a:custGeom>
              <a:avLst/>
              <a:gdLst/>
              <a:ahLst/>
              <a:cxnLst/>
              <a:rect l="l" t="t" r="r" b="b"/>
              <a:pathLst>
                <a:path w="268604" h="174625">
                  <a:moveTo>
                    <a:pt x="268097" y="154103"/>
                  </a:moveTo>
                  <a:lnTo>
                    <a:pt x="146303" y="154103"/>
                  </a:lnTo>
                  <a:lnTo>
                    <a:pt x="146303" y="174607"/>
                  </a:lnTo>
                  <a:lnTo>
                    <a:pt x="268097" y="174607"/>
                  </a:lnTo>
                  <a:lnTo>
                    <a:pt x="268097" y="154103"/>
                  </a:lnTo>
                  <a:close/>
                </a:path>
                <a:path w="268604" h="174625">
                  <a:moveTo>
                    <a:pt x="221360" y="30822"/>
                  </a:moveTo>
                  <a:lnTo>
                    <a:pt x="196214" y="30822"/>
                  </a:lnTo>
                  <a:lnTo>
                    <a:pt x="196214" y="154103"/>
                  </a:lnTo>
                  <a:lnTo>
                    <a:pt x="221360" y="154103"/>
                  </a:lnTo>
                  <a:lnTo>
                    <a:pt x="221360" y="30822"/>
                  </a:lnTo>
                  <a:close/>
                </a:path>
                <a:path w="268604" h="174625">
                  <a:moveTo>
                    <a:pt x="221360" y="0"/>
                  </a:moveTo>
                  <a:lnTo>
                    <a:pt x="202691" y="0"/>
                  </a:lnTo>
                  <a:lnTo>
                    <a:pt x="192426" y="11675"/>
                  </a:lnTo>
                  <a:lnTo>
                    <a:pt x="180292" y="22528"/>
                  </a:lnTo>
                  <a:lnTo>
                    <a:pt x="166276" y="32559"/>
                  </a:lnTo>
                  <a:lnTo>
                    <a:pt x="150367" y="41770"/>
                  </a:lnTo>
                  <a:lnTo>
                    <a:pt x="150367" y="66738"/>
                  </a:lnTo>
                  <a:lnTo>
                    <a:pt x="163728" y="59465"/>
                  </a:lnTo>
                  <a:lnTo>
                    <a:pt x="175815" y="51057"/>
                  </a:lnTo>
                  <a:lnTo>
                    <a:pt x="186640" y="41510"/>
                  </a:lnTo>
                  <a:lnTo>
                    <a:pt x="196214" y="30822"/>
                  </a:lnTo>
                  <a:lnTo>
                    <a:pt x="221360" y="30822"/>
                  </a:lnTo>
                  <a:lnTo>
                    <a:pt x="221360" y="0"/>
                  </a:lnTo>
                  <a:close/>
                </a:path>
                <a:path w="268604" h="174625">
                  <a:moveTo>
                    <a:pt x="121792" y="154103"/>
                  </a:moveTo>
                  <a:lnTo>
                    <a:pt x="0" y="154103"/>
                  </a:lnTo>
                  <a:lnTo>
                    <a:pt x="0" y="174607"/>
                  </a:lnTo>
                  <a:lnTo>
                    <a:pt x="121792" y="174607"/>
                  </a:lnTo>
                  <a:lnTo>
                    <a:pt x="121792" y="154103"/>
                  </a:lnTo>
                  <a:close/>
                </a:path>
                <a:path w="268604" h="174625">
                  <a:moveTo>
                    <a:pt x="75056" y="30822"/>
                  </a:moveTo>
                  <a:lnTo>
                    <a:pt x="49910" y="30822"/>
                  </a:lnTo>
                  <a:lnTo>
                    <a:pt x="49910" y="154103"/>
                  </a:lnTo>
                  <a:lnTo>
                    <a:pt x="75056" y="154103"/>
                  </a:lnTo>
                  <a:lnTo>
                    <a:pt x="75056" y="30822"/>
                  </a:lnTo>
                  <a:close/>
                </a:path>
                <a:path w="268604" h="174625">
                  <a:moveTo>
                    <a:pt x="75056" y="0"/>
                  </a:moveTo>
                  <a:lnTo>
                    <a:pt x="56387" y="0"/>
                  </a:lnTo>
                  <a:lnTo>
                    <a:pt x="46122" y="11675"/>
                  </a:lnTo>
                  <a:lnTo>
                    <a:pt x="33988" y="22528"/>
                  </a:lnTo>
                  <a:lnTo>
                    <a:pt x="19972" y="32559"/>
                  </a:lnTo>
                  <a:lnTo>
                    <a:pt x="4063" y="41770"/>
                  </a:lnTo>
                  <a:lnTo>
                    <a:pt x="4063" y="66738"/>
                  </a:lnTo>
                  <a:lnTo>
                    <a:pt x="17424" y="59465"/>
                  </a:lnTo>
                  <a:lnTo>
                    <a:pt x="29511" y="51057"/>
                  </a:lnTo>
                  <a:lnTo>
                    <a:pt x="40336" y="41510"/>
                  </a:lnTo>
                  <a:lnTo>
                    <a:pt x="49910" y="30822"/>
                  </a:lnTo>
                  <a:lnTo>
                    <a:pt x="75056" y="30822"/>
                  </a:lnTo>
                  <a:lnTo>
                    <a:pt x="750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21794" y="6586118"/>
              <a:ext cx="274193" cy="180703"/>
            </a:xfrm>
            <a:prstGeom prst="rect">
              <a:avLst/>
            </a:prstGeom>
          </p:spPr>
        </p:pic>
      </p:grpSp>
      <p:graphicFrame>
        <p:nvGraphicFramePr>
          <p:cNvPr id="91" name="Диаграмма 90"/>
          <p:cNvGraphicFramePr/>
          <p:nvPr>
            <p:extLst>
              <p:ext uri="{D42A27DB-BD31-4B8C-83A1-F6EECF244321}">
                <p14:modId xmlns:p14="http://schemas.microsoft.com/office/powerpoint/2010/main" val="4193866676"/>
              </p:ext>
            </p:extLst>
          </p:nvPr>
        </p:nvGraphicFramePr>
        <p:xfrm>
          <a:off x="338327" y="1948752"/>
          <a:ext cx="4765477" cy="3013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93" name="object 19"/>
          <p:cNvSpPr txBox="1"/>
          <p:nvPr/>
        </p:nvSpPr>
        <p:spPr>
          <a:xfrm>
            <a:off x="227014" y="1020189"/>
            <a:ext cx="4988101" cy="974626"/>
          </a:xfrm>
          <a:prstGeom prst="rect">
            <a:avLst/>
          </a:prstGeom>
          <a:solidFill>
            <a:srgbClr val="0D385E"/>
          </a:solidFill>
          <a:ln w="12192">
            <a:solidFill>
              <a:srgbClr val="001F5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860"/>
              </a:lnSpc>
            </a:pPr>
            <a:endParaRPr lang="ru-RU" sz="16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1860"/>
              </a:lnSpc>
            </a:pPr>
            <a:r>
              <a:rPr lang="ru-RU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Общее </a:t>
            </a:r>
            <a:r>
              <a:rPr lang="ru-RU" sz="16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количество </a:t>
            </a:r>
            <a:r>
              <a:rPr lang="ru-RU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консультации, оказанные беременным женщинам</a:t>
            </a:r>
          </a:p>
          <a:p>
            <a:pPr algn="ctr">
              <a:lnSpc>
                <a:spcPts val="1860"/>
              </a:lnSpc>
            </a:pPr>
            <a:endParaRPr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6" name="Диаграмма 95"/>
          <p:cNvGraphicFramePr/>
          <p:nvPr>
            <p:extLst>
              <p:ext uri="{D42A27DB-BD31-4B8C-83A1-F6EECF244321}">
                <p14:modId xmlns:p14="http://schemas.microsoft.com/office/powerpoint/2010/main" val="3736445654"/>
              </p:ext>
            </p:extLst>
          </p:nvPr>
        </p:nvGraphicFramePr>
        <p:xfrm>
          <a:off x="5681478" y="1948751"/>
          <a:ext cx="6285661" cy="3627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cxnSp>
        <p:nvCxnSpPr>
          <p:cNvPr id="16" name="Google Shape;102;p15"/>
          <p:cNvCxnSpPr/>
          <p:nvPr/>
        </p:nvCxnSpPr>
        <p:spPr>
          <a:xfrm>
            <a:off x="123825" y="940231"/>
            <a:ext cx="11843314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408653" y="4958971"/>
            <a:ext cx="50491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65" algn="just">
              <a:spcBef>
                <a:spcPts val="100"/>
              </a:spcBef>
              <a:tabLst>
                <a:tab pos="367665" algn="l"/>
                <a:tab pos="368300" algn="l"/>
              </a:tabLst>
            </a:pPr>
            <a:r>
              <a:rPr lang="ru-RU" sz="12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2022 </a:t>
            </a:r>
            <a:r>
              <a:rPr lang="ru-RU" sz="12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935 беременных женщин </a:t>
            </a:r>
            <a:r>
              <a:rPr lang="ru-RU" sz="12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прошли первичную консультацию, из них у </a:t>
            </a:r>
            <a:r>
              <a:rPr lang="ru-RU" sz="12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204 (в 2021г-118 женщин) </a:t>
            </a:r>
            <a:r>
              <a:rPr lang="ru-RU" sz="12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женщин были сняты ревматические заболевания, соответственно </a:t>
            </a:r>
            <a:r>
              <a:rPr lang="ru-RU" sz="12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731 женщин </a:t>
            </a:r>
            <a:r>
              <a:rPr lang="ru-RU" sz="12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 взяты на учет. </a:t>
            </a:r>
            <a:r>
              <a:rPr lang="ru-RU" sz="12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году 318  женщин </a:t>
            </a:r>
            <a:r>
              <a:rPr lang="ru-RU" sz="12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родили.</a:t>
            </a:r>
            <a:endParaRPr lang="ru-RU" sz="1200" b="1" dirty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Google Shape;256;p21"/>
          <p:cNvSpPr/>
          <p:nvPr/>
        </p:nvSpPr>
        <p:spPr>
          <a:xfrm rot="5400000">
            <a:off x="2419426" y="2893061"/>
            <a:ext cx="1057121" cy="5019675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41256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2"/>
          <p:cNvSpPr/>
          <p:nvPr/>
        </p:nvSpPr>
        <p:spPr>
          <a:xfrm rot="-5400000">
            <a:off x="-379700" y="3212053"/>
            <a:ext cx="1395131" cy="305006"/>
          </a:xfrm>
          <a:prstGeom prst="rect">
            <a:avLst/>
          </a:prstGeom>
          <a:solidFill>
            <a:srgbClr val="BFBFBF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4" name="Google Shape;264;p22"/>
          <p:cNvSpPr/>
          <p:nvPr/>
        </p:nvSpPr>
        <p:spPr>
          <a:xfrm rot="-5400000">
            <a:off x="5673815" y="3242554"/>
            <a:ext cx="1551944" cy="179723"/>
          </a:xfrm>
          <a:prstGeom prst="rect">
            <a:avLst/>
          </a:prstGeom>
          <a:solidFill>
            <a:srgbClr val="C4E0B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5" name="Google Shape;265;p22"/>
          <p:cNvSpPr/>
          <p:nvPr/>
        </p:nvSpPr>
        <p:spPr>
          <a:xfrm rot="-5400000">
            <a:off x="2603585" y="3139154"/>
            <a:ext cx="1571474" cy="305006"/>
          </a:xfrm>
          <a:prstGeom prst="rect">
            <a:avLst/>
          </a:prstGeom>
          <a:solidFill>
            <a:srgbClr val="C4E0B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" name="Google Shape;266;p22"/>
          <p:cNvSpPr/>
          <p:nvPr/>
        </p:nvSpPr>
        <p:spPr>
          <a:xfrm>
            <a:off x="6539646" y="1884007"/>
            <a:ext cx="2646908" cy="979714"/>
          </a:xfrm>
          <a:prstGeom prst="roundRect">
            <a:avLst>
              <a:gd name="adj" fmla="val 16667"/>
            </a:avLst>
          </a:prstGeom>
          <a:solidFill>
            <a:srgbClr val="C4E0B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03225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Смена</a:t>
            </a:r>
            <a:endParaRPr sz="2000" b="1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267" name="Google Shape;267;p22"/>
          <p:cNvSpPr/>
          <p:nvPr/>
        </p:nvSpPr>
        <p:spPr>
          <a:xfrm>
            <a:off x="3545379" y="1884007"/>
            <a:ext cx="2615323" cy="933220"/>
          </a:xfrm>
          <a:prstGeom prst="roundRect">
            <a:avLst>
              <a:gd name="adj" fmla="val 16667"/>
            </a:avLst>
          </a:prstGeom>
          <a:solidFill>
            <a:srgbClr val="C4E0B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03225" lvl="0" algn="ctr">
              <a:lnSpc>
                <a:spcPct val="90000"/>
              </a:lnSpc>
            </a:pPr>
            <a:r>
              <a:rPr lang="ru-RU" sz="20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     </a:t>
            </a:r>
            <a:r>
              <a:rPr lang="ru-RU" sz="20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Продолжение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8" name="Google Shape;268;p22"/>
          <p:cNvSpPr/>
          <p:nvPr/>
        </p:nvSpPr>
        <p:spPr>
          <a:xfrm>
            <a:off x="479905" y="1884034"/>
            <a:ext cx="2362680" cy="979714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03225" lvl="0" algn="ctr">
              <a:lnSpc>
                <a:spcPct val="90000"/>
              </a:lnSpc>
            </a:pPr>
            <a:r>
              <a:rPr lang="ru-RU" sz="20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Инициации</a:t>
            </a:r>
            <a:endParaRPr sz="2000" b="1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269" name="Google Shape;269;p22"/>
          <p:cNvSpPr/>
          <p:nvPr/>
        </p:nvSpPr>
        <p:spPr>
          <a:xfrm>
            <a:off x="79755" y="241947"/>
            <a:ext cx="11365679" cy="519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r>
              <a:rPr lang="ru-RU" sz="2400" b="1" dirty="0" smtClean="0">
                <a:solidFill>
                  <a:srgbClr val="2F5496"/>
                </a:solidFill>
                <a:latin typeface="Times New Roman" pitchFamily="18" charset="0"/>
                <a:cs typeface="Times New Roman" pitchFamily="18" charset="0"/>
              </a:rPr>
              <a:t>Комиссия </a:t>
            </a:r>
            <a:r>
              <a:rPr lang="ru-RU" sz="2400" b="1" dirty="0">
                <a:solidFill>
                  <a:srgbClr val="2F5496"/>
                </a:solidFill>
                <a:latin typeface="Times New Roman" pitchFamily="18" charset="0"/>
                <a:cs typeface="Times New Roman" pitchFamily="18" charset="0"/>
              </a:rPr>
              <a:t>по назначению биологических препаратов</a:t>
            </a:r>
          </a:p>
          <a:p>
            <a:pPr lvl="0" algn="ctr">
              <a:lnSpc>
                <a:spcPct val="80000"/>
              </a:lnSpc>
            </a:pPr>
            <a:r>
              <a:rPr lang="ru-RU" sz="2400" b="1" dirty="0">
                <a:solidFill>
                  <a:srgbClr val="2F5496"/>
                </a:solidFill>
                <a:latin typeface="Times New Roman" pitchFamily="18" charset="0"/>
                <a:cs typeface="Times New Roman" pitchFamily="18" charset="0"/>
              </a:rPr>
              <a:t>при лечении ревматических заболеваний</a:t>
            </a:r>
          </a:p>
        </p:txBody>
      </p:sp>
      <p:sp>
        <p:nvSpPr>
          <p:cNvPr id="270" name="Google Shape;270;p22"/>
          <p:cNvSpPr/>
          <p:nvPr/>
        </p:nvSpPr>
        <p:spPr>
          <a:xfrm>
            <a:off x="-53805" y="1884034"/>
            <a:ext cx="979715" cy="979714"/>
          </a:xfrm>
          <a:prstGeom prst="ellipse">
            <a:avLst/>
          </a:prstGeom>
          <a:solidFill>
            <a:srgbClr val="8296B0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257</a:t>
            </a:r>
            <a:endParaRPr sz="2400" b="1" dirty="0">
              <a:solidFill>
                <a:schemeClr val="lt1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271" name="Google Shape;271;p22"/>
          <p:cNvSpPr/>
          <p:nvPr/>
        </p:nvSpPr>
        <p:spPr>
          <a:xfrm>
            <a:off x="2832996" y="1837513"/>
            <a:ext cx="979715" cy="979714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203</a:t>
            </a:r>
            <a:endParaRPr sz="2400" b="1" dirty="0">
              <a:solidFill>
                <a:schemeClr val="lt1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272" name="Google Shape;272;p22"/>
          <p:cNvSpPr/>
          <p:nvPr/>
        </p:nvSpPr>
        <p:spPr>
          <a:xfrm>
            <a:off x="6110894" y="1868510"/>
            <a:ext cx="979715" cy="979714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33</a:t>
            </a:r>
            <a:endParaRPr sz="2800" b="1" dirty="0">
              <a:solidFill>
                <a:schemeClr val="lt1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275" name="Google Shape;275;p22"/>
          <p:cNvSpPr txBox="1"/>
          <p:nvPr/>
        </p:nvSpPr>
        <p:spPr>
          <a:xfrm>
            <a:off x="39309" y="5755396"/>
            <a:ext cx="12129907" cy="81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Членами комиссии являются: Профессор - Исаева Б.Г.,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Порофессор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Машкунова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О.В., Профессор Габдуллина Г.Х., Профессор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Гильманова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Д.С., 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Зам.директора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ГРЦ Омарова К.С.</a:t>
            </a:r>
            <a:endParaRPr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" name="Google Shape;276;p22"/>
          <p:cNvSpPr/>
          <p:nvPr/>
        </p:nvSpPr>
        <p:spPr>
          <a:xfrm>
            <a:off x="4259161" y="4401878"/>
            <a:ext cx="3594508" cy="1353517"/>
          </a:xfrm>
          <a:prstGeom prst="downArrow">
            <a:avLst>
              <a:gd name="adj1" fmla="val 35852"/>
              <a:gd name="adj2" fmla="val 50000"/>
            </a:avLst>
          </a:prstGeom>
          <a:solidFill>
            <a:srgbClr val="BFBFBF">
              <a:alpha val="4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</p:txBody>
      </p:sp>
      <p:cxnSp>
        <p:nvCxnSpPr>
          <p:cNvPr id="277" name="Google Shape;277;p22"/>
          <p:cNvCxnSpPr/>
          <p:nvPr/>
        </p:nvCxnSpPr>
        <p:spPr>
          <a:xfrm>
            <a:off x="6600751" y="2863721"/>
            <a:ext cx="4315" cy="1181345"/>
          </a:xfrm>
          <a:prstGeom prst="straightConnector1">
            <a:avLst/>
          </a:prstGeom>
          <a:noFill/>
          <a:ln w="5715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80" name="Google Shape;280;p22"/>
          <p:cNvCxnSpPr/>
          <p:nvPr/>
        </p:nvCxnSpPr>
        <p:spPr>
          <a:xfrm>
            <a:off x="6605066" y="3465197"/>
            <a:ext cx="391885" cy="0"/>
          </a:xfrm>
          <a:prstGeom prst="straightConnector1">
            <a:avLst/>
          </a:prstGeom>
          <a:noFill/>
          <a:ln w="5715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81" name="Google Shape;281;p22"/>
          <p:cNvCxnSpPr/>
          <p:nvPr/>
        </p:nvCxnSpPr>
        <p:spPr>
          <a:xfrm>
            <a:off x="3562267" y="2756190"/>
            <a:ext cx="10886" cy="1216732"/>
          </a:xfrm>
          <a:prstGeom prst="straightConnector1">
            <a:avLst/>
          </a:prstGeom>
          <a:noFill/>
          <a:ln w="5715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82" name="Google Shape;282;p22"/>
          <p:cNvSpPr txBox="1"/>
          <p:nvPr/>
        </p:nvSpPr>
        <p:spPr>
          <a:xfrm>
            <a:off x="974212" y="4493817"/>
            <a:ext cx="3658324" cy="4185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rgbClr val="002060"/>
              </a:buClr>
              <a:buSzPts val="1600"/>
            </a:pPr>
            <a:endParaRPr sz="28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4" name="Google Shape;284;p22"/>
          <p:cNvCxnSpPr/>
          <p:nvPr/>
        </p:nvCxnSpPr>
        <p:spPr>
          <a:xfrm>
            <a:off x="3545379" y="3995437"/>
            <a:ext cx="391885" cy="0"/>
          </a:xfrm>
          <a:prstGeom prst="straightConnector1">
            <a:avLst/>
          </a:prstGeom>
          <a:noFill/>
          <a:ln w="5715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85" name="Google Shape;285;p22"/>
          <p:cNvCxnSpPr/>
          <p:nvPr/>
        </p:nvCxnSpPr>
        <p:spPr>
          <a:xfrm>
            <a:off x="3541825" y="3187801"/>
            <a:ext cx="391885" cy="0"/>
          </a:xfrm>
          <a:prstGeom prst="straightConnector1">
            <a:avLst/>
          </a:prstGeom>
          <a:noFill/>
          <a:ln w="5715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86" name="Google Shape;286;p22"/>
          <p:cNvCxnSpPr/>
          <p:nvPr/>
        </p:nvCxnSpPr>
        <p:spPr>
          <a:xfrm>
            <a:off x="532572" y="2846450"/>
            <a:ext cx="0" cy="1215671"/>
          </a:xfrm>
          <a:prstGeom prst="straightConnector1">
            <a:avLst/>
          </a:prstGeom>
          <a:noFill/>
          <a:ln w="5715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87" name="Google Shape;287;p22"/>
          <p:cNvCxnSpPr/>
          <p:nvPr/>
        </p:nvCxnSpPr>
        <p:spPr>
          <a:xfrm>
            <a:off x="556598" y="4046425"/>
            <a:ext cx="391885" cy="0"/>
          </a:xfrm>
          <a:prstGeom prst="straightConnector1">
            <a:avLst/>
          </a:prstGeom>
          <a:noFill/>
          <a:ln w="5715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88" name="Google Shape;288;p22"/>
          <p:cNvCxnSpPr/>
          <p:nvPr/>
        </p:nvCxnSpPr>
        <p:spPr>
          <a:xfrm>
            <a:off x="523118" y="3291301"/>
            <a:ext cx="391885" cy="0"/>
          </a:xfrm>
          <a:prstGeom prst="straightConnector1">
            <a:avLst/>
          </a:prstGeom>
          <a:noFill/>
          <a:ln w="5715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89" name="Google Shape;289;p22"/>
          <p:cNvCxnSpPr/>
          <p:nvPr/>
        </p:nvCxnSpPr>
        <p:spPr>
          <a:xfrm>
            <a:off x="915002" y="966784"/>
            <a:ext cx="10282826" cy="2245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990645" y="3028702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buClr>
                <a:srgbClr val="002060"/>
              </a:buClr>
              <a:buSzPts val="1600"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 –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173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02060"/>
              </a:buClr>
              <a:buSzPts val="1600"/>
            </a:pP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81177" y="3829730"/>
            <a:ext cx="18614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rgbClr val="002060"/>
              </a:buClr>
              <a:buSzPts val="1600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АС\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ПсА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- 84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955357" y="2956968"/>
            <a:ext cx="11592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РА-110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906263" y="3764604"/>
            <a:ext cx="19463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АС\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ПсА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93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7093764" y="3218798"/>
            <a:ext cx="11592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22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7090609" y="3814233"/>
            <a:ext cx="19463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rgbClr val="002060"/>
              </a:buClr>
              <a:buSzPts val="1600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АС\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ПсА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212008" y="1098861"/>
            <a:ext cx="10957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Центре функционирует Комиссия по назначению биологических препаратов. </a:t>
            </a:r>
          </a:p>
        </p:txBody>
      </p:sp>
      <p:cxnSp>
        <p:nvCxnSpPr>
          <p:cNvPr id="38" name="Google Shape;284;p22"/>
          <p:cNvCxnSpPr/>
          <p:nvPr/>
        </p:nvCxnSpPr>
        <p:spPr>
          <a:xfrm>
            <a:off x="6605066" y="4045065"/>
            <a:ext cx="391885" cy="0"/>
          </a:xfrm>
          <a:prstGeom prst="straightConnector1">
            <a:avLst/>
          </a:prstGeom>
          <a:noFill/>
          <a:ln w="5715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9" name="Google Shape;264;p22"/>
          <p:cNvSpPr/>
          <p:nvPr/>
        </p:nvSpPr>
        <p:spPr>
          <a:xfrm rot="-5400000">
            <a:off x="8697955" y="3258051"/>
            <a:ext cx="1520950" cy="179723"/>
          </a:xfrm>
          <a:prstGeom prst="rect">
            <a:avLst/>
          </a:prstGeom>
          <a:solidFill>
            <a:srgbClr val="C4E0B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Google Shape;266;p22"/>
          <p:cNvSpPr/>
          <p:nvPr/>
        </p:nvSpPr>
        <p:spPr>
          <a:xfrm>
            <a:off x="9548289" y="1915001"/>
            <a:ext cx="2646908" cy="979714"/>
          </a:xfrm>
          <a:prstGeom prst="roundRect">
            <a:avLst>
              <a:gd name="adj" fmla="val 16667"/>
            </a:avLst>
          </a:prstGeom>
          <a:solidFill>
            <a:srgbClr val="C4E0B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03225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Отмена</a:t>
            </a:r>
            <a:endParaRPr sz="2000" b="1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41" name="Google Shape;272;p22"/>
          <p:cNvSpPr/>
          <p:nvPr/>
        </p:nvSpPr>
        <p:spPr>
          <a:xfrm>
            <a:off x="9119537" y="1899504"/>
            <a:ext cx="979715" cy="979714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5</a:t>
            </a:r>
            <a:endParaRPr sz="2800" b="1" dirty="0">
              <a:solidFill>
                <a:schemeClr val="lt1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cxnSp>
        <p:nvCxnSpPr>
          <p:cNvPr id="42" name="Google Shape;277;p22"/>
          <p:cNvCxnSpPr/>
          <p:nvPr/>
        </p:nvCxnSpPr>
        <p:spPr>
          <a:xfrm>
            <a:off x="9609394" y="2894715"/>
            <a:ext cx="4315" cy="1181345"/>
          </a:xfrm>
          <a:prstGeom prst="straightConnector1">
            <a:avLst/>
          </a:prstGeom>
          <a:noFill/>
          <a:ln w="5715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3" name="Google Shape;280;p22"/>
          <p:cNvCxnSpPr/>
          <p:nvPr/>
        </p:nvCxnSpPr>
        <p:spPr>
          <a:xfrm>
            <a:off x="9613709" y="3496191"/>
            <a:ext cx="391885" cy="0"/>
          </a:xfrm>
          <a:prstGeom prst="straightConnector1">
            <a:avLst/>
          </a:prstGeom>
          <a:noFill/>
          <a:ln w="5715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4" name="Прямоугольник 43"/>
          <p:cNvSpPr/>
          <p:nvPr/>
        </p:nvSpPr>
        <p:spPr>
          <a:xfrm>
            <a:off x="10102407" y="3249792"/>
            <a:ext cx="10054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0099252" y="3845227"/>
            <a:ext cx="17748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rgbClr val="002060"/>
              </a:buClr>
              <a:buSzPts val="1600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АС\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ПсА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6" name="Google Shape;284;p22"/>
          <p:cNvCxnSpPr/>
          <p:nvPr/>
        </p:nvCxnSpPr>
        <p:spPr>
          <a:xfrm>
            <a:off x="9613709" y="4076059"/>
            <a:ext cx="391885" cy="0"/>
          </a:xfrm>
          <a:prstGeom prst="straightConnector1">
            <a:avLst/>
          </a:prstGeom>
          <a:noFill/>
          <a:ln w="5715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1"/>
            <a:ext cx="12192000" cy="2404996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779CDB15-B25A-4001-B045-064A59174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248" y="396238"/>
            <a:ext cx="11291504" cy="6065521"/>
          </a:xfrm>
          <a:prstGeom prst="rect">
            <a:avLst/>
          </a:pr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9637" y="3054144"/>
            <a:ext cx="112697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360680" algn="ctr"/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СТАЦИОНАРНЫЕ </a:t>
            </a:r>
            <a:r>
              <a:rPr lang="ru-RU" sz="32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РЕВМАТОЛОГИЧЕСКИЕ УСЛУГИ</a:t>
            </a:r>
            <a:endParaRPr lang="ru-RU" sz="3600" dirty="0">
              <a:solidFill>
                <a:schemeClr val="tx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91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/>
        </p:nvSpPr>
        <p:spPr>
          <a:xfrm>
            <a:off x="0" y="138331"/>
            <a:ext cx="11487149" cy="378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80000"/>
              </a:lnSpc>
              <a:buClr>
                <a:srgbClr val="C00000"/>
              </a:buClr>
              <a:buSzPts val="2000"/>
            </a:pPr>
            <a:endParaRPr lang="ru-RU" sz="2000" b="1" dirty="0" smtClean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lnSpc>
                <a:spcPct val="80000"/>
              </a:lnSpc>
              <a:buClr>
                <a:srgbClr val="C00000"/>
              </a:buClr>
              <a:buSzPts val="2000"/>
            </a:pPr>
            <a:endParaRPr lang="ru-RU" sz="20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lnSpc>
                <a:spcPct val="80000"/>
              </a:lnSpc>
              <a:buClr>
                <a:srgbClr val="C00000"/>
              </a:buClr>
              <a:buSzPts val="2000"/>
            </a:pPr>
            <a:r>
              <a:rPr lang="ru-RU" sz="20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20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ПОКАЗАТЕЛИ ДЕЯТЕЛЬНОСТИ СТАЦИОНАРА ЗА </a:t>
            </a:r>
            <a:r>
              <a:rPr lang="ru-RU" sz="20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20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  <a:endParaRPr sz="2000" b="0" i="1" u="none" strike="noStrike" cap="none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cxnSp>
        <p:nvCxnSpPr>
          <p:cNvPr id="102" name="Google Shape;102;p15"/>
          <p:cNvCxnSpPr/>
          <p:nvPr/>
        </p:nvCxnSpPr>
        <p:spPr>
          <a:xfrm>
            <a:off x="926876" y="821673"/>
            <a:ext cx="10282826" cy="2245"/>
          </a:xfrm>
          <a:prstGeom prst="straightConnector1">
            <a:avLst/>
          </a:prstGeom>
          <a:ln>
            <a:solidFill>
              <a:schemeClr val="accent1"/>
            </a:solidFill>
            <a:headEnd type="none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6" name="Google Shape;106;p15"/>
          <p:cNvSpPr/>
          <p:nvPr/>
        </p:nvSpPr>
        <p:spPr>
          <a:xfrm>
            <a:off x="6670666" y="1121754"/>
            <a:ext cx="5350646" cy="535347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180000" bIns="45700" anchor="t" anchorCtr="0">
            <a:noAutofit/>
          </a:bodyPr>
          <a:lstStyle/>
          <a:p>
            <a:pPr marL="285750" lvl="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Количество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госпитализированных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увеличилось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12.5%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387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человек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marL="285750" lvl="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Летальных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исходов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 2022 год было 2 случая.</a:t>
            </a:r>
          </a:p>
          <a:p>
            <a:pPr marL="285750" lvl="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Показатель работы койки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увеличился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321.0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367.0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что соответствует рекомендуемым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показателям.</a:t>
            </a:r>
          </a:p>
          <a:p>
            <a:pPr marL="285750" lvl="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Среднее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пребывание на койке составляет 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7,3, на одном уровне по сравнению с 2021 г. </a:t>
            </a:r>
          </a:p>
          <a:p>
            <a:pPr marL="285750" lvl="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Увеличилось оборот койки от 44 до 50,2,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данный показатель выше норматива – 35-38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lvl="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Простой койки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составляет-0,4,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данный показатель не превышает городской норматив по стационарам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8" name="Google Shape;108;p15"/>
          <p:cNvGrpSpPr/>
          <p:nvPr/>
        </p:nvGrpSpPr>
        <p:grpSpPr>
          <a:xfrm>
            <a:off x="6105953" y="1715174"/>
            <a:ext cx="886300" cy="4270955"/>
            <a:chOff x="-504305" y="1830648"/>
            <a:chExt cx="1102713" cy="4270955"/>
          </a:xfrm>
        </p:grpSpPr>
        <p:sp>
          <p:nvSpPr>
            <p:cNvPr id="109" name="Google Shape;109;p15"/>
            <p:cNvSpPr/>
            <p:nvPr/>
          </p:nvSpPr>
          <p:spPr>
            <a:xfrm>
              <a:off x="-504305" y="1830658"/>
              <a:ext cx="702602" cy="4037030"/>
            </a:xfrm>
            <a:prstGeom prst="homePlate">
              <a:avLst>
                <a:gd name="adj" fmla="val 58819"/>
              </a:avLst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5"/>
            <p:cNvSpPr txBox="1"/>
            <p:nvPr/>
          </p:nvSpPr>
          <p:spPr>
            <a:xfrm rot="16200000">
              <a:off x="-2391791" y="3718141"/>
              <a:ext cx="4270955" cy="495970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15"/>
            <p:cNvSpPr/>
            <p:nvPr/>
          </p:nvSpPr>
          <p:spPr>
            <a:xfrm rot="-5400000">
              <a:off x="305987" y="3558431"/>
              <a:ext cx="184731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866655"/>
              </p:ext>
            </p:extLst>
          </p:nvPr>
        </p:nvGraphicFramePr>
        <p:xfrm>
          <a:off x="263235" y="1121753"/>
          <a:ext cx="5805054" cy="5353474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1060185">
                  <a:extLst>
                    <a:ext uri="{9D8B030D-6E8A-4147-A177-3AD203B41FA5}">
                      <a16:colId xmlns:a16="http://schemas.microsoft.com/office/drawing/2014/main" xmlns="" val="399611924"/>
                    </a:ext>
                  </a:extLst>
                </a:gridCol>
                <a:gridCol w="2472355">
                  <a:extLst>
                    <a:ext uri="{9D8B030D-6E8A-4147-A177-3AD203B41FA5}">
                      <a16:colId xmlns:a16="http://schemas.microsoft.com/office/drawing/2014/main" xmlns="" val="1128330995"/>
                    </a:ext>
                  </a:extLst>
                </a:gridCol>
                <a:gridCol w="1136257">
                  <a:extLst>
                    <a:ext uri="{9D8B030D-6E8A-4147-A177-3AD203B41FA5}">
                      <a16:colId xmlns:a16="http://schemas.microsoft.com/office/drawing/2014/main" xmlns="" val="4100286648"/>
                    </a:ext>
                  </a:extLst>
                </a:gridCol>
                <a:gridCol w="1136257">
                  <a:extLst>
                    <a:ext uri="{9D8B030D-6E8A-4147-A177-3AD203B41FA5}">
                      <a16:colId xmlns:a16="http://schemas.microsoft.com/office/drawing/2014/main" xmlns="" val="4006368631"/>
                    </a:ext>
                  </a:extLst>
                </a:gridCol>
              </a:tblGrid>
              <a:tr h="464062">
                <a:tc rowSpan="2"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32138190"/>
                  </a:ext>
                </a:extLst>
              </a:tr>
              <a:tr h="4983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абс.</a:t>
                      </a:r>
                      <a:endParaRPr lang="ru-RU" sz="16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абс.</a:t>
                      </a:r>
                      <a:endParaRPr lang="ru-RU" sz="160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915249862"/>
                  </a:ext>
                </a:extLst>
              </a:tr>
              <a:tr h="464062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Поступило больных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2874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3261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55440444"/>
                  </a:ext>
                </a:extLst>
              </a:tr>
              <a:tr h="676272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Выписанных больных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2843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3263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008145348"/>
                  </a:ext>
                </a:extLst>
              </a:tr>
              <a:tr h="464062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койко-дней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20865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23839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454288215"/>
                  </a:ext>
                </a:extLst>
              </a:tr>
              <a:tr h="464062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Работа койки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321,0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367,0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900805279"/>
                  </a:ext>
                </a:extLst>
              </a:tr>
              <a:tr h="676272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Среднее пребывание на койке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7,3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7,3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475586518"/>
                  </a:ext>
                </a:extLst>
              </a:tr>
              <a:tr h="464062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Оборот койки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44,0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50,2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062065431"/>
                  </a:ext>
                </a:extLst>
              </a:tr>
              <a:tr h="718226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Простой койки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-0,5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49549083"/>
                  </a:ext>
                </a:extLst>
              </a:tr>
              <a:tr h="464062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Летальность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0,06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81125256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8"/>
          <p:cNvSpPr/>
          <p:nvPr/>
        </p:nvSpPr>
        <p:spPr>
          <a:xfrm>
            <a:off x="1460863" y="711009"/>
            <a:ext cx="8958021" cy="713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Общее количество пациентов обратившиеся в ГРЦ в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году составляет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- 3263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пациентов. </a:t>
            </a:r>
            <a:endParaRPr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392" name="Google Shape;392;p28"/>
          <p:cNvSpPr/>
          <p:nvPr/>
        </p:nvSpPr>
        <p:spPr>
          <a:xfrm>
            <a:off x="190648" y="1553694"/>
            <a:ext cx="5749227" cy="552175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endParaRPr lang="ru-RU" sz="2000" b="1" dirty="0" smtClean="0">
              <a:solidFill>
                <a:srgbClr val="1F3864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b="1" dirty="0" smtClean="0">
                <a:solidFill>
                  <a:srgbClr val="1F3864"/>
                </a:solidFill>
                <a:latin typeface="Times New Roman" pitchFamily="18" charset="0"/>
                <a:cs typeface="Times New Roman" pitchFamily="18" charset="0"/>
              </a:rPr>
              <a:t>Соотношение </a:t>
            </a:r>
            <a:r>
              <a:rPr lang="ru-RU" sz="2000" b="1" dirty="0">
                <a:solidFill>
                  <a:srgbClr val="1F3864"/>
                </a:solidFill>
                <a:latin typeface="Times New Roman" pitchFamily="18" charset="0"/>
                <a:cs typeface="Times New Roman" pitchFamily="18" charset="0"/>
              </a:rPr>
              <a:t>мужчин и </a:t>
            </a:r>
            <a:r>
              <a:rPr lang="ru-RU" sz="2000" b="1" dirty="0" smtClean="0">
                <a:solidFill>
                  <a:srgbClr val="1F3864"/>
                </a:solidFill>
                <a:latin typeface="Times New Roman" pitchFamily="18" charset="0"/>
                <a:cs typeface="Times New Roman" pitchFamily="18" charset="0"/>
              </a:rPr>
              <a:t>женщин</a:t>
            </a:r>
          </a:p>
          <a:p>
            <a:pPr lvl="0" algn="ctr"/>
            <a:endParaRPr sz="2000" b="1" dirty="0">
              <a:solidFill>
                <a:srgbClr val="1F3864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395" name="Google Shape;395;p28"/>
          <p:cNvSpPr/>
          <p:nvPr/>
        </p:nvSpPr>
        <p:spPr>
          <a:xfrm>
            <a:off x="6174943" y="1553694"/>
            <a:ext cx="5920389" cy="546215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2000" b="1" dirty="0" smtClean="0">
                <a:solidFill>
                  <a:srgbClr val="1F3864"/>
                </a:solidFill>
                <a:latin typeface="Times New Roman" pitchFamily="18" charset="0"/>
                <a:cs typeface="Times New Roman" pitchFamily="18" charset="0"/>
              </a:rPr>
              <a:t>Распределение по </a:t>
            </a:r>
            <a:r>
              <a:rPr lang="ru-RU" sz="2000" b="1" dirty="0">
                <a:solidFill>
                  <a:srgbClr val="1F3864"/>
                </a:solidFill>
                <a:latin typeface="Times New Roman" pitchFamily="18" charset="0"/>
                <a:cs typeface="Times New Roman" pitchFamily="18" charset="0"/>
              </a:rPr>
              <a:t>возрастному </a:t>
            </a:r>
            <a:r>
              <a:rPr lang="ru-RU" sz="2000" b="1" dirty="0" smtClean="0">
                <a:solidFill>
                  <a:srgbClr val="1F3864"/>
                </a:solidFill>
                <a:latin typeface="Times New Roman" pitchFamily="18" charset="0"/>
                <a:cs typeface="Times New Roman" pitchFamily="18" charset="0"/>
              </a:rPr>
              <a:t>составу</a:t>
            </a:r>
            <a:endParaRPr lang="ru-RU" sz="2000" b="1" dirty="0">
              <a:solidFill>
                <a:srgbClr val="1F386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97" name="Google Shape;397;p28"/>
          <p:cNvGrpSpPr/>
          <p:nvPr/>
        </p:nvGrpSpPr>
        <p:grpSpPr>
          <a:xfrm>
            <a:off x="235195" y="2523975"/>
            <a:ext cx="5704680" cy="956322"/>
            <a:chOff x="235195" y="2461581"/>
            <a:chExt cx="5704680" cy="956322"/>
          </a:xfrm>
        </p:grpSpPr>
        <p:sp>
          <p:nvSpPr>
            <p:cNvPr id="398" name="Google Shape;398;p28"/>
            <p:cNvSpPr/>
            <p:nvPr/>
          </p:nvSpPr>
          <p:spPr>
            <a:xfrm>
              <a:off x="549146" y="2461581"/>
              <a:ext cx="5390729" cy="9563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/>
              <a:r>
                <a:rPr lang="ru-RU" sz="1600" i="1" dirty="0" smtClean="0">
                  <a:solidFill>
                    <a:srgbClr val="1F3864"/>
                  </a:solidFill>
                  <a:latin typeface="Times New Roman" pitchFamily="18" charset="0"/>
                  <a:cs typeface="Times New Roman" pitchFamily="18" charset="0"/>
                </a:rPr>
                <a:t>пациенты </a:t>
              </a:r>
              <a:r>
                <a:rPr lang="ru-RU" sz="1600" i="1" dirty="0">
                  <a:solidFill>
                    <a:srgbClr val="1F3864"/>
                  </a:solidFill>
                  <a:latin typeface="Times New Roman" pitchFamily="18" charset="0"/>
                  <a:cs typeface="Times New Roman" pitchFamily="18" charset="0"/>
                </a:rPr>
                <a:t>женского </a:t>
              </a:r>
              <a:r>
                <a:rPr lang="ru-RU" sz="1600" i="1" dirty="0" smtClean="0">
                  <a:solidFill>
                    <a:srgbClr val="1F3864"/>
                  </a:solidFill>
                  <a:latin typeface="Times New Roman" pitchFamily="18" charset="0"/>
                  <a:cs typeface="Times New Roman" pitchFamily="18" charset="0"/>
                </a:rPr>
                <a:t>пола составляет – 2518 (77,2%) </a:t>
              </a:r>
              <a:r>
                <a:rPr lang="ru-RU" sz="1600" i="1" dirty="0">
                  <a:solidFill>
                    <a:srgbClr val="1F3864"/>
                  </a:solidFill>
                  <a:latin typeface="Times New Roman" pitchFamily="18" charset="0"/>
                  <a:cs typeface="Times New Roman" pitchFamily="18" charset="0"/>
                </a:rPr>
                <a:t>женщин</a:t>
              </a:r>
              <a:r>
                <a:rPr lang="ru-RU" sz="2000" i="1" dirty="0">
                  <a:solidFill>
                    <a:srgbClr val="1F3864"/>
                  </a:solidFill>
                  <a:latin typeface="Times New Roman" pitchFamily="18" charset="0"/>
                  <a:cs typeface="Times New Roman" pitchFamily="18" charset="0"/>
                </a:rPr>
                <a:t>. </a:t>
              </a:r>
              <a:endParaRPr lang="ru-RU" sz="2000" i="1" dirty="0" smtClean="0">
                <a:solidFill>
                  <a:srgbClr val="1F3864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/>
              <a:r>
                <a:rPr lang="ru-RU" sz="1600" i="1" dirty="0" smtClean="0">
                  <a:solidFill>
                    <a:srgbClr val="385623"/>
                  </a:solidFill>
                  <a:latin typeface="Times New Roman" pitchFamily="18" charset="0"/>
                  <a:cs typeface="Times New Roman" pitchFamily="18" charset="0"/>
                </a:rPr>
                <a:t>количество </a:t>
              </a:r>
              <a:r>
                <a:rPr lang="ru-RU" sz="1600" i="1" dirty="0">
                  <a:solidFill>
                    <a:srgbClr val="385623"/>
                  </a:solidFill>
                  <a:latin typeface="Times New Roman" pitchFamily="18" charset="0"/>
                  <a:cs typeface="Times New Roman" pitchFamily="18" charset="0"/>
                </a:rPr>
                <a:t>обратившихся мужчин составляет – </a:t>
              </a:r>
              <a:r>
                <a:rPr lang="ru-RU" sz="1600" i="1" dirty="0" smtClean="0">
                  <a:solidFill>
                    <a:srgbClr val="385623"/>
                  </a:solidFill>
                  <a:latin typeface="Times New Roman" pitchFamily="18" charset="0"/>
                  <a:cs typeface="Times New Roman" pitchFamily="18" charset="0"/>
                </a:rPr>
                <a:t>745 (22,8%).</a:t>
              </a:r>
              <a:endParaRPr sz="11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9" name="Google Shape;399;p28"/>
            <p:cNvSpPr/>
            <p:nvPr/>
          </p:nvSpPr>
          <p:spPr>
            <a:xfrm>
              <a:off x="246224" y="2981822"/>
              <a:ext cx="216000" cy="216000"/>
            </a:xfrm>
            <a:prstGeom prst="rect">
              <a:avLst/>
            </a:prstGeom>
            <a:solidFill>
              <a:srgbClr val="A8D08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28"/>
            <p:cNvSpPr/>
            <p:nvPr/>
          </p:nvSpPr>
          <p:spPr>
            <a:xfrm>
              <a:off x="235195" y="2512794"/>
              <a:ext cx="216000" cy="216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401" name="Google Shape;401;p28"/>
          <p:cNvCxnSpPr/>
          <p:nvPr/>
        </p:nvCxnSpPr>
        <p:spPr>
          <a:xfrm>
            <a:off x="484852" y="657146"/>
            <a:ext cx="11221373" cy="11398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7" name="Google Shape;407;p28"/>
          <p:cNvCxnSpPr/>
          <p:nvPr/>
        </p:nvCxnSpPr>
        <p:spPr>
          <a:xfrm>
            <a:off x="6027821" y="2655494"/>
            <a:ext cx="0" cy="3230189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408" name="Google Shape;408;p28"/>
          <p:cNvSpPr/>
          <p:nvPr/>
        </p:nvSpPr>
        <p:spPr>
          <a:xfrm>
            <a:off x="354092" y="58756"/>
            <a:ext cx="11741240" cy="609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Распределение пациентов, получивших стационарное лечение за 2022  год</a:t>
            </a:r>
            <a:endParaRPr sz="24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326584055"/>
              </p:ext>
            </p:extLst>
          </p:nvPr>
        </p:nvGraphicFramePr>
        <p:xfrm>
          <a:off x="609345" y="3357341"/>
          <a:ext cx="4505096" cy="3166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224692668"/>
              </p:ext>
            </p:extLst>
          </p:nvPr>
        </p:nvGraphicFramePr>
        <p:xfrm>
          <a:off x="5939874" y="2099909"/>
          <a:ext cx="6155458" cy="4424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6797" y="5856463"/>
            <a:ext cx="115384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всех пролеченных пациентов </a:t>
            </a:r>
            <a:r>
              <a:rPr 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городских </a:t>
            </a:r>
            <a:r>
              <a:rPr lang="ru-RU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1471 (45%), </a:t>
            </a:r>
            <a:r>
              <a:rPr lang="ru-RU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иногородних - </a:t>
            </a:r>
            <a:r>
              <a:rPr 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1794</a:t>
            </a:r>
            <a:r>
              <a:rPr lang="ru-RU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(55</a:t>
            </a:r>
            <a:r>
              <a:rPr lang="ru-RU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%). Согласно статистическим данным, большинство иногородних пациентов обращаются из </a:t>
            </a:r>
            <a:r>
              <a:rPr lang="ru-RU" sz="1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Алматинской</a:t>
            </a:r>
            <a:r>
              <a:rPr lang="ru-RU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Жамбылской</a:t>
            </a:r>
            <a:r>
              <a:rPr lang="ru-RU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областях.</a:t>
            </a:r>
            <a:endParaRPr 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Freeform 45"/>
          <p:cNvSpPr>
            <a:spLocks/>
          </p:cNvSpPr>
          <p:nvPr/>
        </p:nvSpPr>
        <p:spPr bwMode="auto">
          <a:xfrm>
            <a:off x="6054736" y="2358888"/>
            <a:ext cx="4533752" cy="2093132"/>
          </a:xfrm>
          <a:custGeom>
            <a:avLst/>
            <a:gdLst>
              <a:gd name="T0" fmla="*/ 350 w 643"/>
              <a:gd name="T1" fmla="*/ 7 h 338"/>
              <a:gd name="T2" fmla="*/ 355 w 643"/>
              <a:gd name="T3" fmla="*/ 28 h 338"/>
              <a:gd name="T4" fmla="*/ 372 w 643"/>
              <a:gd name="T5" fmla="*/ 26 h 338"/>
              <a:gd name="T6" fmla="*/ 381 w 643"/>
              <a:gd name="T7" fmla="*/ 29 h 338"/>
              <a:gd name="T8" fmla="*/ 398 w 643"/>
              <a:gd name="T9" fmla="*/ 43 h 338"/>
              <a:gd name="T10" fmla="*/ 423 w 643"/>
              <a:gd name="T11" fmla="*/ 35 h 338"/>
              <a:gd name="T12" fmla="*/ 449 w 643"/>
              <a:gd name="T13" fmla="*/ 16 h 338"/>
              <a:gd name="T14" fmla="*/ 525 w 643"/>
              <a:gd name="T15" fmla="*/ 99 h 338"/>
              <a:gd name="T16" fmla="*/ 539 w 643"/>
              <a:gd name="T17" fmla="*/ 100 h 338"/>
              <a:gd name="T18" fmla="*/ 559 w 643"/>
              <a:gd name="T19" fmla="*/ 97 h 338"/>
              <a:gd name="T20" fmla="*/ 593 w 643"/>
              <a:gd name="T21" fmla="*/ 108 h 338"/>
              <a:gd name="T22" fmla="*/ 602 w 643"/>
              <a:gd name="T23" fmla="*/ 123 h 338"/>
              <a:gd name="T24" fmla="*/ 630 w 643"/>
              <a:gd name="T25" fmla="*/ 115 h 338"/>
              <a:gd name="T26" fmla="*/ 638 w 643"/>
              <a:gd name="T27" fmla="*/ 136 h 338"/>
              <a:gd name="T28" fmla="*/ 628 w 643"/>
              <a:gd name="T29" fmla="*/ 172 h 338"/>
              <a:gd name="T30" fmla="*/ 611 w 643"/>
              <a:gd name="T31" fmla="*/ 185 h 338"/>
              <a:gd name="T32" fmla="*/ 583 w 643"/>
              <a:gd name="T33" fmla="*/ 209 h 338"/>
              <a:gd name="T34" fmla="*/ 580 w 643"/>
              <a:gd name="T35" fmla="*/ 230 h 338"/>
              <a:gd name="T36" fmla="*/ 548 w 643"/>
              <a:gd name="T37" fmla="*/ 237 h 338"/>
              <a:gd name="T38" fmla="*/ 561 w 643"/>
              <a:gd name="T39" fmla="*/ 256 h 338"/>
              <a:gd name="T40" fmla="*/ 568 w 643"/>
              <a:gd name="T41" fmla="*/ 286 h 338"/>
              <a:gd name="T42" fmla="*/ 525 w 643"/>
              <a:gd name="T43" fmla="*/ 284 h 338"/>
              <a:gd name="T44" fmla="*/ 475 w 643"/>
              <a:gd name="T45" fmla="*/ 286 h 338"/>
              <a:gd name="T46" fmla="*/ 456 w 643"/>
              <a:gd name="T47" fmla="*/ 297 h 338"/>
              <a:gd name="T48" fmla="*/ 413 w 643"/>
              <a:gd name="T49" fmla="*/ 302 h 338"/>
              <a:gd name="T50" fmla="*/ 383 w 643"/>
              <a:gd name="T51" fmla="*/ 334 h 338"/>
              <a:gd name="T52" fmla="*/ 327 w 643"/>
              <a:gd name="T53" fmla="*/ 291 h 338"/>
              <a:gd name="T54" fmla="*/ 180 w 643"/>
              <a:gd name="T55" fmla="*/ 336 h 338"/>
              <a:gd name="T56" fmla="*/ 116 w 643"/>
              <a:gd name="T57" fmla="*/ 319 h 338"/>
              <a:gd name="T58" fmla="*/ 105 w 643"/>
              <a:gd name="T59" fmla="*/ 306 h 338"/>
              <a:gd name="T60" fmla="*/ 94 w 643"/>
              <a:gd name="T61" fmla="*/ 295 h 338"/>
              <a:gd name="T62" fmla="*/ 75 w 643"/>
              <a:gd name="T63" fmla="*/ 274 h 338"/>
              <a:gd name="T64" fmla="*/ 88 w 643"/>
              <a:gd name="T65" fmla="*/ 269 h 338"/>
              <a:gd name="T66" fmla="*/ 84 w 643"/>
              <a:gd name="T67" fmla="*/ 259 h 338"/>
              <a:gd name="T68" fmla="*/ 103 w 643"/>
              <a:gd name="T69" fmla="*/ 248 h 338"/>
              <a:gd name="T70" fmla="*/ 112 w 643"/>
              <a:gd name="T71" fmla="*/ 248 h 338"/>
              <a:gd name="T72" fmla="*/ 114 w 643"/>
              <a:gd name="T73" fmla="*/ 226 h 338"/>
              <a:gd name="T74" fmla="*/ 99 w 643"/>
              <a:gd name="T75" fmla="*/ 215 h 338"/>
              <a:gd name="T76" fmla="*/ 88 w 643"/>
              <a:gd name="T77" fmla="*/ 218 h 338"/>
              <a:gd name="T78" fmla="*/ 73 w 643"/>
              <a:gd name="T79" fmla="*/ 218 h 338"/>
              <a:gd name="T80" fmla="*/ 60 w 643"/>
              <a:gd name="T81" fmla="*/ 226 h 338"/>
              <a:gd name="T82" fmla="*/ 41 w 643"/>
              <a:gd name="T83" fmla="*/ 224 h 338"/>
              <a:gd name="T84" fmla="*/ 11 w 643"/>
              <a:gd name="T85" fmla="*/ 190 h 338"/>
              <a:gd name="T86" fmla="*/ 9 w 643"/>
              <a:gd name="T87" fmla="*/ 145 h 338"/>
              <a:gd name="T88" fmla="*/ 36 w 643"/>
              <a:gd name="T89" fmla="*/ 134 h 338"/>
              <a:gd name="T90" fmla="*/ 54 w 643"/>
              <a:gd name="T91" fmla="*/ 115 h 338"/>
              <a:gd name="T92" fmla="*/ 65 w 643"/>
              <a:gd name="T93" fmla="*/ 115 h 338"/>
              <a:gd name="T94" fmla="*/ 82 w 643"/>
              <a:gd name="T95" fmla="*/ 112 h 338"/>
              <a:gd name="T96" fmla="*/ 114 w 643"/>
              <a:gd name="T97" fmla="*/ 127 h 338"/>
              <a:gd name="T98" fmla="*/ 135 w 643"/>
              <a:gd name="T99" fmla="*/ 129 h 338"/>
              <a:gd name="T100" fmla="*/ 153 w 643"/>
              <a:gd name="T101" fmla="*/ 119 h 338"/>
              <a:gd name="T102" fmla="*/ 180 w 643"/>
              <a:gd name="T103" fmla="*/ 119 h 338"/>
              <a:gd name="T104" fmla="*/ 200 w 643"/>
              <a:gd name="T105" fmla="*/ 132 h 338"/>
              <a:gd name="T106" fmla="*/ 223 w 643"/>
              <a:gd name="T107" fmla="*/ 110 h 338"/>
              <a:gd name="T108" fmla="*/ 202 w 643"/>
              <a:gd name="T109" fmla="*/ 97 h 338"/>
              <a:gd name="T110" fmla="*/ 211 w 643"/>
              <a:gd name="T111" fmla="*/ 71 h 338"/>
              <a:gd name="T112" fmla="*/ 209 w 643"/>
              <a:gd name="T113" fmla="*/ 63 h 338"/>
              <a:gd name="T114" fmla="*/ 202 w 643"/>
              <a:gd name="T115" fmla="*/ 50 h 338"/>
              <a:gd name="T116" fmla="*/ 221 w 643"/>
              <a:gd name="T117" fmla="*/ 46 h 338"/>
              <a:gd name="T118" fmla="*/ 249 w 643"/>
              <a:gd name="T119" fmla="*/ 37 h 338"/>
              <a:gd name="T120" fmla="*/ 269 w 643"/>
              <a:gd name="T121" fmla="*/ 26 h 338"/>
              <a:gd name="T122" fmla="*/ 295 w 643"/>
              <a:gd name="T123" fmla="*/ 16 h 338"/>
              <a:gd name="T124" fmla="*/ 314 w 643"/>
              <a:gd name="T125" fmla="*/ 5 h 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43" h="338">
                <a:moveTo>
                  <a:pt x="324" y="0"/>
                </a:moveTo>
                <a:lnTo>
                  <a:pt x="327" y="1"/>
                </a:lnTo>
                <a:lnTo>
                  <a:pt x="333" y="0"/>
                </a:lnTo>
                <a:lnTo>
                  <a:pt x="337" y="3"/>
                </a:lnTo>
                <a:lnTo>
                  <a:pt x="340" y="3"/>
                </a:lnTo>
                <a:lnTo>
                  <a:pt x="344" y="1"/>
                </a:lnTo>
                <a:lnTo>
                  <a:pt x="348" y="1"/>
                </a:lnTo>
                <a:lnTo>
                  <a:pt x="350" y="5"/>
                </a:lnTo>
                <a:lnTo>
                  <a:pt x="350" y="7"/>
                </a:lnTo>
                <a:lnTo>
                  <a:pt x="352" y="11"/>
                </a:lnTo>
                <a:lnTo>
                  <a:pt x="353" y="13"/>
                </a:lnTo>
                <a:lnTo>
                  <a:pt x="357" y="14"/>
                </a:lnTo>
                <a:lnTo>
                  <a:pt x="357" y="16"/>
                </a:lnTo>
                <a:lnTo>
                  <a:pt x="355" y="20"/>
                </a:lnTo>
                <a:lnTo>
                  <a:pt x="357" y="22"/>
                </a:lnTo>
                <a:lnTo>
                  <a:pt x="357" y="24"/>
                </a:lnTo>
                <a:lnTo>
                  <a:pt x="353" y="24"/>
                </a:lnTo>
                <a:lnTo>
                  <a:pt x="355" y="28"/>
                </a:lnTo>
                <a:lnTo>
                  <a:pt x="357" y="29"/>
                </a:lnTo>
                <a:lnTo>
                  <a:pt x="361" y="28"/>
                </a:lnTo>
                <a:lnTo>
                  <a:pt x="363" y="29"/>
                </a:lnTo>
                <a:lnTo>
                  <a:pt x="365" y="28"/>
                </a:lnTo>
                <a:lnTo>
                  <a:pt x="367" y="26"/>
                </a:lnTo>
                <a:lnTo>
                  <a:pt x="368" y="24"/>
                </a:lnTo>
                <a:lnTo>
                  <a:pt x="370" y="28"/>
                </a:lnTo>
                <a:lnTo>
                  <a:pt x="372" y="28"/>
                </a:lnTo>
                <a:lnTo>
                  <a:pt x="372" y="26"/>
                </a:lnTo>
                <a:lnTo>
                  <a:pt x="370" y="22"/>
                </a:lnTo>
                <a:lnTo>
                  <a:pt x="372" y="20"/>
                </a:lnTo>
                <a:lnTo>
                  <a:pt x="378" y="26"/>
                </a:lnTo>
                <a:lnTo>
                  <a:pt x="378" y="31"/>
                </a:lnTo>
                <a:lnTo>
                  <a:pt x="380" y="35"/>
                </a:lnTo>
                <a:lnTo>
                  <a:pt x="383" y="35"/>
                </a:lnTo>
                <a:lnTo>
                  <a:pt x="385" y="31"/>
                </a:lnTo>
                <a:lnTo>
                  <a:pt x="383" y="31"/>
                </a:lnTo>
                <a:lnTo>
                  <a:pt x="381" y="29"/>
                </a:lnTo>
                <a:lnTo>
                  <a:pt x="385" y="28"/>
                </a:lnTo>
                <a:lnTo>
                  <a:pt x="393" y="31"/>
                </a:lnTo>
                <a:lnTo>
                  <a:pt x="395" y="31"/>
                </a:lnTo>
                <a:lnTo>
                  <a:pt x="396" y="29"/>
                </a:lnTo>
                <a:lnTo>
                  <a:pt x="398" y="31"/>
                </a:lnTo>
                <a:lnTo>
                  <a:pt x="396" y="33"/>
                </a:lnTo>
                <a:lnTo>
                  <a:pt x="395" y="35"/>
                </a:lnTo>
                <a:lnTo>
                  <a:pt x="395" y="41"/>
                </a:lnTo>
                <a:lnTo>
                  <a:pt x="398" y="43"/>
                </a:lnTo>
                <a:lnTo>
                  <a:pt x="400" y="43"/>
                </a:lnTo>
                <a:lnTo>
                  <a:pt x="402" y="41"/>
                </a:lnTo>
                <a:lnTo>
                  <a:pt x="406" y="39"/>
                </a:lnTo>
                <a:lnTo>
                  <a:pt x="413" y="41"/>
                </a:lnTo>
                <a:lnTo>
                  <a:pt x="413" y="43"/>
                </a:lnTo>
                <a:lnTo>
                  <a:pt x="417" y="41"/>
                </a:lnTo>
                <a:lnTo>
                  <a:pt x="415" y="37"/>
                </a:lnTo>
                <a:lnTo>
                  <a:pt x="419" y="35"/>
                </a:lnTo>
                <a:lnTo>
                  <a:pt x="423" y="35"/>
                </a:lnTo>
                <a:lnTo>
                  <a:pt x="426" y="33"/>
                </a:lnTo>
                <a:lnTo>
                  <a:pt x="428" y="29"/>
                </a:lnTo>
                <a:lnTo>
                  <a:pt x="430" y="28"/>
                </a:lnTo>
                <a:lnTo>
                  <a:pt x="430" y="26"/>
                </a:lnTo>
                <a:lnTo>
                  <a:pt x="434" y="22"/>
                </a:lnTo>
                <a:lnTo>
                  <a:pt x="438" y="20"/>
                </a:lnTo>
                <a:lnTo>
                  <a:pt x="439" y="18"/>
                </a:lnTo>
                <a:lnTo>
                  <a:pt x="443" y="16"/>
                </a:lnTo>
                <a:lnTo>
                  <a:pt x="449" y="16"/>
                </a:lnTo>
                <a:lnTo>
                  <a:pt x="451" y="16"/>
                </a:lnTo>
                <a:lnTo>
                  <a:pt x="451" y="20"/>
                </a:lnTo>
                <a:lnTo>
                  <a:pt x="447" y="24"/>
                </a:lnTo>
                <a:lnTo>
                  <a:pt x="445" y="24"/>
                </a:lnTo>
                <a:lnTo>
                  <a:pt x="445" y="26"/>
                </a:lnTo>
                <a:lnTo>
                  <a:pt x="477" y="48"/>
                </a:lnTo>
                <a:lnTo>
                  <a:pt x="518" y="100"/>
                </a:lnTo>
                <a:lnTo>
                  <a:pt x="522" y="100"/>
                </a:lnTo>
                <a:lnTo>
                  <a:pt x="525" y="99"/>
                </a:lnTo>
                <a:lnTo>
                  <a:pt x="525" y="97"/>
                </a:lnTo>
                <a:lnTo>
                  <a:pt x="524" y="97"/>
                </a:lnTo>
                <a:lnTo>
                  <a:pt x="524" y="93"/>
                </a:lnTo>
                <a:lnTo>
                  <a:pt x="527" y="91"/>
                </a:lnTo>
                <a:lnTo>
                  <a:pt x="531" y="93"/>
                </a:lnTo>
                <a:lnTo>
                  <a:pt x="531" y="95"/>
                </a:lnTo>
                <a:lnTo>
                  <a:pt x="531" y="99"/>
                </a:lnTo>
                <a:lnTo>
                  <a:pt x="535" y="99"/>
                </a:lnTo>
                <a:lnTo>
                  <a:pt x="539" y="100"/>
                </a:lnTo>
                <a:lnTo>
                  <a:pt x="540" y="100"/>
                </a:lnTo>
                <a:lnTo>
                  <a:pt x="544" y="100"/>
                </a:lnTo>
                <a:lnTo>
                  <a:pt x="546" y="99"/>
                </a:lnTo>
                <a:lnTo>
                  <a:pt x="550" y="102"/>
                </a:lnTo>
                <a:lnTo>
                  <a:pt x="553" y="100"/>
                </a:lnTo>
                <a:lnTo>
                  <a:pt x="557" y="100"/>
                </a:lnTo>
                <a:lnTo>
                  <a:pt x="561" y="99"/>
                </a:lnTo>
                <a:lnTo>
                  <a:pt x="561" y="99"/>
                </a:lnTo>
                <a:lnTo>
                  <a:pt x="559" y="97"/>
                </a:lnTo>
                <a:lnTo>
                  <a:pt x="561" y="95"/>
                </a:lnTo>
                <a:lnTo>
                  <a:pt x="567" y="93"/>
                </a:lnTo>
                <a:lnTo>
                  <a:pt x="572" y="93"/>
                </a:lnTo>
                <a:lnTo>
                  <a:pt x="578" y="95"/>
                </a:lnTo>
                <a:lnTo>
                  <a:pt x="582" y="99"/>
                </a:lnTo>
                <a:lnTo>
                  <a:pt x="585" y="104"/>
                </a:lnTo>
                <a:lnTo>
                  <a:pt x="587" y="108"/>
                </a:lnTo>
                <a:lnTo>
                  <a:pt x="589" y="108"/>
                </a:lnTo>
                <a:lnTo>
                  <a:pt x="593" y="108"/>
                </a:lnTo>
                <a:lnTo>
                  <a:pt x="596" y="112"/>
                </a:lnTo>
                <a:lnTo>
                  <a:pt x="596" y="112"/>
                </a:lnTo>
                <a:lnTo>
                  <a:pt x="600" y="112"/>
                </a:lnTo>
                <a:lnTo>
                  <a:pt x="600" y="114"/>
                </a:lnTo>
                <a:lnTo>
                  <a:pt x="598" y="115"/>
                </a:lnTo>
                <a:lnTo>
                  <a:pt x="600" y="119"/>
                </a:lnTo>
                <a:lnTo>
                  <a:pt x="600" y="121"/>
                </a:lnTo>
                <a:lnTo>
                  <a:pt x="602" y="123"/>
                </a:lnTo>
                <a:lnTo>
                  <a:pt x="602" y="123"/>
                </a:lnTo>
                <a:lnTo>
                  <a:pt x="604" y="123"/>
                </a:lnTo>
                <a:lnTo>
                  <a:pt x="608" y="125"/>
                </a:lnTo>
                <a:lnTo>
                  <a:pt x="610" y="127"/>
                </a:lnTo>
                <a:lnTo>
                  <a:pt x="611" y="125"/>
                </a:lnTo>
                <a:lnTo>
                  <a:pt x="613" y="123"/>
                </a:lnTo>
                <a:lnTo>
                  <a:pt x="621" y="123"/>
                </a:lnTo>
                <a:lnTo>
                  <a:pt x="625" y="121"/>
                </a:lnTo>
                <a:lnTo>
                  <a:pt x="626" y="117"/>
                </a:lnTo>
                <a:lnTo>
                  <a:pt x="630" y="115"/>
                </a:lnTo>
                <a:lnTo>
                  <a:pt x="632" y="117"/>
                </a:lnTo>
                <a:lnTo>
                  <a:pt x="630" y="121"/>
                </a:lnTo>
                <a:lnTo>
                  <a:pt x="632" y="125"/>
                </a:lnTo>
                <a:lnTo>
                  <a:pt x="634" y="125"/>
                </a:lnTo>
                <a:lnTo>
                  <a:pt x="638" y="129"/>
                </a:lnTo>
                <a:lnTo>
                  <a:pt x="643" y="130"/>
                </a:lnTo>
                <a:lnTo>
                  <a:pt x="643" y="130"/>
                </a:lnTo>
                <a:lnTo>
                  <a:pt x="641" y="134"/>
                </a:lnTo>
                <a:lnTo>
                  <a:pt x="638" y="136"/>
                </a:lnTo>
                <a:lnTo>
                  <a:pt x="634" y="142"/>
                </a:lnTo>
                <a:lnTo>
                  <a:pt x="634" y="144"/>
                </a:lnTo>
                <a:lnTo>
                  <a:pt x="634" y="145"/>
                </a:lnTo>
                <a:lnTo>
                  <a:pt x="632" y="149"/>
                </a:lnTo>
                <a:lnTo>
                  <a:pt x="628" y="151"/>
                </a:lnTo>
                <a:lnTo>
                  <a:pt x="625" y="153"/>
                </a:lnTo>
                <a:lnTo>
                  <a:pt x="625" y="157"/>
                </a:lnTo>
                <a:lnTo>
                  <a:pt x="625" y="164"/>
                </a:lnTo>
                <a:lnTo>
                  <a:pt x="628" y="172"/>
                </a:lnTo>
                <a:lnTo>
                  <a:pt x="630" y="175"/>
                </a:lnTo>
                <a:lnTo>
                  <a:pt x="630" y="177"/>
                </a:lnTo>
                <a:lnTo>
                  <a:pt x="626" y="183"/>
                </a:lnTo>
                <a:lnTo>
                  <a:pt x="623" y="183"/>
                </a:lnTo>
                <a:lnTo>
                  <a:pt x="619" y="187"/>
                </a:lnTo>
                <a:lnTo>
                  <a:pt x="617" y="188"/>
                </a:lnTo>
                <a:lnTo>
                  <a:pt x="615" y="187"/>
                </a:lnTo>
                <a:lnTo>
                  <a:pt x="615" y="185"/>
                </a:lnTo>
                <a:lnTo>
                  <a:pt x="611" y="185"/>
                </a:lnTo>
                <a:lnTo>
                  <a:pt x="606" y="187"/>
                </a:lnTo>
                <a:lnTo>
                  <a:pt x="600" y="187"/>
                </a:lnTo>
                <a:lnTo>
                  <a:pt x="595" y="185"/>
                </a:lnTo>
                <a:lnTo>
                  <a:pt x="591" y="183"/>
                </a:lnTo>
                <a:lnTo>
                  <a:pt x="587" y="183"/>
                </a:lnTo>
                <a:lnTo>
                  <a:pt x="587" y="192"/>
                </a:lnTo>
                <a:lnTo>
                  <a:pt x="585" y="196"/>
                </a:lnTo>
                <a:lnTo>
                  <a:pt x="585" y="200"/>
                </a:lnTo>
                <a:lnTo>
                  <a:pt x="583" y="209"/>
                </a:lnTo>
                <a:lnTo>
                  <a:pt x="583" y="218"/>
                </a:lnTo>
                <a:lnTo>
                  <a:pt x="582" y="220"/>
                </a:lnTo>
                <a:lnTo>
                  <a:pt x="585" y="222"/>
                </a:lnTo>
                <a:lnTo>
                  <a:pt x="589" y="224"/>
                </a:lnTo>
                <a:lnTo>
                  <a:pt x="587" y="226"/>
                </a:lnTo>
                <a:lnTo>
                  <a:pt x="587" y="230"/>
                </a:lnTo>
                <a:lnTo>
                  <a:pt x="583" y="230"/>
                </a:lnTo>
                <a:lnTo>
                  <a:pt x="582" y="230"/>
                </a:lnTo>
                <a:lnTo>
                  <a:pt x="580" y="230"/>
                </a:lnTo>
                <a:lnTo>
                  <a:pt x="578" y="230"/>
                </a:lnTo>
                <a:lnTo>
                  <a:pt x="576" y="230"/>
                </a:lnTo>
                <a:lnTo>
                  <a:pt x="572" y="231"/>
                </a:lnTo>
                <a:lnTo>
                  <a:pt x="565" y="231"/>
                </a:lnTo>
                <a:lnTo>
                  <a:pt x="559" y="235"/>
                </a:lnTo>
                <a:lnTo>
                  <a:pt x="555" y="233"/>
                </a:lnTo>
                <a:lnTo>
                  <a:pt x="553" y="233"/>
                </a:lnTo>
                <a:lnTo>
                  <a:pt x="552" y="235"/>
                </a:lnTo>
                <a:lnTo>
                  <a:pt x="548" y="237"/>
                </a:lnTo>
                <a:lnTo>
                  <a:pt x="548" y="239"/>
                </a:lnTo>
                <a:lnTo>
                  <a:pt x="552" y="243"/>
                </a:lnTo>
                <a:lnTo>
                  <a:pt x="555" y="241"/>
                </a:lnTo>
                <a:lnTo>
                  <a:pt x="559" y="243"/>
                </a:lnTo>
                <a:lnTo>
                  <a:pt x="559" y="243"/>
                </a:lnTo>
                <a:lnTo>
                  <a:pt x="557" y="246"/>
                </a:lnTo>
                <a:lnTo>
                  <a:pt x="559" y="250"/>
                </a:lnTo>
                <a:lnTo>
                  <a:pt x="559" y="254"/>
                </a:lnTo>
                <a:lnTo>
                  <a:pt x="561" y="256"/>
                </a:lnTo>
                <a:lnTo>
                  <a:pt x="561" y="259"/>
                </a:lnTo>
                <a:lnTo>
                  <a:pt x="565" y="265"/>
                </a:lnTo>
                <a:lnTo>
                  <a:pt x="565" y="267"/>
                </a:lnTo>
                <a:lnTo>
                  <a:pt x="568" y="271"/>
                </a:lnTo>
                <a:lnTo>
                  <a:pt x="570" y="276"/>
                </a:lnTo>
                <a:lnTo>
                  <a:pt x="568" y="278"/>
                </a:lnTo>
                <a:lnTo>
                  <a:pt x="567" y="282"/>
                </a:lnTo>
                <a:lnTo>
                  <a:pt x="570" y="286"/>
                </a:lnTo>
                <a:lnTo>
                  <a:pt x="568" y="286"/>
                </a:lnTo>
                <a:lnTo>
                  <a:pt x="568" y="288"/>
                </a:lnTo>
                <a:lnTo>
                  <a:pt x="565" y="289"/>
                </a:lnTo>
                <a:lnTo>
                  <a:pt x="565" y="295"/>
                </a:lnTo>
                <a:lnTo>
                  <a:pt x="561" y="297"/>
                </a:lnTo>
                <a:lnTo>
                  <a:pt x="553" y="295"/>
                </a:lnTo>
                <a:lnTo>
                  <a:pt x="546" y="286"/>
                </a:lnTo>
                <a:lnTo>
                  <a:pt x="544" y="288"/>
                </a:lnTo>
                <a:lnTo>
                  <a:pt x="537" y="284"/>
                </a:lnTo>
                <a:lnTo>
                  <a:pt x="525" y="284"/>
                </a:lnTo>
                <a:lnTo>
                  <a:pt x="522" y="286"/>
                </a:lnTo>
                <a:lnTo>
                  <a:pt x="512" y="282"/>
                </a:lnTo>
                <a:lnTo>
                  <a:pt x="505" y="286"/>
                </a:lnTo>
                <a:lnTo>
                  <a:pt x="501" y="286"/>
                </a:lnTo>
                <a:lnTo>
                  <a:pt x="496" y="284"/>
                </a:lnTo>
                <a:lnTo>
                  <a:pt x="494" y="288"/>
                </a:lnTo>
                <a:lnTo>
                  <a:pt x="490" y="288"/>
                </a:lnTo>
                <a:lnTo>
                  <a:pt x="481" y="288"/>
                </a:lnTo>
                <a:lnTo>
                  <a:pt x="475" y="286"/>
                </a:lnTo>
                <a:lnTo>
                  <a:pt x="471" y="284"/>
                </a:lnTo>
                <a:lnTo>
                  <a:pt x="466" y="284"/>
                </a:lnTo>
                <a:lnTo>
                  <a:pt x="464" y="284"/>
                </a:lnTo>
                <a:lnTo>
                  <a:pt x="460" y="284"/>
                </a:lnTo>
                <a:lnTo>
                  <a:pt x="456" y="284"/>
                </a:lnTo>
                <a:lnTo>
                  <a:pt x="454" y="284"/>
                </a:lnTo>
                <a:lnTo>
                  <a:pt x="454" y="288"/>
                </a:lnTo>
                <a:lnTo>
                  <a:pt x="456" y="291"/>
                </a:lnTo>
                <a:lnTo>
                  <a:pt x="456" y="297"/>
                </a:lnTo>
                <a:lnTo>
                  <a:pt x="451" y="297"/>
                </a:lnTo>
                <a:lnTo>
                  <a:pt x="439" y="297"/>
                </a:lnTo>
                <a:lnTo>
                  <a:pt x="428" y="297"/>
                </a:lnTo>
                <a:lnTo>
                  <a:pt x="424" y="295"/>
                </a:lnTo>
                <a:lnTo>
                  <a:pt x="419" y="293"/>
                </a:lnTo>
                <a:lnTo>
                  <a:pt x="415" y="297"/>
                </a:lnTo>
                <a:lnTo>
                  <a:pt x="417" y="299"/>
                </a:lnTo>
                <a:lnTo>
                  <a:pt x="413" y="301"/>
                </a:lnTo>
                <a:lnTo>
                  <a:pt x="413" y="302"/>
                </a:lnTo>
                <a:lnTo>
                  <a:pt x="411" y="302"/>
                </a:lnTo>
                <a:lnTo>
                  <a:pt x="408" y="308"/>
                </a:lnTo>
                <a:lnTo>
                  <a:pt x="406" y="308"/>
                </a:lnTo>
                <a:lnTo>
                  <a:pt x="398" y="316"/>
                </a:lnTo>
                <a:lnTo>
                  <a:pt x="396" y="321"/>
                </a:lnTo>
                <a:lnTo>
                  <a:pt x="395" y="323"/>
                </a:lnTo>
                <a:lnTo>
                  <a:pt x="391" y="331"/>
                </a:lnTo>
                <a:lnTo>
                  <a:pt x="383" y="336"/>
                </a:lnTo>
                <a:lnTo>
                  <a:pt x="383" y="334"/>
                </a:lnTo>
                <a:lnTo>
                  <a:pt x="374" y="331"/>
                </a:lnTo>
                <a:lnTo>
                  <a:pt x="368" y="331"/>
                </a:lnTo>
                <a:lnTo>
                  <a:pt x="365" y="331"/>
                </a:lnTo>
                <a:lnTo>
                  <a:pt x="357" y="334"/>
                </a:lnTo>
                <a:lnTo>
                  <a:pt x="353" y="334"/>
                </a:lnTo>
                <a:lnTo>
                  <a:pt x="346" y="316"/>
                </a:lnTo>
                <a:lnTo>
                  <a:pt x="335" y="314"/>
                </a:lnTo>
                <a:lnTo>
                  <a:pt x="333" y="289"/>
                </a:lnTo>
                <a:lnTo>
                  <a:pt x="327" y="291"/>
                </a:lnTo>
                <a:lnTo>
                  <a:pt x="324" y="282"/>
                </a:lnTo>
                <a:lnTo>
                  <a:pt x="314" y="274"/>
                </a:lnTo>
                <a:lnTo>
                  <a:pt x="286" y="274"/>
                </a:lnTo>
                <a:lnTo>
                  <a:pt x="262" y="278"/>
                </a:lnTo>
                <a:lnTo>
                  <a:pt x="247" y="269"/>
                </a:lnTo>
                <a:lnTo>
                  <a:pt x="237" y="265"/>
                </a:lnTo>
                <a:lnTo>
                  <a:pt x="209" y="246"/>
                </a:lnTo>
                <a:lnTo>
                  <a:pt x="165" y="254"/>
                </a:lnTo>
                <a:lnTo>
                  <a:pt x="180" y="336"/>
                </a:lnTo>
                <a:lnTo>
                  <a:pt x="176" y="336"/>
                </a:lnTo>
                <a:lnTo>
                  <a:pt x="170" y="338"/>
                </a:lnTo>
                <a:lnTo>
                  <a:pt x="159" y="325"/>
                </a:lnTo>
                <a:lnTo>
                  <a:pt x="146" y="317"/>
                </a:lnTo>
                <a:lnTo>
                  <a:pt x="137" y="316"/>
                </a:lnTo>
                <a:lnTo>
                  <a:pt x="127" y="319"/>
                </a:lnTo>
                <a:lnTo>
                  <a:pt x="118" y="329"/>
                </a:lnTo>
                <a:lnTo>
                  <a:pt x="116" y="323"/>
                </a:lnTo>
                <a:lnTo>
                  <a:pt x="116" y="319"/>
                </a:lnTo>
                <a:lnTo>
                  <a:pt x="118" y="316"/>
                </a:lnTo>
                <a:lnTo>
                  <a:pt x="118" y="310"/>
                </a:lnTo>
                <a:lnTo>
                  <a:pt x="118" y="308"/>
                </a:lnTo>
                <a:lnTo>
                  <a:pt x="118" y="308"/>
                </a:lnTo>
                <a:lnTo>
                  <a:pt x="118" y="306"/>
                </a:lnTo>
                <a:lnTo>
                  <a:pt x="114" y="306"/>
                </a:lnTo>
                <a:lnTo>
                  <a:pt x="110" y="306"/>
                </a:lnTo>
                <a:lnTo>
                  <a:pt x="108" y="304"/>
                </a:lnTo>
                <a:lnTo>
                  <a:pt x="105" y="306"/>
                </a:lnTo>
                <a:lnTo>
                  <a:pt x="105" y="306"/>
                </a:lnTo>
                <a:lnTo>
                  <a:pt x="103" y="302"/>
                </a:lnTo>
                <a:lnTo>
                  <a:pt x="101" y="301"/>
                </a:lnTo>
                <a:lnTo>
                  <a:pt x="99" y="299"/>
                </a:lnTo>
                <a:lnTo>
                  <a:pt x="99" y="297"/>
                </a:lnTo>
                <a:lnTo>
                  <a:pt x="97" y="299"/>
                </a:lnTo>
                <a:lnTo>
                  <a:pt x="94" y="299"/>
                </a:lnTo>
                <a:lnTo>
                  <a:pt x="94" y="299"/>
                </a:lnTo>
                <a:lnTo>
                  <a:pt x="94" y="295"/>
                </a:lnTo>
                <a:lnTo>
                  <a:pt x="94" y="291"/>
                </a:lnTo>
                <a:lnTo>
                  <a:pt x="88" y="286"/>
                </a:lnTo>
                <a:lnTo>
                  <a:pt x="88" y="284"/>
                </a:lnTo>
                <a:lnTo>
                  <a:pt x="86" y="284"/>
                </a:lnTo>
                <a:lnTo>
                  <a:pt x="84" y="280"/>
                </a:lnTo>
                <a:lnTo>
                  <a:pt x="82" y="278"/>
                </a:lnTo>
                <a:lnTo>
                  <a:pt x="80" y="276"/>
                </a:lnTo>
                <a:lnTo>
                  <a:pt x="79" y="274"/>
                </a:lnTo>
                <a:lnTo>
                  <a:pt x="75" y="274"/>
                </a:lnTo>
                <a:lnTo>
                  <a:pt x="73" y="273"/>
                </a:lnTo>
                <a:lnTo>
                  <a:pt x="73" y="271"/>
                </a:lnTo>
                <a:lnTo>
                  <a:pt x="75" y="269"/>
                </a:lnTo>
                <a:lnTo>
                  <a:pt x="77" y="269"/>
                </a:lnTo>
                <a:lnTo>
                  <a:pt x="82" y="269"/>
                </a:lnTo>
                <a:lnTo>
                  <a:pt x="84" y="271"/>
                </a:lnTo>
                <a:lnTo>
                  <a:pt x="86" y="271"/>
                </a:lnTo>
                <a:lnTo>
                  <a:pt x="86" y="271"/>
                </a:lnTo>
                <a:lnTo>
                  <a:pt x="88" y="269"/>
                </a:lnTo>
                <a:lnTo>
                  <a:pt x="90" y="269"/>
                </a:lnTo>
                <a:lnTo>
                  <a:pt x="94" y="269"/>
                </a:lnTo>
                <a:lnTo>
                  <a:pt x="94" y="269"/>
                </a:lnTo>
                <a:lnTo>
                  <a:pt x="94" y="267"/>
                </a:lnTo>
                <a:lnTo>
                  <a:pt x="90" y="267"/>
                </a:lnTo>
                <a:lnTo>
                  <a:pt x="88" y="267"/>
                </a:lnTo>
                <a:lnTo>
                  <a:pt x="88" y="263"/>
                </a:lnTo>
                <a:lnTo>
                  <a:pt x="86" y="259"/>
                </a:lnTo>
                <a:lnTo>
                  <a:pt x="84" y="259"/>
                </a:lnTo>
                <a:lnTo>
                  <a:pt x="86" y="258"/>
                </a:lnTo>
                <a:lnTo>
                  <a:pt x="86" y="256"/>
                </a:lnTo>
                <a:lnTo>
                  <a:pt x="86" y="254"/>
                </a:lnTo>
                <a:lnTo>
                  <a:pt x="88" y="252"/>
                </a:lnTo>
                <a:lnTo>
                  <a:pt x="92" y="250"/>
                </a:lnTo>
                <a:lnTo>
                  <a:pt x="95" y="248"/>
                </a:lnTo>
                <a:lnTo>
                  <a:pt x="97" y="250"/>
                </a:lnTo>
                <a:lnTo>
                  <a:pt x="101" y="250"/>
                </a:lnTo>
                <a:lnTo>
                  <a:pt x="103" y="248"/>
                </a:lnTo>
                <a:lnTo>
                  <a:pt x="105" y="250"/>
                </a:lnTo>
                <a:lnTo>
                  <a:pt x="107" y="250"/>
                </a:lnTo>
                <a:lnTo>
                  <a:pt x="108" y="250"/>
                </a:lnTo>
                <a:lnTo>
                  <a:pt x="112" y="252"/>
                </a:lnTo>
                <a:lnTo>
                  <a:pt x="114" y="252"/>
                </a:lnTo>
                <a:lnTo>
                  <a:pt x="118" y="250"/>
                </a:lnTo>
                <a:lnTo>
                  <a:pt x="118" y="248"/>
                </a:lnTo>
                <a:lnTo>
                  <a:pt x="116" y="248"/>
                </a:lnTo>
                <a:lnTo>
                  <a:pt x="112" y="248"/>
                </a:lnTo>
                <a:lnTo>
                  <a:pt x="110" y="243"/>
                </a:lnTo>
                <a:lnTo>
                  <a:pt x="110" y="239"/>
                </a:lnTo>
                <a:lnTo>
                  <a:pt x="114" y="239"/>
                </a:lnTo>
                <a:lnTo>
                  <a:pt x="114" y="237"/>
                </a:lnTo>
                <a:lnTo>
                  <a:pt x="114" y="235"/>
                </a:lnTo>
                <a:lnTo>
                  <a:pt x="112" y="233"/>
                </a:lnTo>
                <a:lnTo>
                  <a:pt x="112" y="233"/>
                </a:lnTo>
                <a:lnTo>
                  <a:pt x="114" y="230"/>
                </a:lnTo>
                <a:lnTo>
                  <a:pt x="114" y="226"/>
                </a:lnTo>
                <a:lnTo>
                  <a:pt x="112" y="224"/>
                </a:lnTo>
                <a:lnTo>
                  <a:pt x="110" y="222"/>
                </a:lnTo>
                <a:lnTo>
                  <a:pt x="112" y="220"/>
                </a:lnTo>
                <a:lnTo>
                  <a:pt x="112" y="218"/>
                </a:lnTo>
                <a:lnTo>
                  <a:pt x="110" y="218"/>
                </a:lnTo>
                <a:lnTo>
                  <a:pt x="108" y="216"/>
                </a:lnTo>
                <a:lnTo>
                  <a:pt x="108" y="215"/>
                </a:lnTo>
                <a:lnTo>
                  <a:pt x="103" y="215"/>
                </a:lnTo>
                <a:lnTo>
                  <a:pt x="99" y="215"/>
                </a:lnTo>
                <a:lnTo>
                  <a:pt x="97" y="215"/>
                </a:lnTo>
                <a:lnTo>
                  <a:pt x="97" y="216"/>
                </a:lnTo>
                <a:lnTo>
                  <a:pt x="95" y="216"/>
                </a:lnTo>
                <a:lnTo>
                  <a:pt x="95" y="218"/>
                </a:lnTo>
                <a:lnTo>
                  <a:pt x="94" y="218"/>
                </a:lnTo>
                <a:lnTo>
                  <a:pt x="92" y="218"/>
                </a:lnTo>
                <a:lnTo>
                  <a:pt x="92" y="216"/>
                </a:lnTo>
                <a:lnTo>
                  <a:pt x="90" y="216"/>
                </a:lnTo>
                <a:lnTo>
                  <a:pt x="88" y="218"/>
                </a:lnTo>
                <a:lnTo>
                  <a:pt x="86" y="216"/>
                </a:lnTo>
                <a:lnTo>
                  <a:pt x="86" y="213"/>
                </a:lnTo>
                <a:lnTo>
                  <a:pt x="86" y="213"/>
                </a:lnTo>
                <a:lnTo>
                  <a:pt x="84" y="215"/>
                </a:lnTo>
                <a:lnTo>
                  <a:pt x="82" y="215"/>
                </a:lnTo>
                <a:lnTo>
                  <a:pt x="80" y="213"/>
                </a:lnTo>
                <a:lnTo>
                  <a:pt x="77" y="213"/>
                </a:lnTo>
                <a:lnTo>
                  <a:pt x="75" y="215"/>
                </a:lnTo>
                <a:lnTo>
                  <a:pt x="73" y="218"/>
                </a:lnTo>
                <a:lnTo>
                  <a:pt x="73" y="218"/>
                </a:lnTo>
                <a:lnTo>
                  <a:pt x="71" y="216"/>
                </a:lnTo>
                <a:lnTo>
                  <a:pt x="69" y="216"/>
                </a:lnTo>
                <a:lnTo>
                  <a:pt x="67" y="220"/>
                </a:lnTo>
                <a:lnTo>
                  <a:pt x="65" y="220"/>
                </a:lnTo>
                <a:lnTo>
                  <a:pt x="64" y="222"/>
                </a:lnTo>
                <a:lnTo>
                  <a:pt x="62" y="224"/>
                </a:lnTo>
                <a:lnTo>
                  <a:pt x="60" y="224"/>
                </a:lnTo>
                <a:lnTo>
                  <a:pt x="60" y="226"/>
                </a:lnTo>
                <a:lnTo>
                  <a:pt x="58" y="228"/>
                </a:lnTo>
                <a:lnTo>
                  <a:pt x="56" y="226"/>
                </a:lnTo>
                <a:lnTo>
                  <a:pt x="56" y="226"/>
                </a:lnTo>
                <a:lnTo>
                  <a:pt x="54" y="228"/>
                </a:lnTo>
                <a:lnTo>
                  <a:pt x="52" y="228"/>
                </a:lnTo>
                <a:lnTo>
                  <a:pt x="51" y="226"/>
                </a:lnTo>
                <a:lnTo>
                  <a:pt x="51" y="226"/>
                </a:lnTo>
                <a:lnTo>
                  <a:pt x="45" y="224"/>
                </a:lnTo>
                <a:lnTo>
                  <a:pt x="41" y="224"/>
                </a:lnTo>
                <a:lnTo>
                  <a:pt x="36" y="220"/>
                </a:lnTo>
                <a:lnTo>
                  <a:pt x="36" y="218"/>
                </a:lnTo>
                <a:lnTo>
                  <a:pt x="41" y="218"/>
                </a:lnTo>
                <a:lnTo>
                  <a:pt x="36" y="207"/>
                </a:lnTo>
                <a:lnTo>
                  <a:pt x="28" y="200"/>
                </a:lnTo>
                <a:lnTo>
                  <a:pt x="17" y="196"/>
                </a:lnTo>
                <a:lnTo>
                  <a:pt x="15" y="198"/>
                </a:lnTo>
                <a:lnTo>
                  <a:pt x="9" y="194"/>
                </a:lnTo>
                <a:lnTo>
                  <a:pt x="11" y="190"/>
                </a:lnTo>
                <a:lnTo>
                  <a:pt x="8" y="187"/>
                </a:lnTo>
                <a:lnTo>
                  <a:pt x="0" y="183"/>
                </a:lnTo>
                <a:lnTo>
                  <a:pt x="4" y="177"/>
                </a:lnTo>
                <a:lnTo>
                  <a:pt x="4" y="168"/>
                </a:lnTo>
                <a:lnTo>
                  <a:pt x="2" y="164"/>
                </a:lnTo>
                <a:lnTo>
                  <a:pt x="2" y="157"/>
                </a:lnTo>
                <a:lnTo>
                  <a:pt x="4" y="155"/>
                </a:lnTo>
                <a:lnTo>
                  <a:pt x="9" y="149"/>
                </a:lnTo>
                <a:lnTo>
                  <a:pt x="9" y="145"/>
                </a:lnTo>
                <a:lnTo>
                  <a:pt x="11" y="142"/>
                </a:lnTo>
                <a:lnTo>
                  <a:pt x="21" y="149"/>
                </a:lnTo>
                <a:lnTo>
                  <a:pt x="22" y="153"/>
                </a:lnTo>
                <a:lnTo>
                  <a:pt x="26" y="157"/>
                </a:lnTo>
                <a:lnTo>
                  <a:pt x="32" y="157"/>
                </a:lnTo>
                <a:lnTo>
                  <a:pt x="32" y="151"/>
                </a:lnTo>
                <a:lnTo>
                  <a:pt x="34" y="149"/>
                </a:lnTo>
                <a:lnTo>
                  <a:pt x="30" y="136"/>
                </a:lnTo>
                <a:lnTo>
                  <a:pt x="36" y="134"/>
                </a:lnTo>
                <a:lnTo>
                  <a:pt x="41" y="134"/>
                </a:lnTo>
                <a:lnTo>
                  <a:pt x="41" y="130"/>
                </a:lnTo>
                <a:lnTo>
                  <a:pt x="37" y="129"/>
                </a:lnTo>
                <a:lnTo>
                  <a:pt x="39" y="123"/>
                </a:lnTo>
                <a:lnTo>
                  <a:pt x="43" y="121"/>
                </a:lnTo>
                <a:lnTo>
                  <a:pt x="47" y="121"/>
                </a:lnTo>
                <a:lnTo>
                  <a:pt x="49" y="115"/>
                </a:lnTo>
                <a:lnTo>
                  <a:pt x="51" y="114"/>
                </a:lnTo>
                <a:lnTo>
                  <a:pt x="54" y="115"/>
                </a:lnTo>
                <a:lnTo>
                  <a:pt x="54" y="112"/>
                </a:lnTo>
                <a:lnTo>
                  <a:pt x="54" y="110"/>
                </a:lnTo>
                <a:lnTo>
                  <a:pt x="54" y="106"/>
                </a:lnTo>
                <a:lnTo>
                  <a:pt x="60" y="110"/>
                </a:lnTo>
                <a:lnTo>
                  <a:pt x="64" y="112"/>
                </a:lnTo>
                <a:lnTo>
                  <a:pt x="64" y="114"/>
                </a:lnTo>
                <a:lnTo>
                  <a:pt x="60" y="115"/>
                </a:lnTo>
                <a:lnTo>
                  <a:pt x="62" y="117"/>
                </a:lnTo>
                <a:lnTo>
                  <a:pt x="65" y="115"/>
                </a:lnTo>
                <a:lnTo>
                  <a:pt x="65" y="114"/>
                </a:lnTo>
                <a:lnTo>
                  <a:pt x="69" y="112"/>
                </a:lnTo>
                <a:lnTo>
                  <a:pt x="69" y="115"/>
                </a:lnTo>
                <a:lnTo>
                  <a:pt x="71" y="114"/>
                </a:lnTo>
                <a:lnTo>
                  <a:pt x="71" y="110"/>
                </a:lnTo>
                <a:lnTo>
                  <a:pt x="75" y="110"/>
                </a:lnTo>
                <a:lnTo>
                  <a:pt x="79" y="108"/>
                </a:lnTo>
                <a:lnTo>
                  <a:pt x="82" y="108"/>
                </a:lnTo>
                <a:lnTo>
                  <a:pt x="82" y="112"/>
                </a:lnTo>
                <a:lnTo>
                  <a:pt x="88" y="115"/>
                </a:lnTo>
                <a:lnTo>
                  <a:pt x="94" y="114"/>
                </a:lnTo>
                <a:lnTo>
                  <a:pt x="95" y="114"/>
                </a:lnTo>
                <a:lnTo>
                  <a:pt x="97" y="115"/>
                </a:lnTo>
                <a:lnTo>
                  <a:pt x="99" y="115"/>
                </a:lnTo>
                <a:lnTo>
                  <a:pt x="103" y="121"/>
                </a:lnTo>
                <a:lnTo>
                  <a:pt x="107" y="121"/>
                </a:lnTo>
                <a:lnTo>
                  <a:pt x="108" y="123"/>
                </a:lnTo>
                <a:lnTo>
                  <a:pt x="114" y="127"/>
                </a:lnTo>
                <a:lnTo>
                  <a:pt x="116" y="127"/>
                </a:lnTo>
                <a:lnTo>
                  <a:pt x="118" y="130"/>
                </a:lnTo>
                <a:lnTo>
                  <a:pt x="118" y="134"/>
                </a:lnTo>
                <a:lnTo>
                  <a:pt x="120" y="134"/>
                </a:lnTo>
                <a:lnTo>
                  <a:pt x="122" y="130"/>
                </a:lnTo>
                <a:lnTo>
                  <a:pt x="122" y="127"/>
                </a:lnTo>
                <a:lnTo>
                  <a:pt x="125" y="125"/>
                </a:lnTo>
                <a:lnTo>
                  <a:pt x="127" y="129"/>
                </a:lnTo>
                <a:lnTo>
                  <a:pt x="135" y="129"/>
                </a:lnTo>
                <a:lnTo>
                  <a:pt x="137" y="132"/>
                </a:lnTo>
                <a:lnTo>
                  <a:pt x="138" y="134"/>
                </a:lnTo>
                <a:lnTo>
                  <a:pt x="142" y="130"/>
                </a:lnTo>
                <a:lnTo>
                  <a:pt x="144" y="123"/>
                </a:lnTo>
                <a:lnTo>
                  <a:pt x="148" y="123"/>
                </a:lnTo>
                <a:lnTo>
                  <a:pt x="148" y="121"/>
                </a:lnTo>
                <a:lnTo>
                  <a:pt x="150" y="119"/>
                </a:lnTo>
                <a:lnTo>
                  <a:pt x="151" y="121"/>
                </a:lnTo>
                <a:lnTo>
                  <a:pt x="153" y="119"/>
                </a:lnTo>
                <a:lnTo>
                  <a:pt x="157" y="119"/>
                </a:lnTo>
                <a:lnTo>
                  <a:pt x="163" y="123"/>
                </a:lnTo>
                <a:lnTo>
                  <a:pt x="163" y="125"/>
                </a:lnTo>
                <a:lnTo>
                  <a:pt x="168" y="125"/>
                </a:lnTo>
                <a:lnTo>
                  <a:pt x="166" y="121"/>
                </a:lnTo>
                <a:lnTo>
                  <a:pt x="170" y="119"/>
                </a:lnTo>
                <a:lnTo>
                  <a:pt x="174" y="119"/>
                </a:lnTo>
                <a:lnTo>
                  <a:pt x="176" y="117"/>
                </a:lnTo>
                <a:lnTo>
                  <a:pt x="180" y="119"/>
                </a:lnTo>
                <a:lnTo>
                  <a:pt x="181" y="121"/>
                </a:lnTo>
                <a:lnTo>
                  <a:pt x="181" y="123"/>
                </a:lnTo>
                <a:lnTo>
                  <a:pt x="178" y="125"/>
                </a:lnTo>
                <a:lnTo>
                  <a:pt x="181" y="129"/>
                </a:lnTo>
                <a:lnTo>
                  <a:pt x="185" y="129"/>
                </a:lnTo>
                <a:lnTo>
                  <a:pt x="185" y="129"/>
                </a:lnTo>
                <a:lnTo>
                  <a:pt x="189" y="130"/>
                </a:lnTo>
                <a:lnTo>
                  <a:pt x="193" y="130"/>
                </a:lnTo>
                <a:lnTo>
                  <a:pt x="200" y="132"/>
                </a:lnTo>
                <a:lnTo>
                  <a:pt x="204" y="132"/>
                </a:lnTo>
                <a:lnTo>
                  <a:pt x="206" y="129"/>
                </a:lnTo>
                <a:lnTo>
                  <a:pt x="206" y="125"/>
                </a:lnTo>
                <a:lnTo>
                  <a:pt x="208" y="123"/>
                </a:lnTo>
                <a:lnTo>
                  <a:pt x="211" y="127"/>
                </a:lnTo>
                <a:lnTo>
                  <a:pt x="217" y="127"/>
                </a:lnTo>
                <a:lnTo>
                  <a:pt x="223" y="125"/>
                </a:lnTo>
                <a:lnTo>
                  <a:pt x="224" y="123"/>
                </a:lnTo>
                <a:lnTo>
                  <a:pt x="223" y="110"/>
                </a:lnTo>
                <a:lnTo>
                  <a:pt x="223" y="108"/>
                </a:lnTo>
                <a:lnTo>
                  <a:pt x="217" y="108"/>
                </a:lnTo>
                <a:lnTo>
                  <a:pt x="213" y="106"/>
                </a:lnTo>
                <a:lnTo>
                  <a:pt x="213" y="104"/>
                </a:lnTo>
                <a:lnTo>
                  <a:pt x="209" y="102"/>
                </a:lnTo>
                <a:lnTo>
                  <a:pt x="208" y="100"/>
                </a:lnTo>
                <a:lnTo>
                  <a:pt x="202" y="100"/>
                </a:lnTo>
                <a:lnTo>
                  <a:pt x="202" y="99"/>
                </a:lnTo>
                <a:lnTo>
                  <a:pt x="202" y="97"/>
                </a:lnTo>
                <a:lnTo>
                  <a:pt x="202" y="95"/>
                </a:lnTo>
                <a:lnTo>
                  <a:pt x="206" y="95"/>
                </a:lnTo>
                <a:lnTo>
                  <a:pt x="206" y="91"/>
                </a:lnTo>
                <a:lnTo>
                  <a:pt x="208" y="87"/>
                </a:lnTo>
                <a:lnTo>
                  <a:pt x="208" y="84"/>
                </a:lnTo>
                <a:lnTo>
                  <a:pt x="206" y="84"/>
                </a:lnTo>
                <a:lnTo>
                  <a:pt x="204" y="80"/>
                </a:lnTo>
                <a:lnTo>
                  <a:pt x="208" y="74"/>
                </a:lnTo>
                <a:lnTo>
                  <a:pt x="211" y="71"/>
                </a:lnTo>
                <a:lnTo>
                  <a:pt x="219" y="71"/>
                </a:lnTo>
                <a:lnTo>
                  <a:pt x="223" y="71"/>
                </a:lnTo>
                <a:lnTo>
                  <a:pt x="224" y="69"/>
                </a:lnTo>
                <a:lnTo>
                  <a:pt x="224" y="67"/>
                </a:lnTo>
                <a:lnTo>
                  <a:pt x="221" y="65"/>
                </a:lnTo>
                <a:lnTo>
                  <a:pt x="219" y="63"/>
                </a:lnTo>
                <a:lnTo>
                  <a:pt x="215" y="63"/>
                </a:lnTo>
                <a:lnTo>
                  <a:pt x="213" y="65"/>
                </a:lnTo>
                <a:lnTo>
                  <a:pt x="209" y="63"/>
                </a:lnTo>
                <a:lnTo>
                  <a:pt x="206" y="63"/>
                </a:lnTo>
                <a:lnTo>
                  <a:pt x="206" y="61"/>
                </a:lnTo>
                <a:lnTo>
                  <a:pt x="208" y="59"/>
                </a:lnTo>
                <a:lnTo>
                  <a:pt x="211" y="59"/>
                </a:lnTo>
                <a:lnTo>
                  <a:pt x="209" y="56"/>
                </a:lnTo>
                <a:lnTo>
                  <a:pt x="206" y="56"/>
                </a:lnTo>
                <a:lnTo>
                  <a:pt x="202" y="56"/>
                </a:lnTo>
                <a:lnTo>
                  <a:pt x="204" y="54"/>
                </a:lnTo>
                <a:lnTo>
                  <a:pt x="202" y="50"/>
                </a:lnTo>
                <a:lnTo>
                  <a:pt x="204" y="48"/>
                </a:lnTo>
                <a:lnTo>
                  <a:pt x="208" y="48"/>
                </a:lnTo>
                <a:lnTo>
                  <a:pt x="209" y="46"/>
                </a:lnTo>
                <a:lnTo>
                  <a:pt x="211" y="46"/>
                </a:lnTo>
                <a:lnTo>
                  <a:pt x="213" y="48"/>
                </a:lnTo>
                <a:lnTo>
                  <a:pt x="217" y="48"/>
                </a:lnTo>
                <a:lnTo>
                  <a:pt x="219" y="50"/>
                </a:lnTo>
                <a:lnTo>
                  <a:pt x="221" y="48"/>
                </a:lnTo>
                <a:lnTo>
                  <a:pt x="221" y="46"/>
                </a:lnTo>
                <a:lnTo>
                  <a:pt x="224" y="44"/>
                </a:lnTo>
                <a:lnTo>
                  <a:pt x="226" y="44"/>
                </a:lnTo>
                <a:lnTo>
                  <a:pt x="228" y="46"/>
                </a:lnTo>
                <a:lnTo>
                  <a:pt x="230" y="44"/>
                </a:lnTo>
                <a:lnTo>
                  <a:pt x="230" y="43"/>
                </a:lnTo>
                <a:lnTo>
                  <a:pt x="237" y="41"/>
                </a:lnTo>
                <a:lnTo>
                  <a:pt x="241" y="41"/>
                </a:lnTo>
                <a:lnTo>
                  <a:pt x="245" y="39"/>
                </a:lnTo>
                <a:lnTo>
                  <a:pt x="249" y="37"/>
                </a:lnTo>
                <a:lnTo>
                  <a:pt x="251" y="37"/>
                </a:lnTo>
                <a:lnTo>
                  <a:pt x="254" y="33"/>
                </a:lnTo>
                <a:lnTo>
                  <a:pt x="258" y="33"/>
                </a:lnTo>
                <a:lnTo>
                  <a:pt x="262" y="31"/>
                </a:lnTo>
                <a:lnTo>
                  <a:pt x="264" y="31"/>
                </a:lnTo>
                <a:lnTo>
                  <a:pt x="266" y="33"/>
                </a:lnTo>
                <a:lnTo>
                  <a:pt x="267" y="31"/>
                </a:lnTo>
                <a:lnTo>
                  <a:pt x="267" y="28"/>
                </a:lnTo>
                <a:lnTo>
                  <a:pt x="269" y="26"/>
                </a:lnTo>
                <a:lnTo>
                  <a:pt x="273" y="26"/>
                </a:lnTo>
                <a:lnTo>
                  <a:pt x="273" y="24"/>
                </a:lnTo>
                <a:lnTo>
                  <a:pt x="275" y="22"/>
                </a:lnTo>
                <a:lnTo>
                  <a:pt x="277" y="24"/>
                </a:lnTo>
                <a:lnTo>
                  <a:pt x="281" y="24"/>
                </a:lnTo>
                <a:lnTo>
                  <a:pt x="282" y="22"/>
                </a:lnTo>
                <a:lnTo>
                  <a:pt x="286" y="20"/>
                </a:lnTo>
                <a:lnTo>
                  <a:pt x="294" y="16"/>
                </a:lnTo>
                <a:lnTo>
                  <a:pt x="295" y="16"/>
                </a:lnTo>
                <a:lnTo>
                  <a:pt x="297" y="14"/>
                </a:lnTo>
                <a:lnTo>
                  <a:pt x="301" y="14"/>
                </a:lnTo>
                <a:lnTo>
                  <a:pt x="303" y="11"/>
                </a:lnTo>
                <a:lnTo>
                  <a:pt x="307" y="13"/>
                </a:lnTo>
                <a:lnTo>
                  <a:pt x="310" y="11"/>
                </a:lnTo>
                <a:lnTo>
                  <a:pt x="310" y="9"/>
                </a:lnTo>
                <a:lnTo>
                  <a:pt x="309" y="5"/>
                </a:lnTo>
                <a:lnTo>
                  <a:pt x="310" y="5"/>
                </a:lnTo>
                <a:lnTo>
                  <a:pt x="314" y="5"/>
                </a:lnTo>
                <a:lnTo>
                  <a:pt x="316" y="1"/>
                </a:lnTo>
                <a:lnTo>
                  <a:pt x="320" y="0"/>
                </a:lnTo>
                <a:lnTo>
                  <a:pt x="322" y="0"/>
                </a:lnTo>
                <a:lnTo>
                  <a:pt x="324" y="0"/>
                </a:lnTo>
                <a:close/>
              </a:path>
            </a:pathLst>
          </a:custGeom>
          <a:solidFill>
            <a:schemeClr val="accent2"/>
          </a:solidFill>
          <a:ln w="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74" name="Rectangle 73"/>
          <p:cNvSpPr/>
          <p:nvPr/>
        </p:nvSpPr>
        <p:spPr>
          <a:xfrm>
            <a:off x="7911548" y="3175056"/>
            <a:ext cx="13803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b="1" i="0" dirty="0" err="1">
                <a:solidFill>
                  <a:schemeClr val="bg1"/>
                </a:solidFill>
                <a:effectLst/>
              </a:rPr>
              <a:t>Kazhakstan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56F90D46-0037-4D56-A3B2-806ED5D5E397}"/>
              </a:ext>
            </a:extLst>
          </p:cNvPr>
          <p:cNvSpPr txBox="1"/>
          <p:nvPr/>
        </p:nvSpPr>
        <p:spPr>
          <a:xfrm>
            <a:off x="2329267" y="106326"/>
            <a:ext cx="7533473" cy="4901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340" indent="179070" algn="ctr">
              <a:lnSpc>
                <a:spcPct val="115000"/>
              </a:lnSpc>
            </a:pP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Распределение 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пациентов по регионам за 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2022 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год</a:t>
            </a:r>
            <a:endParaRPr lang="ru-RU" sz="18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2670726058"/>
              </p:ext>
            </p:extLst>
          </p:nvPr>
        </p:nvGraphicFramePr>
        <p:xfrm>
          <a:off x="-118757" y="903653"/>
          <a:ext cx="5580758" cy="3878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1539898"/>
              </p:ext>
            </p:extLst>
          </p:nvPr>
        </p:nvGraphicFramePr>
        <p:xfrm>
          <a:off x="4868867" y="961375"/>
          <a:ext cx="6905489" cy="5047488"/>
        </p:xfrm>
        <a:graphic>
          <a:graphicData uri="http://schemas.openxmlformats.org/drawingml/2006/table">
            <a:tbl>
              <a:tblPr firstRow="1" firstCol="1" bandRow="1">
                <a:tableStyleId>{36FDA0E0-5758-485C-A928-C9E2321A7517}</a:tableStyleId>
              </a:tblPr>
              <a:tblGrid>
                <a:gridCol w="590465">
                  <a:extLst>
                    <a:ext uri="{9D8B030D-6E8A-4147-A177-3AD203B41FA5}">
                      <a16:colId xmlns:a16="http://schemas.microsoft.com/office/drawing/2014/main" xmlns="" val="1965711920"/>
                    </a:ext>
                  </a:extLst>
                </a:gridCol>
                <a:gridCol w="3633574">
                  <a:extLst>
                    <a:ext uri="{9D8B030D-6E8A-4147-A177-3AD203B41FA5}">
                      <a16:colId xmlns:a16="http://schemas.microsoft.com/office/drawing/2014/main" xmlns="" val="263597696"/>
                    </a:ext>
                  </a:extLst>
                </a:gridCol>
                <a:gridCol w="2681450">
                  <a:extLst>
                    <a:ext uri="{9D8B030D-6E8A-4147-A177-3AD203B41FA5}">
                      <a16:colId xmlns:a16="http://schemas.microsoft.com/office/drawing/2014/main" xmlns="" val="2227482736"/>
                    </a:ext>
                  </a:extLst>
                </a:gridCol>
              </a:tblGrid>
              <a:tr h="4546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госпитализированных пациентов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443391234"/>
                  </a:ext>
                </a:extLst>
              </a:tr>
              <a:tr h="2204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Акмолинская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17516085"/>
                  </a:ext>
                </a:extLst>
              </a:tr>
              <a:tr h="2204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Актюбинская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15107614"/>
                  </a:ext>
                </a:extLst>
              </a:tr>
              <a:tr h="2204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Алматинская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518427663"/>
                  </a:ext>
                </a:extLst>
              </a:tr>
              <a:tr h="2204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Атырауская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352056517"/>
                  </a:ext>
                </a:extLst>
              </a:tr>
              <a:tr h="2204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ЗКО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934531282"/>
                  </a:ext>
                </a:extLst>
              </a:tr>
              <a:tr h="2204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Жамбылская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174509335"/>
                  </a:ext>
                </a:extLst>
              </a:tr>
              <a:tr h="2204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Карагандинская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980808639"/>
                  </a:ext>
                </a:extLst>
              </a:tr>
              <a:tr h="2204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Костанайская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535661675"/>
                  </a:ext>
                </a:extLst>
              </a:tr>
              <a:tr h="2204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Кызылординская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89295595"/>
                  </a:ext>
                </a:extLst>
              </a:tr>
              <a:tr h="2204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Мангистауская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184057330"/>
                  </a:ext>
                </a:extLst>
              </a:tr>
              <a:tr h="2204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Туркестанская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647164261"/>
                  </a:ext>
                </a:extLst>
              </a:tr>
              <a:tr h="2204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г.Шымкент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95070121"/>
                  </a:ext>
                </a:extLst>
              </a:tr>
              <a:tr h="2204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986173832"/>
                  </a:ext>
                </a:extLst>
              </a:tr>
              <a:tr h="2204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ВКО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773609697"/>
                  </a:ext>
                </a:extLst>
              </a:tr>
              <a:tr h="2204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г.Астана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453547241"/>
                  </a:ext>
                </a:extLst>
              </a:tr>
            </a:tbl>
          </a:graphicData>
        </a:graphic>
      </p:graphicFrame>
      <p:cxnSp>
        <p:nvCxnSpPr>
          <p:cNvPr id="47" name="Google Shape;289;p22"/>
          <p:cNvCxnSpPr/>
          <p:nvPr/>
        </p:nvCxnSpPr>
        <p:spPr>
          <a:xfrm>
            <a:off x="913322" y="636953"/>
            <a:ext cx="10282826" cy="2245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161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475" y="495301"/>
            <a:ext cx="11778711" cy="1690688"/>
          </a:xfrm>
        </p:spPr>
        <p:txBody>
          <a:bodyPr/>
          <a:lstStyle/>
          <a:p>
            <a:pPr marL="457200" algn="ctr">
              <a:lnSpc>
                <a:spcPct val="100000"/>
              </a:lnSpc>
            </a:pP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Структура 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нозологии беременных женщин на стационарном 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уровне</a:t>
            </a:r>
            <a:b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2022 году стационарную помощь получили 67 беременных женщин с ревматологическими заболеваниями.  </a:t>
            </a:r>
            <a: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55255" y="5694919"/>
            <a:ext cx="11355931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Среди беременных женщин, получивших стационарное лечение превалируют следующие диагнозы: на первом месте – 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 (25 </a:t>
            </a: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женщин), на втором - 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СКВ (20),</a:t>
            </a: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третьем – 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Другие </a:t>
            </a: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СЗ 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(17 </a:t>
            </a: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пациенток), на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четвёртем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АФС 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(4), </a:t>
            </a: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пятом – </a:t>
            </a:r>
            <a:r>
              <a:rPr lang="ru-RU" sz="1600" b="1" i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</a:t>
            </a: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(1 женщина).</a:t>
            </a:r>
            <a:endParaRPr lang="ru-RU" sz="1200" b="1" i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" name="Google Shape;289;p22"/>
          <p:cNvCxnSpPr/>
          <p:nvPr/>
        </p:nvCxnSpPr>
        <p:spPr>
          <a:xfrm>
            <a:off x="495300" y="588029"/>
            <a:ext cx="11515886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1651510044"/>
              </p:ext>
            </p:extLst>
          </p:nvPr>
        </p:nvGraphicFramePr>
        <p:xfrm>
          <a:off x="5710791" y="1734214"/>
          <a:ext cx="5850565" cy="3844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088409996"/>
              </p:ext>
            </p:extLst>
          </p:nvPr>
        </p:nvGraphicFramePr>
        <p:xfrm>
          <a:off x="756094" y="1796902"/>
          <a:ext cx="4049822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3248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10442447" y="47244"/>
            <a:ext cx="1691639" cy="830580"/>
          </a:xfrm>
          <a:custGeom>
            <a:avLst/>
            <a:gdLst/>
            <a:ahLst/>
            <a:cxnLst/>
            <a:rect l="l" t="t" r="r" b="b"/>
            <a:pathLst>
              <a:path w="1691640" h="830580">
                <a:moveTo>
                  <a:pt x="1691640" y="0"/>
                </a:moveTo>
                <a:lnTo>
                  <a:pt x="0" y="0"/>
                </a:lnTo>
                <a:lnTo>
                  <a:pt x="0" y="830579"/>
                </a:lnTo>
                <a:lnTo>
                  <a:pt x="1691640" y="830579"/>
                </a:lnTo>
                <a:lnTo>
                  <a:pt x="16916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028825" y="143378"/>
            <a:ext cx="8191500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линико-диагностическая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лаборатория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ГРЦ</a:t>
            </a:r>
            <a:endParaRPr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3971" y="2509742"/>
            <a:ext cx="932688" cy="93268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959717" y="6604507"/>
            <a:ext cx="83311" cy="11184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0619" y="1010020"/>
            <a:ext cx="573787" cy="633033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298596" y="3051458"/>
            <a:ext cx="1021080" cy="93421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43377" y="1838209"/>
            <a:ext cx="731519" cy="499871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1062421" y="858712"/>
            <a:ext cx="104797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Единственная специализированная лаборатория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городу Алматы,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оказывающая аутоиммунные исследований при ревматологических заболеваниях, имеет  высококвалифицированных специалистов, оснащена современным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лабораторным оборудованием,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 достоверный, широкий спектр специфических анализов.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271583" y="176290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Лабораторные исследования проводятся в рамках ГОБМП, ОСМС и на платной основе.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449779" y="3256954"/>
            <a:ext cx="81970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Клинико-диагностическая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лаборатория 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 оказывает лабораторные услуги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50 медицинским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организациям города Алматы по АПП.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346658" y="2509742"/>
            <a:ext cx="10195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Ежедневно проводится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внутренний контроль качества лабораторных исследований в соответствии с международными стандартами. КДЛ является также участником внешнего контроля качества.</a:t>
            </a:r>
          </a:p>
        </p:txBody>
      </p:sp>
      <p:sp>
        <p:nvSpPr>
          <p:cNvPr id="24" name="object 6"/>
          <p:cNvSpPr/>
          <p:nvPr/>
        </p:nvSpPr>
        <p:spPr>
          <a:xfrm>
            <a:off x="1346659" y="651860"/>
            <a:ext cx="2103120" cy="91440"/>
          </a:xfrm>
          <a:custGeom>
            <a:avLst/>
            <a:gdLst/>
            <a:ahLst/>
            <a:cxnLst/>
            <a:rect l="l" t="t" r="r" b="b"/>
            <a:pathLst>
              <a:path w="2103120" h="91439">
                <a:moveTo>
                  <a:pt x="2103120" y="0"/>
                </a:moveTo>
                <a:lnTo>
                  <a:pt x="0" y="0"/>
                </a:lnTo>
                <a:lnTo>
                  <a:pt x="0" y="91439"/>
                </a:lnTo>
                <a:lnTo>
                  <a:pt x="2103120" y="91439"/>
                </a:lnTo>
                <a:lnTo>
                  <a:pt x="2103120" y="0"/>
                </a:lnTo>
                <a:close/>
              </a:path>
            </a:pathLst>
          </a:custGeom>
          <a:solidFill>
            <a:srgbClr val="4453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5"/>
          <p:cNvSpPr/>
          <p:nvPr/>
        </p:nvSpPr>
        <p:spPr>
          <a:xfrm>
            <a:off x="3449779" y="651860"/>
            <a:ext cx="7588205" cy="91440"/>
          </a:xfrm>
          <a:custGeom>
            <a:avLst/>
            <a:gdLst/>
            <a:ahLst/>
            <a:cxnLst/>
            <a:rect l="l" t="t" r="r" b="b"/>
            <a:pathLst>
              <a:path w="5701665" h="91439">
                <a:moveTo>
                  <a:pt x="5701283" y="0"/>
                </a:moveTo>
                <a:lnTo>
                  <a:pt x="0" y="0"/>
                </a:lnTo>
                <a:lnTo>
                  <a:pt x="0" y="91439"/>
                </a:lnTo>
                <a:lnTo>
                  <a:pt x="5701283" y="91439"/>
                </a:lnTo>
                <a:lnTo>
                  <a:pt x="5701283" y="0"/>
                </a:lnTo>
                <a:close/>
              </a:path>
            </a:pathLst>
          </a:custGeom>
          <a:solidFill>
            <a:srgbClr val="6E8A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5"/>
          <p:cNvSpPr>
            <a:spLocks noGrp="1"/>
          </p:cNvSpPr>
          <p:nvPr>
            <p:ph idx="1"/>
          </p:nvPr>
        </p:nvSpPr>
        <p:spPr>
          <a:xfrm>
            <a:off x="880315" y="4081384"/>
            <a:ext cx="10157669" cy="383381"/>
          </a:xfrm>
          <a:custGeom>
            <a:avLst/>
            <a:gdLst/>
            <a:ahLst/>
            <a:cxnLst/>
            <a:rect l="l" t="t" r="r" b="b"/>
            <a:pathLst>
              <a:path w="5890259" h="523240">
                <a:moveTo>
                  <a:pt x="5890260" y="0"/>
                </a:moveTo>
                <a:lnTo>
                  <a:pt x="0" y="0"/>
                </a:lnTo>
                <a:lnTo>
                  <a:pt x="0" y="522731"/>
                </a:lnTo>
                <a:lnTo>
                  <a:pt x="5890260" y="522731"/>
                </a:lnTo>
                <a:lnTo>
                  <a:pt x="5890260" y="0"/>
                </a:lnTo>
                <a:close/>
              </a:path>
            </a:pathLst>
          </a:custGeom>
          <a:solidFill>
            <a:srgbClr val="386F25"/>
          </a:solidFill>
        </p:spPr>
        <p:txBody>
          <a:bodyPr wrap="square" lIns="0" tIns="0" rIns="0" bIns="0" rtlCol="0">
            <a:normAutofit/>
          </a:bodyPr>
          <a:lstStyle/>
          <a:p>
            <a:pPr marL="0" indent="0" algn="ctr">
              <a:buNone/>
            </a:pPr>
            <a:r>
              <a:rPr lang="ru-RU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Клинико-диагностическая лаборатория проводит следующие исследования: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079125547"/>
              </p:ext>
            </p:extLst>
          </p:nvPr>
        </p:nvGraphicFramePr>
        <p:xfrm>
          <a:off x="444119" y="4642290"/>
          <a:ext cx="11557253" cy="13427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71266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251" y="138032"/>
            <a:ext cx="116109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</a:rPr>
              <a:t>Сравнительные данные лабораторных исследований в КДЛ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</a:rPr>
              <a:t>за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</a:rPr>
              <a:t>12 месяцев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</a:rPr>
              <a:t>2021-2022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</a:rPr>
              <a:t>гг.</a:t>
            </a:r>
            <a:endParaRPr lang="ru-RU" sz="2000" b="1" dirty="0">
              <a:solidFill>
                <a:srgbClr val="002060"/>
              </a:solidFill>
            </a:endParaRPr>
          </a:p>
        </p:txBody>
      </p:sp>
      <p:cxnSp>
        <p:nvCxnSpPr>
          <p:cNvPr id="3" name="Google Shape;289;p22"/>
          <p:cNvCxnSpPr/>
          <p:nvPr/>
        </p:nvCxnSpPr>
        <p:spPr>
          <a:xfrm>
            <a:off x="759325" y="635654"/>
            <a:ext cx="10282826" cy="2245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904736664"/>
              </p:ext>
            </p:extLst>
          </p:nvPr>
        </p:nvGraphicFramePr>
        <p:xfrm>
          <a:off x="0" y="637899"/>
          <a:ext cx="6056415" cy="3410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969232157"/>
              </p:ext>
            </p:extLst>
          </p:nvPr>
        </p:nvGraphicFramePr>
        <p:xfrm>
          <a:off x="302005" y="3981450"/>
          <a:ext cx="6098795" cy="2876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1023253122"/>
              </p:ext>
            </p:extLst>
          </p:nvPr>
        </p:nvGraphicFramePr>
        <p:xfrm>
          <a:off x="6238874" y="971274"/>
          <a:ext cx="5741485" cy="3179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610350" y="4150314"/>
            <a:ext cx="5581650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Увеличение 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количества выполненных анализов в 2022 году по бюджету на 54%, связано с увеличением количества пролеченных пациентов в ГРЦ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15000"/>
              </a:lnSpc>
            </a:pPr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Увеличение 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количество проведенных анализов по АПП и уменьшение по платным услугам, связано с увеличением количество обращаемости населения в ПМСП с ревматическими 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заболеванием</a:t>
            </a:r>
          </a:p>
          <a:p>
            <a:pPr lvl="0" algn="just">
              <a:lnSpc>
                <a:spcPct val="115000"/>
              </a:lnSpc>
            </a:pPr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lang="ru-RU" b="1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24925" y="705624"/>
            <a:ext cx="1400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2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Платные услуги</a:t>
            </a:r>
            <a:endParaRPr lang="ru-RU" sz="1200" b="1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759325" y="3724274"/>
            <a:ext cx="5631950" cy="222643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</a:rPr>
              <a:t>Сравнительный анализ по специфическим и иммунологическим исследованиям</a:t>
            </a:r>
            <a:endParaRPr lang="ru-RU" sz="1200" b="1" i="1" dirty="0"/>
          </a:p>
        </p:txBody>
      </p:sp>
    </p:spTree>
    <p:extLst>
      <p:ext uri="{BB962C8B-B14F-4D97-AF65-F5344CB8AC3E}">
        <p14:creationId xmlns:p14="http://schemas.microsoft.com/office/powerpoint/2010/main" val="22934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9"/>
          <p:cNvSpPr/>
          <p:nvPr/>
        </p:nvSpPr>
        <p:spPr>
          <a:xfrm>
            <a:off x="7315199" y="1425326"/>
            <a:ext cx="4447464" cy="509079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lvl="0" algn="just"/>
            <a:r>
              <a:rPr lang="ru-RU" sz="2000" dirty="0">
                <a:solidFill>
                  <a:srgbClr val="2F5496"/>
                </a:solidFill>
                <a:latin typeface="Times New Roman" pitchFamily="18" charset="0"/>
                <a:cs typeface="Times New Roman" pitchFamily="18" charset="0"/>
              </a:rPr>
              <a:t>По сравнению с аналогичным периодом </a:t>
            </a:r>
            <a:r>
              <a:rPr lang="ru-RU" sz="2000" dirty="0" smtClean="0">
                <a:solidFill>
                  <a:srgbClr val="2F5496"/>
                </a:solidFill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2000" dirty="0">
                <a:solidFill>
                  <a:srgbClr val="2F5496"/>
                </a:solidFill>
                <a:latin typeface="Times New Roman" pitchFamily="18" charset="0"/>
                <a:cs typeface="Times New Roman" pitchFamily="18" charset="0"/>
              </a:rPr>
              <a:t>года отмечается </a:t>
            </a:r>
            <a:r>
              <a:rPr lang="ru-RU" sz="2000" b="1" u="sng" dirty="0">
                <a:solidFill>
                  <a:srgbClr val="2F5496"/>
                </a:solidFill>
                <a:latin typeface="Times New Roman" pitchFamily="18" charset="0"/>
                <a:cs typeface="Times New Roman" pitchFamily="18" charset="0"/>
              </a:rPr>
              <a:t>положительная динамика </a:t>
            </a:r>
            <a:r>
              <a:rPr lang="ru-RU" sz="2000" dirty="0">
                <a:solidFill>
                  <a:srgbClr val="2F5496"/>
                </a:solidFill>
                <a:latin typeface="Times New Roman" pitchFamily="18" charset="0"/>
                <a:cs typeface="Times New Roman" pitchFamily="18" charset="0"/>
              </a:rPr>
              <a:t>по результатам внешнего аудита экспертизы ФСМС г. Алматы. Между ГРЦ и ФСМС ежемесячно подписывается Акт контроля по снятым с финансирования суммам по дефектам и штрафным санкциям. Сумма штрафных санкций </a:t>
            </a:r>
            <a:r>
              <a:rPr lang="ru-RU" sz="2000" b="1" u="sng" dirty="0">
                <a:solidFill>
                  <a:srgbClr val="2F5496"/>
                </a:solidFill>
                <a:latin typeface="Times New Roman" pitchFamily="18" charset="0"/>
                <a:cs typeface="Times New Roman" pitchFamily="18" charset="0"/>
              </a:rPr>
              <a:t>уменьшилась на </a:t>
            </a:r>
            <a:r>
              <a:rPr lang="ru-RU" sz="2000" b="1" u="sng" dirty="0" smtClean="0">
                <a:solidFill>
                  <a:srgbClr val="2F5496"/>
                </a:solidFill>
                <a:latin typeface="Times New Roman" pitchFamily="18" charset="0"/>
                <a:cs typeface="Times New Roman" pitchFamily="18" charset="0"/>
              </a:rPr>
              <a:t>372 036,71 </a:t>
            </a:r>
            <a:r>
              <a:rPr lang="ru-RU" sz="2000" dirty="0" smtClean="0">
                <a:solidFill>
                  <a:srgbClr val="2F549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2F5496"/>
                </a:solidFill>
                <a:latin typeface="Times New Roman" pitchFamily="18" charset="0"/>
                <a:cs typeface="Times New Roman" pitchFamily="18" charset="0"/>
              </a:rPr>
              <a:t>тенге и составила за </a:t>
            </a:r>
            <a:r>
              <a:rPr lang="ru-RU" sz="2000" dirty="0" smtClean="0">
                <a:solidFill>
                  <a:srgbClr val="2F5496"/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2000" dirty="0">
                <a:solidFill>
                  <a:srgbClr val="2F5496"/>
                </a:solidFill>
                <a:latin typeface="Times New Roman" pitchFamily="18" charset="0"/>
                <a:cs typeface="Times New Roman" pitchFamily="18" charset="0"/>
              </a:rPr>
              <a:t>год  </a:t>
            </a:r>
            <a:r>
              <a:rPr lang="ru-RU" sz="2000" b="1" dirty="0" smtClean="0">
                <a:solidFill>
                  <a:srgbClr val="2F5496"/>
                </a:solidFill>
                <a:latin typeface="Times New Roman" pitchFamily="18" charset="0"/>
                <a:cs typeface="Times New Roman" pitchFamily="18" charset="0"/>
              </a:rPr>
              <a:t>281 623,82 </a:t>
            </a:r>
            <a:r>
              <a:rPr lang="ru-RU" sz="2000" b="1" dirty="0">
                <a:solidFill>
                  <a:srgbClr val="2F5496"/>
                </a:solidFill>
                <a:latin typeface="Times New Roman" pitchFamily="18" charset="0"/>
                <a:cs typeface="Times New Roman" pitchFamily="18" charset="0"/>
              </a:rPr>
              <a:t>тенге.</a:t>
            </a:r>
          </a:p>
        </p:txBody>
      </p:sp>
      <p:sp>
        <p:nvSpPr>
          <p:cNvPr id="222" name="Google Shape;222;p19"/>
          <p:cNvSpPr/>
          <p:nvPr/>
        </p:nvSpPr>
        <p:spPr>
          <a:xfrm>
            <a:off x="75333" y="205750"/>
            <a:ext cx="11401879" cy="734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r>
              <a:rPr lang="ru-RU" sz="20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Служба </a:t>
            </a:r>
            <a:r>
              <a:rPr lang="ru-RU" sz="20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поддержки пациентов и внутреннего аудита</a:t>
            </a:r>
          </a:p>
          <a:p>
            <a:pPr lvl="0" algn="ctr">
              <a:lnSpc>
                <a:spcPct val="80000"/>
              </a:lnSpc>
            </a:pPr>
            <a:endParaRPr lang="ru-RU" sz="20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lnSpc>
                <a:spcPct val="80000"/>
              </a:lnSpc>
            </a:pPr>
            <a:r>
              <a:rPr lang="ru-RU" sz="1800" b="1" dirty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Результаты внешней экспертизы ФСМС </a:t>
            </a:r>
            <a:r>
              <a:rPr lang="ru-RU" sz="1800" b="1" dirty="0" err="1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г.Алматы</a:t>
            </a:r>
            <a:r>
              <a:rPr lang="ru-RU" sz="1800" b="1" dirty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sz="1800" b="1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3" name="Google Shape;223;p19"/>
          <p:cNvCxnSpPr/>
          <p:nvPr/>
        </p:nvCxnSpPr>
        <p:spPr>
          <a:xfrm>
            <a:off x="819906" y="526666"/>
            <a:ext cx="10282826" cy="2245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5" name="Google Shape;225;p19"/>
          <p:cNvSpPr/>
          <p:nvPr/>
        </p:nvSpPr>
        <p:spPr>
          <a:xfrm>
            <a:off x="798462" y="852082"/>
            <a:ext cx="10282826" cy="1378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/>
            <a:r>
              <a:rPr lang="ru-RU" sz="1800" dirty="0">
                <a:solidFill>
                  <a:srgbClr val="2F5496"/>
                </a:solidFill>
              </a:rPr>
              <a:t>	</a:t>
            </a:r>
          </a:p>
        </p:txBody>
      </p:sp>
      <p:sp>
        <p:nvSpPr>
          <p:cNvPr id="227" name="Google Shape;227;p19"/>
          <p:cNvSpPr/>
          <p:nvPr/>
        </p:nvSpPr>
        <p:spPr>
          <a:xfrm>
            <a:off x="7315199" y="1380139"/>
            <a:ext cx="4559122" cy="5135983"/>
          </a:xfrm>
          <a:prstGeom prst="rect">
            <a:avLst/>
          </a:prstGeom>
          <a:noFill/>
          <a:ln w="12700" cap="flat" cmpd="sng">
            <a:solidFill>
              <a:srgbClr val="2E75B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8525" tIns="29800" rIns="29800" bIns="29800" anchor="ctr" anchorCtr="0">
            <a:noAutofit/>
          </a:bodyPr>
          <a:lstStyle/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2200"/>
            </a:pPr>
            <a:endParaRPr sz="2200" dirty="0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8" name="Google Shape;228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8462" y="733807"/>
            <a:ext cx="467066" cy="41328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9"/>
          <p:cNvSpPr/>
          <p:nvPr/>
        </p:nvSpPr>
        <p:spPr>
          <a:xfrm>
            <a:off x="953038" y="770351"/>
            <a:ext cx="10524174" cy="762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786198"/>
              </p:ext>
            </p:extLst>
          </p:nvPr>
        </p:nvGraphicFramePr>
        <p:xfrm>
          <a:off x="316523" y="954060"/>
          <a:ext cx="6840414" cy="5717403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280138">
                  <a:extLst>
                    <a:ext uri="{9D8B030D-6E8A-4147-A177-3AD203B41FA5}">
                      <a16:colId xmlns:a16="http://schemas.microsoft.com/office/drawing/2014/main" xmlns="" val="3159938028"/>
                    </a:ext>
                  </a:extLst>
                </a:gridCol>
                <a:gridCol w="2280138">
                  <a:extLst>
                    <a:ext uri="{9D8B030D-6E8A-4147-A177-3AD203B41FA5}">
                      <a16:colId xmlns:a16="http://schemas.microsoft.com/office/drawing/2014/main" xmlns="" val="1598621565"/>
                    </a:ext>
                  </a:extLst>
                </a:gridCol>
                <a:gridCol w="2280138">
                  <a:extLst>
                    <a:ext uri="{9D8B030D-6E8A-4147-A177-3AD203B41FA5}">
                      <a16:colId xmlns:a16="http://schemas.microsoft.com/office/drawing/2014/main" xmlns="" val="640381585"/>
                    </a:ext>
                  </a:extLst>
                </a:gridCol>
              </a:tblGrid>
              <a:tr h="4532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Месяц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Удержано за </a:t>
                      </a: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2021г</a:t>
                      </a: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1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тыс.тенге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9580" marR="59580" marT="29790" marB="2979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Удержано за </a:t>
                      </a: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2022г</a:t>
                      </a: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1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тыс.тенге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9580" marR="59580" marT="29790" marB="29790"/>
                </a:tc>
                <a:extLst>
                  <a:ext uri="{0D108BD9-81ED-4DB2-BD59-A6C34878D82A}">
                    <a16:rowId xmlns:a16="http://schemas.microsoft.com/office/drawing/2014/main" xmlns="" val="1473718913"/>
                  </a:ext>
                </a:extLst>
              </a:tr>
              <a:tr h="2547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Январь</a:t>
                      </a:r>
                      <a:endParaRPr lang="ru-RU" sz="10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ГОБМП-213 046,09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ОСМС-25 820,87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extLst>
                  <a:ext uri="{0D108BD9-81ED-4DB2-BD59-A6C34878D82A}">
                    <a16:rowId xmlns:a16="http://schemas.microsoft.com/office/drawing/2014/main" xmlns="" val="1522980978"/>
                  </a:ext>
                </a:extLst>
              </a:tr>
              <a:tr h="4532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Февраль</a:t>
                      </a:r>
                      <a:endParaRPr lang="ru-RU" sz="10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ГОБМП -171 223,14</a:t>
                      </a:r>
                      <a:endParaRPr lang="ru-RU" sz="10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ОСМС - 0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extLst>
                  <a:ext uri="{0D108BD9-81ED-4DB2-BD59-A6C34878D82A}">
                    <a16:rowId xmlns:a16="http://schemas.microsoft.com/office/drawing/2014/main" xmlns="" val="1997098009"/>
                  </a:ext>
                </a:extLst>
              </a:tr>
              <a:tr h="2547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Март</a:t>
                      </a:r>
                      <a:endParaRPr lang="ru-RU" sz="10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extLst>
                  <a:ext uri="{0D108BD9-81ED-4DB2-BD59-A6C34878D82A}">
                    <a16:rowId xmlns:a16="http://schemas.microsoft.com/office/drawing/2014/main" xmlns="" val="3633763099"/>
                  </a:ext>
                </a:extLst>
              </a:tr>
              <a:tr h="2547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Апрель</a:t>
                      </a:r>
                      <a:endParaRPr lang="ru-RU" sz="10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extLst>
                  <a:ext uri="{0D108BD9-81ED-4DB2-BD59-A6C34878D82A}">
                    <a16:rowId xmlns:a16="http://schemas.microsoft.com/office/drawing/2014/main" xmlns="" val="3309110924"/>
                  </a:ext>
                </a:extLst>
              </a:tr>
              <a:tr h="4532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Май</a:t>
                      </a:r>
                      <a:endParaRPr lang="ru-RU" sz="10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ГОБМП - 193 984,36</a:t>
                      </a:r>
                      <a:endParaRPr lang="ru-RU" sz="10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ОСМС - 0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extLst>
                  <a:ext uri="{0D108BD9-81ED-4DB2-BD59-A6C34878D82A}">
                    <a16:rowId xmlns:a16="http://schemas.microsoft.com/office/drawing/2014/main" xmlns="" val="3644100258"/>
                  </a:ext>
                </a:extLst>
              </a:tr>
              <a:tr h="4532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Июнь</a:t>
                      </a:r>
                      <a:endParaRPr lang="ru-RU" sz="10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ГОБМП - 38 928,47</a:t>
                      </a:r>
                      <a:endParaRPr lang="ru-RU" sz="10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ОСМС - 0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kk-KZ" sz="1000" dirty="0" smtClean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extLst>
                  <a:ext uri="{0D108BD9-81ED-4DB2-BD59-A6C34878D82A}">
                    <a16:rowId xmlns:a16="http://schemas.microsoft.com/office/drawing/2014/main" xmlns="" val="2958613491"/>
                  </a:ext>
                </a:extLst>
              </a:tr>
              <a:tr h="2547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Июль </a:t>
                      </a:r>
                      <a:endParaRPr lang="ru-RU" sz="10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extLst>
                  <a:ext uri="{0D108BD9-81ED-4DB2-BD59-A6C34878D82A}">
                    <a16:rowId xmlns:a16="http://schemas.microsoft.com/office/drawing/2014/main" xmlns="" val="3669786906"/>
                  </a:ext>
                </a:extLst>
              </a:tr>
              <a:tr h="2547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Август </a:t>
                      </a:r>
                      <a:endParaRPr lang="ru-RU" sz="10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kk-KZ" sz="1000" baseline="0" dirty="0" smtClean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extLst>
                  <a:ext uri="{0D108BD9-81ED-4DB2-BD59-A6C34878D82A}">
                    <a16:rowId xmlns:a16="http://schemas.microsoft.com/office/drawing/2014/main" xmlns="" val="1244409618"/>
                  </a:ext>
                </a:extLst>
              </a:tr>
              <a:tr h="4532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Сентябрь </a:t>
                      </a:r>
                      <a:endParaRPr lang="ru-RU" sz="10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ГОБМП – 0</a:t>
                      </a:r>
                      <a:endParaRPr lang="ru-RU" sz="10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ОСМС – 139 008,35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ГОБМП-42 756,86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ОСМС-0</a:t>
                      </a:r>
                      <a:endParaRPr lang="kk-KZ" sz="1050" dirty="0" smtClean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extLst>
                  <a:ext uri="{0D108BD9-81ED-4DB2-BD59-A6C34878D82A}">
                    <a16:rowId xmlns:a16="http://schemas.microsoft.com/office/drawing/2014/main" xmlns="" val="4044838027"/>
                  </a:ext>
                </a:extLst>
              </a:tr>
              <a:tr h="4532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Октябрь</a:t>
                      </a:r>
                      <a:endParaRPr lang="ru-RU" sz="10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ГОБМП – 87 515,99</a:t>
                      </a:r>
                      <a:endParaRPr lang="ru-RU" sz="10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ОСМС – 13 343,61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extLst>
                  <a:ext uri="{0D108BD9-81ED-4DB2-BD59-A6C34878D82A}">
                    <a16:rowId xmlns:a16="http://schemas.microsoft.com/office/drawing/2014/main" xmlns="" val="1561266741"/>
                  </a:ext>
                </a:extLst>
              </a:tr>
              <a:tr h="4532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Ноябрь</a:t>
                      </a:r>
                      <a:endParaRPr lang="ru-RU" sz="10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ГОБМП – 9 656,61</a:t>
                      </a:r>
                      <a:endParaRPr lang="ru-RU" sz="10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ОСМС - 0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9580" marR="59580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9580" marR="59580" marT="29790" marB="29790"/>
                </a:tc>
                <a:extLst>
                  <a:ext uri="{0D108BD9-81ED-4DB2-BD59-A6C34878D82A}">
                    <a16:rowId xmlns:a16="http://schemas.microsoft.com/office/drawing/2014/main" xmlns="" val="1447115402"/>
                  </a:ext>
                </a:extLst>
              </a:tr>
              <a:tr h="3714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Декабрь</a:t>
                      </a:r>
                      <a:endParaRPr lang="ru-RU" sz="10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ГОБМП – 0</a:t>
                      </a:r>
                      <a:endParaRPr lang="ru-RU" sz="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ОСМС - 0</a:t>
                      </a:r>
                      <a:endParaRPr lang="ru-RU" sz="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580" marR="59580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9580" marR="59580" marT="29790" marB="29790"/>
                </a:tc>
                <a:extLst>
                  <a:ext uri="{0D108BD9-81ED-4DB2-BD59-A6C34878D82A}">
                    <a16:rowId xmlns:a16="http://schemas.microsoft.com/office/drawing/2014/main" xmlns="" val="2708602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653 660,53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9580" marR="59580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281 623,82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9580" marR="59580" marT="29790" marB="29790"/>
                </a:tc>
                <a:extLst>
                  <a:ext uri="{0D108BD9-81ED-4DB2-BD59-A6C34878D82A}">
                    <a16:rowId xmlns:a16="http://schemas.microsoft.com/office/drawing/2014/main" xmlns="" val="4063789003"/>
                  </a:ext>
                </a:extLst>
              </a:tr>
              <a:tr h="2547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Удельный вес 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0,1%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9580" marR="59580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0,04%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9580" marR="59580" marT="29790" marB="2979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8"/>
          <p:cNvSpPr txBox="1">
            <a:spLocks noGrp="1"/>
          </p:cNvSpPr>
          <p:nvPr>
            <p:ph type="title"/>
          </p:nvPr>
        </p:nvSpPr>
        <p:spPr>
          <a:xfrm>
            <a:off x="153817" y="63246"/>
            <a:ext cx="11862337" cy="15029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Сравнительный </a:t>
            </a:r>
            <a:r>
              <a:rPr lang="ru-RU" sz="24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анализ количества СМП дефектов по </a:t>
            </a:r>
            <a:r>
              <a:rPr lang="ru-RU" sz="24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кодам за 2021-2022гг</a:t>
            </a:r>
            <a:r>
              <a:rPr lang="ru-RU" sz="24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sz="2400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95204"/>
              </p:ext>
            </p:extLst>
          </p:nvPr>
        </p:nvGraphicFramePr>
        <p:xfrm>
          <a:off x="1380077" y="771525"/>
          <a:ext cx="9409816" cy="5734051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1200594">
                  <a:extLst>
                    <a:ext uri="{9D8B030D-6E8A-4147-A177-3AD203B41FA5}">
                      <a16:colId xmlns:a16="http://schemas.microsoft.com/office/drawing/2014/main" xmlns="" val="3554467265"/>
                    </a:ext>
                  </a:extLst>
                </a:gridCol>
                <a:gridCol w="4335470">
                  <a:extLst>
                    <a:ext uri="{9D8B030D-6E8A-4147-A177-3AD203B41FA5}">
                      <a16:colId xmlns:a16="http://schemas.microsoft.com/office/drawing/2014/main" xmlns="" val="3822561291"/>
                    </a:ext>
                  </a:extLst>
                </a:gridCol>
                <a:gridCol w="1934286">
                  <a:extLst>
                    <a:ext uri="{9D8B030D-6E8A-4147-A177-3AD203B41FA5}">
                      <a16:colId xmlns:a16="http://schemas.microsoft.com/office/drawing/2014/main" xmlns="" val="520830078"/>
                    </a:ext>
                  </a:extLst>
                </a:gridCol>
                <a:gridCol w="1939466">
                  <a:extLst>
                    <a:ext uri="{9D8B030D-6E8A-4147-A177-3AD203B41FA5}">
                      <a16:colId xmlns:a16="http://schemas.microsoft.com/office/drawing/2014/main" xmlns="" val="1235112009"/>
                    </a:ext>
                  </a:extLst>
                </a:gridCol>
              </a:tblGrid>
              <a:tr h="7623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нарушений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2021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2022 год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75765389"/>
                  </a:ext>
                </a:extLst>
              </a:tr>
              <a:tr h="1115543"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1.3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Необоснованная госпитализация приемного</a:t>
                      </a:r>
                      <a:r>
                        <a:rPr lang="kk-KZ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отделение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     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97782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2.2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Неправильное введение данных оператором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      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29007207"/>
                  </a:ext>
                </a:extLst>
              </a:tr>
              <a:tr h="174662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2.4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Случаи необоснованного отклонения лечебных мероприятий от стандартов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4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  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79973349"/>
                  </a:ext>
                </a:extLst>
              </a:tr>
              <a:tr h="1131762"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6.4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1275" algn="just"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Несоблюдение стандартов оказания медицинской</a:t>
                      </a:r>
                      <a:r>
                        <a:rPr lang="kk-KZ" sz="18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помощи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49580" algn="ctr"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49580" algn="ctr"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813950287"/>
                  </a:ext>
                </a:extLst>
              </a:tr>
            </a:tbl>
          </a:graphicData>
        </a:graphic>
      </p:graphicFrame>
      <p:cxnSp>
        <p:nvCxnSpPr>
          <p:cNvPr id="7" name="Google Shape;223;p19"/>
          <p:cNvCxnSpPr/>
          <p:nvPr/>
        </p:nvCxnSpPr>
        <p:spPr>
          <a:xfrm>
            <a:off x="285750" y="492902"/>
            <a:ext cx="11430000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602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1"/>
            <a:ext cx="12192000" cy="2404996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779CDB15-B25A-4001-B045-064A59174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248" y="396238"/>
            <a:ext cx="11291504" cy="6065521"/>
          </a:xfrm>
          <a:prstGeom prst="rect">
            <a:avLst/>
          </a:pr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39797" y="3008367"/>
            <a:ext cx="828335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360680" algn="ctr"/>
            <a:r>
              <a:rPr lang="ru-RU" sz="36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Достижения и инновации за 2022 год</a:t>
            </a:r>
          </a:p>
          <a:p>
            <a:pPr indent="360680" algn="ctr"/>
            <a:endParaRPr lang="ru-RU" sz="3600" dirty="0">
              <a:solidFill>
                <a:schemeClr val="tx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04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12129" y="67949"/>
            <a:ext cx="4998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ГОРДОСТЬ ЗДРАВООХРАНЕНИЯ</a:t>
            </a:r>
            <a:endParaRPr lang="en-US" sz="2400" b="1" dirty="0" smtClean="0">
              <a:solidFill>
                <a:schemeClr val="tx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190" y="1094884"/>
            <a:ext cx="3358312" cy="4526623"/>
          </a:xfrm>
          <a:prstGeom prst="rect">
            <a:avLst/>
          </a:prstGeom>
          <a:ln w="127000" cap="sq">
            <a:solidFill>
              <a:schemeClr val="accent4">
                <a:lumMod val="5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7586740" y="43457"/>
            <a:ext cx="38677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АТТЕСТАТ АККРЕДИТАЦИИ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3" y="1023875"/>
            <a:ext cx="3863818" cy="470262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990" y="1013242"/>
            <a:ext cx="3208747" cy="47271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756850" y="5745720"/>
            <a:ext cx="41329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мае </a:t>
            </a:r>
            <a:r>
              <a:rPr lang="ru-RU" sz="1200" b="1" dirty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2022 года лаборатория успешно прошла аккредитацию на соответствие стандарта СТ РК </a:t>
            </a:r>
            <a:r>
              <a:rPr lang="en-US" sz="1200" b="1" dirty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ISO</a:t>
            </a:r>
            <a:r>
              <a:rPr lang="ru-RU" sz="1200" b="1" dirty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15189-2015. Аттестат аккредитации от </a:t>
            </a:r>
            <a:r>
              <a:rPr lang="ru-RU" sz="12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</a:p>
          <a:p>
            <a:pPr algn="ctr"/>
            <a:r>
              <a:rPr lang="ru-RU" sz="12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21 </a:t>
            </a:r>
            <a:r>
              <a:rPr lang="ru-RU" sz="1200" b="1" dirty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Сентябрь 2022 г. № KZAFCCF490CC7AA049.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20437" y="5839052"/>
            <a:ext cx="7366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итогам </a:t>
            </a:r>
            <a:r>
              <a:rPr lang="ru-RU" sz="1200" b="1" dirty="0" err="1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рейтингования</a:t>
            </a:r>
            <a:r>
              <a:rPr lang="ru-RU" sz="1200" b="1" dirty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Центр награжден почетным званием </a:t>
            </a:r>
            <a:r>
              <a:rPr lang="kk-KZ" sz="12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«Гордость здравоохранения 2022» </a:t>
            </a:r>
            <a:r>
              <a:rPr lang="ru-RU" sz="12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200" b="1" dirty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успешную работу во благо здоровья сограждан, достижения значимых результатов деятельности и весомый вклад в </a:t>
            </a:r>
            <a:r>
              <a:rPr lang="ru-RU" sz="12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здравоохранения </a:t>
            </a:r>
            <a:r>
              <a:rPr lang="ru-RU" sz="1200" b="1" dirty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2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Казахстан.</a:t>
            </a:r>
            <a:endParaRPr lang="ru-RU" sz="1200" b="1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220436" y="858126"/>
            <a:ext cx="11669401" cy="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07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25" y="71836"/>
            <a:ext cx="10515600" cy="988815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С</a:t>
            </a:r>
            <a:r>
              <a:rPr lang="en-US" sz="32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all-</a:t>
            </a:r>
            <a:r>
              <a:rPr lang="ru-RU" sz="32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 и оптимизация работы социальных сетей </a:t>
            </a:r>
            <a:endParaRPr lang="ru-RU" sz="32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3636171"/>
            <a:ext cx="6800850" cy="3298029"/>
          </a:xfrm>
        </p:spPr>
        <p:txBody>
          <a:bodyPr/>
          <a:lstStyle/>
          <a:p>
            <a:pPr algn="just"/>
            <a:r>
              <a:rPr lang="ru-RU" sz="1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Увеличено штатное расписание </a:t>
            </a:r>
            <a:r>
              <a:rPr lang="ru-RU" sz="1400" b="1" dirty="0" err="1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Сall</a:t>
            </a:r>
            <a:r>
              <a:rPr lang="ru-RU" sz="1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-центра, в 2021 году-2 </a:t>
            </a:r>
            <a:r>
              <a:rPr lang="ru-RU" sz="1400" b="1" dirty="0" err="1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шт.единиц</a:t>
            </a:r>
            <a:r>
              <a:rPr lang="ru-RU" sz="1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2022 году- 4 </a:t>
            </a:r>
            <a:r>
              <a:rPr lang="ru-RU" sz="1400" b="1" dirty="0" err="1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шт.единиц</a:t>
            </a:r>
            <a:r>
              <a:rPr lang="ru-RU" sz="1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 </a:t>
            </a:r>
            <a:r>
              <a:rPr lang="ru-RU" sz="14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поступающие обращения в </a:t>
            </a:r>
            <a:r>
              <a:rPr lang="ru-RU" sz="1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 Центра </a:t>
            </a:r>
            <a:r>
              <a:rPr lang="ru-RU" sz="14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рассматриваются по принципу «здесь и сейчас</a:t>
            </a:r>
            <a:r>
              <a:rPr lang="ru-RU" sz="1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/>
            <a:r>
              <a:rPr lang="kk-KZ" sz="1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 единый номер для </a:t>
            </a:r>
            <a:r>
              <a:rPr lang="en-US" sz="1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Call </a:t>
            </a:r>
            <a:r>
              <a:rPr lang="kk-KZ" sz="1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 +7 (727) 221 85 10 с переадресацией на 4 телефонных аппарата операторов. Установлен автоответчик по следующим ожиданием ответа оператора, так же производится запись разговора с пациентами для улучшения качества обслуживания</a:t>
            </a:r>
          </a:p>
          <a:p>
            <a:pPr algn="just"/>
            <a:r>
              <a:rPr lang="kk-KZ" sz="1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более оперативной обработки информаций, поступающим в колл-центр внедрен </a:t>
            </a:r>
            <a:r>
              <a:rPr lang="en-US" sz="1400" b="1" dirty="0" err="1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Whatsapp</a:t>
            </a:r>
            <a:r>
              <a:rPr lang="en-US" sz="1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номеру +7 708 973 45 88, при обращении пациента бот автоматически запрашивает необходимые данные для записи на прием. </a:t>
            </a:r>
          </a:p>
          <a:p>
            <a:pPr algn="just"/>
            <a:r>
              <a:rPr lang="kk-KZ" sz="1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мы активно ведем социальные сети, каждый день публикуется обновленные информации.</a:t>
            </a:r>
          </a:p>
          <a:p>
            <a:pPr algn="just"/>
            <a:endParaRPr lang="kk-KZ" sz="1400" b="1" dirty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b="1" dirty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6810375" y="942975"/>
          <a:ext cx="5381625" cy="5091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3300" y="2431623"/>
            <a:ext cx="894160" cy="1004523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7329" y="1300265"/>
            <a:ext cx="891745" cy="891745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53300" y="3562983"/>
            <a:ext cx="1019175" cy="10098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27" y="1146375"/>
            <a:ext cx="2793163" cy="22897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148" y="1146376"/>
            <a:ext cx="2966777" cy="22897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10375" y="4694342"/>
            <a:ext cx="1105396" cy="1157916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 flipV="1">
            <a:off x="161925" y="962025"/>
            <a:ext cx="11791950" cy="95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626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/>
        </p:nvSpPr>
        <p:spPr>
          <a:xfrm>
            <a:off x="131019" y="396706"/>
            <a:ext cx="11487149" cy="378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80000"/>
              </a:lnSpc>
              <a:buClr>
                <a:srgbClr val="C00000"/>
              </a:buClr>
              <a:buSzPts val="2000"/>
            </a:pPr>
            <a:r>
              <a:rPr lang="kk-KZ" sz="20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Организация семинарских занятий для женщин фертильного возраста и беременных                 с ревматическими заболеваниями по городу Алматы</a:t>
            </a:r>
            <a:endParaRPr lang="ru-RU" sz="20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Google Shape;103;p15"/>
          <p:cNvSpPr/>
          <p:nvPr/>
        </p:nvSpPr>
        <p:spPr>
          <a:xfrm>
            <a:off x="228288" y="913490"/>
            <a:ext cx="5623810" cy="5944509"/>
          </a:xfrm>
          <a:prstGeom prst="rect">
            <a:avLst/>
          </a:prstGeom>
          <a:solidFill>
            <a:srgbClr val="DDEAF6">
              <a:alpha val="6666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91425" tIns="45700" rIns="144000" bIns="45700" anchor="ctr" anchorCtr="0">
            <a:noAutofit/>
          </a:bodyPr>
          <a:lstStyle/>
          <a:p>
            <a:pPr marL="342900" indent="-342900" algn="just">
              <a:buAutoNum type="arabicPeriod"/>
            </a:pPr>
            <a:r>
              <a:rPr lang="kk-KZ" sz="20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2022 году администрацией Центра организован семинар для женщин фертильного возраста и беременных с ревматическими заболеваниями по всем районам г.Алматы. </a:t>
            </a:r>
          </a:p>
          <a:p>
            <a:pPr marL="342900" indent="-342900" algn="just">
              <a:buAutoNum type="arabicPeriod"/>
            </a:pPr>
            <a:endParaRPr lang="kk-KZ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0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Общий охват по районам -120, из них: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kk-KZ" sz="20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Алмалинский –  19 женщин;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Алатауский- 18 женщин;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000" b="1" dirty="0" err="1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Ауэзовский</a:t>
            </a:r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- 12 женщин;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Бостандыкский</a:t>
            </a:r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17 женщин; 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Жетысуский</a:t>
            </a:r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- 20 женщин;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Медеуский</a:t>
            </a:r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- 10 женщин;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Наурызбайский</a:t>
            </a:r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- 11 женщин;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Турксибский</a:t>
            </a:r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- 13 женщин.</a:t>
            </a:r>
          </a:p>
          <a:p>
            <a:pPr algn="just"/>
            <a:endParaRPr lang="kk-KZ" sz="2000" b="1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Google Shape;106;p15"/>
          <p:cNvSpPr/>
          <p:nvPr/>
        </p:nvSpPr>
        <p:spPr>
          <a:xfrm>
            <a:off x="6831459" y="1257373"/>
            <a:ext cx="5230966" cy="516600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180000" bIns="45700" anchor="t" anchorCtr="0">
            <a:noAutofit/>
          </a:bodyPr>
          <a:lstStyle/>
          <a:p>
            <a:pPr lvl="0" algn="just">
              <a:buClr>
                <a:schemeClr val="dk1"/>
              </a:buClr>
              <a:buSzPts val="2000"/>
            </a:pPr>
            <a:endParaRPr lang="ru-RU" sz="2000" dirty="0">
              <a:solidFill>
                <a:schemeClr val="dk1"/>
              </a:solidFill>
            </a:endParaRPr>
          </a:p>
        </p:txBody>
      </p:sp>
      <p:grpSp>
        <p:nvGrpSpPr>
          <p:cNvPr id="108" name="Google Shape;108;p15"/>
          <p:cNvGrpSpPr/>
          <p:nvPr/>
        </p:nvGrpSpPr>
        <p:grpSpPr>
          <a:xfrm>
            <a:off x="6105953" y="1715176"/>
            <a:ext cx="886299" cy="3820835"/>
            <a:chOff x="-504305" y="1830650"/>
            <a:chExt cx="1102712" cy="3820835"/>
          </a:xfrm>
        </p:grpSpPr>
        <p:sp>
          <p:nvSpPr>
            <p:cNvPr id="109" name="Google Shape;109;p15"/>
            <p:cNvSpPr/>
            <p:nvPr/>
          </p:nvSpPr>
          <p:spPr>
            <a:xfrm>
              <a:off x="-504305" y="1830658"/>
              <a:ext cx="702602" cy="3820827"/>
            </a:xfrm>
            <a:prstGeom prst="homePlate">
              <a:avLst>
                <a:gd name="adj" fmla="val 58819"/>
              </a:avLst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5"/>
            <p:cNvSpPr txBox="1"/>
            <p:nvPr/>
          </p:nvSpPr>
          <p:spPr>
            <a:xfrm rot="-5400000">
              <a:off x="-2166728" y="3493078"/>
              <a:ext cx="3820827" cy="495970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15"/>
            <p:cNvSpPr/>
            <p:nvPr/>
          </p:nvSpPr>
          <p:spPr>
            <a:xfrm rot="-5400000">
              <a:off x="305987" y="3558431"/>
              <a:ext cx="184731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6578" y="1479400"/>
            <a:ext cx="4340728" cy="196763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6578" y="3748182"/>
            <a:ext cx="4340728" cy="2542252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131019" y="884892"/>
            <a:ext cx="11420917" cy="5719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499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0521" y="1666875"/>
            <a:ext cx="3524254" cy="2552367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166686" y="188285"/>
            <a:ext cx="11787189" cy="130492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0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базе центра раз в месяц проводится образовательная школа для женщин фертильного возраста и беременных с ревматическими заболеваниями проводимые высокоспециализированными врачами клиники. За 2022 было охвачено 186 беременных женщин.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8111" y="2201383"/>
            <a:ext cx="3943350" cy="43697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9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Сотрудники </a:t>
            </a:r>
            <a:r>
              <a:rPr lang="ru-RU" sz="19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 для пациентов с  ревматическими заболеваниями ежемесячно проводят занятия в школе  артрита. Обучают правильному приему лекарственных препаратов, питания и в доступной форме  предоставляется информация о ревматических заболеваниях нашим пациентам. За 2022 было охвачено </a:t>
            </a:r>
            <a:r>
              <a:rPr lang="ru-RU" sz="19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-220 пациента. </a:t>
            </a:r>
            <a:endParaRPr lang="ru-RU" sz="1900" b="1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1828800" y="1562100"/>
            <a:ext cx="847725" cy="5165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9305925" y="1564980"/>
            <a:ext cx="838200" cy="5136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843835" y="2201383"/>
            <a:ext cx="4117182" cy="4124325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комплексного консультирования каждой беременной женщины, с ревматическими заболеваниями на базе Центра еженедельно и по мере необходимости ведет работу Консилиум с участием профессоров и доцентов кафедры. Он призван совместно определить дальнейшую тактику лечения и предотвратить всевозможные осложнения. В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проведены -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846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консилиумов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врачей.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just">
              <a:buNone/>
            </a:pP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0521" y="4219242"/>
            <a:ext cx="3524254" cy="2512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36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0242" y="63792"/>
            <a:ext cx="11678807" cy="1325563"/>
          </a:xfrm>
        </p:spPr>
        <p:txBody>
          <a:bodyPr/>
          <a:lstStyle/>
          <a:p>
            <a:pPr algn="just"/>
            <a:r>
              <a:rPr lang="ru-RU" sz="28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целях пропаганды здорового образа жизни и </a:t>
            </a:r>
            <a:r>
              <a:rPr lang="ru-RU" sz="28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профилактики</a:t>
            </a:r>
            <a:r>
              <a:rPr lang="ru-RU" sz="2000" i="1" dirty="0">
                <a:solidFill>
                  <a:schemeClr val="tx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>
                <a:solidFill>
                  <a:schemeClr val="tx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болезней костно-мышечной системы, а так же для повышения информированности населения </a:t>
            </a:r>
            <a:r>
              <a:rPr lang="ru-RU" sz="2000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20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ревматологических заболеваниях сотрудники ГРЦ выступали на следующих телепередачах:</a:t>
            </a:r>
            <a:endParaRPr lang="ru-RU" sz="2000" dirty="0">
              <a:solidFill>
                <a:srgbClr val="0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268" y="1592716"/>
            <a:ext cx="2886336" cy="212654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168604" y="1688435"/>
            <a:ext cx="285044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kk-KZ" b="1" dirty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канал Евразия </a:t>
            </a:r>
            <a:r>
              <a:rPr lang="kk-KZ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«Доброе утро, Казахстан</a:t>
            </a:r>
            <a:r>
              <a:rPr lang="kk-KZ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!»</a:t>
            </a:r>
          </a:p>
          <a:p>
            <a:pPr algn="ctr"/>
            <a:r>
              <a:rPr lang="kk-KZ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Репортаж о распрастраненности системных заболеваний в Казахстане. </a:t>
            </a:r>
            <a:endParaRPr lang="ru-RU" b="1" dirty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31820" y="4454546"/>
            <a:ext cx="278936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kk-KZ" b="1" dirty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канал </a:t>
            </a:r>
            <a:r>
              <a:rPr lang="kk-KZ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Евразия, программа  </a:t>
            </a:r>
            <a:r>
              <a:rPr lang="kk-KZ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«Доброе утро, Казахстан</a:t>
            </a:r>
            <a:r>
              <a:rPr lang="kk-KZ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!»</a:t>
            </a:r>
          </a:p>
          <a:p>
            <a:pPr algn="ctr"/>
            <a:r>
              <a:rPr lang="kk-KZ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Репортаж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показателе 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заболеваемости с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ревматоидным артритом 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Казахстане.</a:t>
            </a:r>
            <a:endParaRPr lang="ru-RU" b="1" dirty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268" y="4286378"/>
            <a:ext cx="2886336" cy="2204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G:\USER_20\Мои документы\Загрузки\WhatsApp Image 2023-01-17 at 09.51.10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85" y="1592716"/>
            <a:ext cx="2886336" cy="2126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322864" y="1903878"/>
            <a:ext cx="289832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Интервью для телеканала «</a:t>
            </a:r>
            <a:r>
              <a:rPr lang="en-US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QAZAQSTAN</a:t>
            </a:r>
            <a:r>
              <a:rPr lang="kk-KZ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на </a:t>
            </a:r>
          </a:p>
          <a:p>
            <a:pPr algn="ctr"/>
            <a:r>
              <a:rPr lang="en-US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Евразийском конгрессе ревматологов 13-14 мая </a:t>
            </a:r>
          </a:p>
          <a:p>
            <a:pPr algn="ctr"/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года в г. Алматы.</a:t>
            </a:r>
            <a:endParaRPr lang="kk-KZ" b="1" dirty="0" smtClean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429750" y="4653643"/>
            <a:ext cx="25893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Первый канал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Евразия, программа</a:t>
            </a:r>
          </a:p>
          <a:p>
            <a:pPr algn="ctr"/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Доброе утро, Казахстан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!»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Интервью пациентки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Центра о грамотном введений пациентки специалистами Центра.</a:t>
            </a:r>
            <a:endParaRPr lang="ru-RU" b="1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G:\USER_20\Мои документы\Загрузки\WhatsApp Image 2023-01-17 at 12.12.23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85" y="4286378"/>
            <a:ext cx="2886336" cy="2204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074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1125" y="295275"/>
            <a:ext cx="10515600" cy="752475"/>
          </a:xfrm>
        </p:spPr>
        <p:txBody>
          <a:bodyPr/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День открытых дверей в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ГРЦ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-1073150" y="-180975"/>
          <a:ext cx="3787775" cy="7372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195387" y="1067242"/>
            <a:ext cx="107061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Центре провели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акцию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«День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дверей»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приурочено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 Дню Республики Казахстан и в День памяти жертв политических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репрессий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утра до 17.00 часов дня 12 врачей-ревматологов проконсультировали более 130 больных.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посетители уже давно знакомы с нашим Центром, но были и новички – 4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впервые оказались на консультации у наших ревматологов.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Подводя итоги,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отметить, что по прежнему самыми распространенными ревматоидными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заболеваниями среди населения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остаются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Остеоартроз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Ревматоидный артрит. Около 60% обратившихся сегодня за консультацией больных страдают именно этими недугами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revmacentr.kz/wp-content/uploads/FB_IMG_1511907657420-300x17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538396"/>
            <a:ext cx="3276600" cy="296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1075" y="3538396"/>
            <a:ext cx="3400425" cy="296929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725" y="3538395"/>
            <a:ext cx="3781425" cy="2969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80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3950" y="59242"/>
            <a:ext cx="11887200" cy="463550"/>
          </a:xfrm>
        </p:spPr>
        <p:txBody>
          <a:bodyPr/>
          <a:lstStyle/>
          <a:p>
            <a:pPr algn="just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Сотрудники Центра активно участвует в общественных и творческих мероприятиях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211699900"/>
              </p:ext>
            </p:extLst>
          </p:nvPr>
        </p:nvGraphicFramePr>
        <p:xfrm>
          <a:off x="333375" y="495301"/>
          <a:ext cx="11777109" cy="6086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615" y="527211"/>
            <a:ext cx="4216001" cy="290732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928963" y="3433070"/>
            <a:ext cx="43017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Торжественная программа «Наурыз – 2022» 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G:\USER_20\Мои документы\Загрузки\WhatsApp Image 2023-01-17 at 11.36.54.jpe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734" y="527212"/>
            <a:ext cx="3865378" cy="290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130" y="3784520"/>
            <a:ext cx="3976577" cy="2509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077387" y="625193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преддверии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сентября сотрудники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нашего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Центра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посетили Специализированный комплекс для детей-сирот «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Жанұя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» и вручили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воспитанникам необходимые принадлежности на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предстоящий учебный год.</a:t>
            </a:r>
          </a:p>
        </p:txBody>
      </p:sp>
      <p:pic>
        <p:nvPicPr>
          <p:cNvPr id="1028" name="Picture 4" descr="G:\USER_20\Мои документы\Загрузки\WhatsApp Image 2023-01-17 at 11.42.07.jpe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9615" y="3784520"/>
            <a:ext cx="4205368" cy="2601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69800" y="3422437"/>
            <a:ext cx="56204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Национальный праздник- День Республики Казахстан!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2081" y="6382865"/>
            <a:ext cx="4110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Поздравление детей наших сотрудников 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с Днем знания!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72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5"/>
          <p:cNvSpPr txBox="1"/>
          <p:nvPr/>
        </p:nvSpPr>
        <p:spPr>
          <a:xfrm>
            <a:off x="111927" y="39737"/>
            <a:ext cx="11366846" cy="79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90000"/>
              </a:lnSpc>
              <a:buClr>
                <a:srgbClr val="C00000"/>
              </a:buClr>
              <a:buSzPts val="2000"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object 2"/>
          <p:cNvGrpSpPr/>
          <p:nvPr/>
        </p:nvGrpSpPr>
        <p:grpSpPr>
          <a:xfrm>
            <a:off x="381635" y="222618"/>
            <a:ext cx="11810365" cy="2190798"/>
            <a:chOff x="191173" y="1072133"/>
            <a:chExt cx="11810365" cy="2204720"/>
          </a:xfrm>
        </p:grpSpPr>
        <p:sp>
          <p:nvSpPr>
            <p:cNvPr id="14" name="object 3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11432247" y="0"/>
                  </a:moveTo>
                  <a:lnTo>
                    <a:pt x="365315" y="0"/>
                  </a:lnTo>
                  <a:lnTo>
                    <a:pt x="315745" y="3335"/>
                  </a:lnTo>
                  <a:lnTo>
                    <a:pt x="268202" y="13051"/>
                  </a:lnTo>
                  <a:lnTo>
                    <a:pt x="223120" y="28711"/>
                  </a:lnTo>
                  <a:lnTo>
                    <a:pt x="180936" y="49882"/>
                  </a:lnTo>
                  <a:lnTo>
                    <a:pt x="142084" y="76128"/>
                  </a:lnTo>
                  <a:lnTo>
                    <a:pt x="107000" y="107013"/>
                  </a:lnTo>
                  <a:lnTo>
                    <a:pt x="76119" y="142102"/>
                  </a:lnTo>
                  <a:lnTo>
                    <a:pt x="49877" y="180960"/>
                  </a:lnTo>
                  <a:lnTo>
                    <a:pt x="28709" y="223152"/>
                  </a:lnTo>
                  <a:lnTo>
                    <a:pt x="13049" y="268243"/>
                  </a:lnTo>
                  <a:lnTo>
                    <a:pt x="3335" y="315797"/>
                  </a:lnTo>
                  <a:lnTo>
                    <a:pt x="0" y="365378"/>
                  </a:lnTo>
                  <a:lnTo>
                    <a:pt x="0" y="1826640"/>
                  </a:lnTo>
                  <a:lnTo>
                    <a:pt x="3335" y="1876193"/>
                  </a:lnTo>
                  <a:lnTo>
                    <a:pt x="13049" y="1923723"/>
                  </a:lnTo>
                  <a:lnTo>
                    <a:pt x="28709" y="1968793"/>
                  </a:lnTo>
                  <a:lnTo>
                    <a:pt x="49877" y="2010969"/>
                  </a:lnTo>
                  <a:lnTo>
                    <a:pt x="76119" y="2049815"/>
                  </a:lnTo>
                  <a:lnTo>
                    <a:pt x="107000" y="2084895"/>
                  </a:lnTo>
                  <a:lnTo>
                    <a:pt x="142084" y="2115773"/>
                  </a:lnTo>
                  <a:lnTo>
                    <a:pt x="180936" y="2142014"/>
                  </a:lnTo>
                  <a:lnTo>
                    <a:pt x="223120" y="2163183"/>
                  </a:lnTo>
                  <a:lnTo>
                    <a:pt x="268202" y="2178842"/>
                  </a:lnTo>
                  <a:lnTo>
                    <a:pt x="315745" y="2188557"/>
                  </a:lnTo>
                  <a:lnTo>
                    <a:pt x="365315" y="2191892"/>
                  </a:lnTo>
                  <a:lnTo>
                    <a:pt x="11432247" y="2191892"/>
                  </a:lnTo>
                  <a:lnTo>
                    <a:pt x="11481800" y="2188557"/>
                  </a:lnTo>
                  <a:lnTo>
                    <a:pt x="11529329" y="2178842"/>
                  </a:lnTo>
                  <a:lnTo>
                    <a:pt x="11574400" y="2163183"/>
                  </a:lnTo>
                  <a:lnTo>
                    <a:pt x="11616576" y="2142014"/>
                  </a:lnTo>
                  <a:lnTo>
                    <a:pt x="11655422" y="2115773"/>
                  </a:lnTo>
                  <a:lnTo>
                    <a:pt x="11690502" y="2084895"/>
                  </a:lnTo>
                  <a:lnTo>
                    <a:pt x="11721380" y="2049815"/>
                  </a:lnTo>
                  <a:lnTo>
                    <a:pt x="11747621" y="2010969"/>
                  </a:lnTo>
                  <a:lnTo>
                    <a:pt x="11768789" y="1968793"/>
                  </a:lnTo>
                  <a:lnTo>
                    <a:pt x="11784449" y="1923723"/>
                  </a:lnTo>
                  <a:lnTo>
                    <a:pt x="11794164" y="1876193"/>
                  </a:lnTo>
                  <a:lnTo>
                    <a:pt x="11797499" y="1826640"/>
                  </a:lnTo>
                  <a:lnTo>
                    <a:pt x="11797499" y="365378"/>
                  </a:lnTo>
                  <a:lnTo>
                    <a:pt x="11794164" y="315797"/>
                  </a:lnTo>
                  <a:lnTo>
                    <a:pt x="11784449" y="268243"/>
                  </a:lnTo>
                  <a:lnTo>
                    <a:pt x="11768789" y="223152"/>
                  </a:lnTo>
                  <a:lnTo>
                    <a:pt x="11747621" y="180960"/>
                  </a:lnTo>
                  <a:lnTo>
                    <a:pt x="11721380" y="142102"/>
                  </a:lnTo>
                  <a:lnTo>
                    <a:pt x="11690502" y="107013"/>
                  </a:lnTo>
                  <a:lnTo>
                    <a:pt x="11655422" y="76128"/>
                  </a:lnTo>
                  <a:lnTo>
                    <a:pt x="11616576" y="49882"/>
                  </a:lnTo>
                  <a:lnTo>
                    <a:pt x="11574400" y="28711"/>
                  </a:lnTo>
                  <a:lnTo>
                    <a:pt x="11529329" y="13051"/>
                  </a:lnTo>
                  <a:lnTo>
                    <a:pt x="11481800" y="3335"/>
                  </a:lnTo>
                  <a:lnTo>
                    <a:pt x="11432247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4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0" y="365378"/>
                  </a:moveTo>
                  <a:lnTo>
                    <a:pt x="3335" y="315797"/>
                  </a:lnTo>
                  <a:lnTo>
                    <a:pt x="13049" y="268243"/>
                  </a:lnTo>
                  <a:lnTo>
                    <a:pt x="28709" y="223152"/>
                  </a:lnTo>
                  <a:lnTo>
                    <a:pt x="49877" y="180960"/>
                  </a:lnTo>
                  <a:lnTo>
                    <a:pt x="76119" y="142102"/>
                  </a:lnTo>
                  <a:lnTo>
                    <a:pt x="107000" y="107013"/>
                  </a:lnTo>
                  <a:lnTo>
                    <a:pt x="142084" y="76128"/>
                  </a:lnTo>
                  <a:lnTo>
                    <a:pt x="180936" y="49882"/>
                  </a:lnTo>
                  <a:lnTo>
                    <a:pt x="223120" y="28711"/>
                  </a:lnTo>
                  <a:lnTo>
                    <a:pt x="268202" y="13051"/>
                  </a:lnTo>
                  <a:lnTo>
                    <a:pt x="315745" y="3335"/>
                  </a:lnTo>
                  <a:lnTo>
                    <a:pt x="365315" y="0"/>
                  </a:lnTo>
                  <a:lnTo>
                    <a:pt x="11432247" y="0"/>
                  </a:lnTo>
                  <a:lnTo>
                    <a:pt x="11481800" y="3335"/>
                  </a:lnTo>
                  <a:lnTo>
                    <a:pt x="11529329" y="13051"/>
                  </a:lnTo>
                  <a:lnTo>
                    <a:pt x="11574400" y="28711"/>
                  </a:lnTo>
                  <a:lnTo>
                    <a:pt x="11616576" y="49882"/>
                  </a:lnTo>
                  <a:lnTo>
                    <a:pt x="11655422" y="76128"/>
                  </a:lnTo>
                  <a:lnTo>
                    <a:pt x="11690502" y="107013"/>
                  </a:lnTo>
                  <a:lnTo>
                    <a:pt x="11721380" y="142102"/>
                  </a:lnTo>
                  <a:lnTo>
                    <a:pt x="11747621" y="180960"/>
                  </a:lnTo>
                  <a:lnTo>
                    <a:pt x="11768789" y="223152"/>
                  </a:lnTo>
                  <a:lnTo>
                    <a:pt x="11784449" y="268243"/>
                  </a:lnTo>
                  <a:lnTo>
                    <a:pt x="11794164" y="315797"/>
                  </a:lnTo>
                  <a:lnTo>
                    <a:pt x="11797499" y="365378"/>
                  </a:lnTo>
                  <a:lnTo>
                    <a:pt x="11797499" y="1826640"/>
                  </a:lnTo>
                  <a:lnTo>
                    <a:pt x="11794164" y="1876193"/>
                  </a:lnTo>
                  <a:lnTo>
                    <a:pt x="11784449" y="1923723"/>
                  </a:lnTo>
                  <a:lnTo>
                    <a:pt x="11768789" y="1968793"/>
                  </a:lnTo>
                  <a:lnTo>
                    <a:pt x="11747621" y="2010969"/>
                  </a:lnTo>
                  <a:lnTo>
                    <a:pt x="11721380" y="2049815"/>
                  </a:lnTo>
                  <a:lnTo>
                    <a:pt x="11690502" y="2084895"/>
                  </a:lnTo>
                  <a:lnTo>
                    <a:pt x="11655422" y="2115773"/>
                  </a:lnTo>
                  <a:lnTo>
                    <a:pt x="11616576" y="2142014"/>
                  </a:lnTo>
                  <a:lnTo>
                    <a:pt x="11574400" y="2163183"/>
                  </a:lnTo>
                  <a:lnTo>
                    <a:pt x="11529329" y="2178842"/>
                  </a:lnTo>
                  <a:lnTo>
                    <a:pt x="11481800" y="2188557"/>
                  </a:lnTo>
                  <a:lnTo>
                    <a:pt x="11432247" y="2191892"/>
                  </a:lnTo>
                  <a:lnTo>
                    <a:pt x="365315" y="2191892"/>
                  </a:lnTo>
                  <a:lnTo>
                    <a:pt x="315745" y="2188557"/>
                  </a:lnTo>
                  <a:lnTo>
                    <a:pt x="268202" y="2178842"/>
                  </a:lnTo>
                  <a:lnTo>
                    <a:pt x="223120" y="2163183"/>
                  </a:lnTo>
                  <a:lnTo>
                    <a:pt x="180936" y="2142014"/>
                  </a:lnTo>
                  <a:lnTo>
                    <a:pt x="142084" y="2115773"/>
                  </a:lnTo>
                  <a:lnTo>
                    <a:pt x="107000" y="2084895"/>
                  </a:lnTo>
                  <a:lnTo>
                    <a:pt x="76119" y="2049815"/>
                  </a:lnTo>
                  <a:lnTo>
                    <a:pt x="49877" y="2010969"/>
                  </a:lnTo>
                  <a:lnTo>
                    <a:pt x="28709" y="1968793"/>
                  </a:lnTo>
                  <a:lnTo>
                    <a:pt x="13049" y="1923723"/>
                  </a:lnTo>
                  <a:lnTo>
                    <a:pt x="3335" y="1876193"/>
                  </a:lnTo>
                  <a:lnTo>
                    <a:pt x="0" y="1826640"/>
                  </a:lnTo>
                  <a:lnTo>
                    <a:pt x="0" y="365378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27"/>
          <p:cNvSpPr/>
          <p:nvPr/>
        </p:nvSpPr>
        <p:spPr>
          <a:xfrm>
            <a:off x="441299" y="329209"/>
            <a:ext cx="11501528" cy="1929132"/>
          </a:xfrm>
          <a:custGeom>
            <a:avLst/>
            <a:gdLst/>
            <a:ahLst/>
            <a:cxnLst/>
            <a:rect l="l" t="t" r="r" b="b"/>
            <a:pathLst>
              <a:path w="11304270" h="356869">
                <a:moveTo>
                  <a:pt x="11244478" y="0"/>
                </a:moveTo>
                <a:lnTo>
                  <a:pt x="59448" y="0"/>
                </a:lnTo>
                <a:lnTo>
                  <a:pt x="36309" y="4679"/>
                </a:lnTo>
                <a:lnTo>
                  <a:pt x="17413" y="17430"/>
                </a:lnTo>
                <a:lnTo>
                  <a:pt x="4672" y="36325"/>
                </a:lnTo>
                <a:lnTo>
                  <a:pt x="0" y="59436"/>
                </a:lnTo>
                <a:lnTo>
                  <a:pt x="0" y="297179"/>
                </a:lnTo>
                <a:lnTo>
                  <a:pt x="4672" y="320343"/>
                </a:lnTo>
                <a:lnTo>
                  <a:pt x="17413" y="339232"/>
                </a:lnTo>
                <a:lnTo>
                  <a:pt x="36309" y="351954"/>
                </a:lnTo>
                <a:lnTo>
                  <a:pt x="59448" y="356615"/>
                </a:lnTo>
                <a:lnTo>
                  <a:pt x="11244478" y="356615"/>
                </a:lnTo>
                <a:lnTo>
                  <a:pt x="11267642" y="351954"/>
                </a:lnTo>
                <a:lnTo>
                  <a:pt x="11286531" y="339232"/>
                </a:lnTo>
                <a:lnTo>
                  <a:pt x="11299253" y="320343"/>
                </a:lnTo>
                <a:lnTo>
                  <a:pt x="11303914" y="297179"/>
                </a:lnTo>
                <a:lnTo>
                  <a:pt x="11303914" y="59436"/>
                </a:lnTo>
                <a:lnTo>
                  <a:pt x="11299253" y="36325"/>
                </a:lnTo>
                <a:lnTo>
                  <a:pt x="11286531" y="17430"/>
                </a:lnTo>
                <a:lnTo>
                  <a:pt x="11267642" y="4679"/>
                </a:lnTo>
                <a:lnTo>
                  <a:pt x="11244478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algn="ctr"/>
            <a:endParaRPr lang="ru-RU" sz="2000" b="1" dirty="0" smtClean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Управлением </a:t>
            </a:r>
            <a:r>
              <a:rPr lang="ru-RU" sz="20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общественного здравоохранения города выделено здание с </a:t>
            </a:r>
            <a:r>
              <a:rPr lang="ru-RU" sz="20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площадью- 4738,1 расположенное </a:t>
            </a:r>
            <a:r>
              <a:rPr lang="ru-RU" sz="20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адресу: </a:t>
            </a:r>
            <a:r>
              <a:rPr lang="ru-RU" sz="2000" b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г.Алматы</a:t>
            </a:r>
            <a:r>
              <a:rPr lang="ru-RU" sz="20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Алмалинский</a:t>
            </a:r>
            <a:r>
              <a:rPr lang="ru-RU" sz="20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район, ул. </a:t>
            </a:r>
            <a:r>
              <a:rPr lang="ru-RU" sz="2000" b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Курмангазы</a:t>
            </a:r>
            <a:r>
              <a:rPr lang="ru-RU" sz="20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дом 98/71 </a:t>
            </a:r>
            <a:r>
              <a:rPr lang="ru-RU" sz="20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</a:t>
            </a:r>
            <a:r>
              <a:rPr lang="ru-RU" sz="2000" b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Акимата</a:t>
            </a:r>
            <a:r>
              <a:rPr lang="ru-RU" sz="20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Алматы от 15 августа 2022 года № 3/395 «О некоторых вопросах коммунальной собственности города Алматы» и акт приема передачи от 15.08.2022г. № 274 с Управлением государственных активов </a:t>
            </a:r>
            <a:r>
              <a:rPr lang="ru-RU" sz="2000" b="1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г.Алматы</a:t>
            </a:r>
            <a:r>
              <a:rPr lang="ru-RU" sz="20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439349810"/>
              </p:ext>
            </p:extLst>
          </p:nvPr>
        </p:nvGraphicFramePr>
        <p:xfrm>
          <a:off x="765544" y="3072809"/>
          <a:ext cx="10196623" cy="3639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59219" y="2573079"/>
            <a:ext cx="5932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На сегодняшний день проведены следующие работы</a:t>
            </a:r>
            <a:r>
              <a:rPr lang="ru-RU" dirty="0" smtClean="0"/>
              <a:t>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511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USER_20\Мои документы\Загрузки\WhatsApp Image 2023-01-17 at 15.11.55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947" y="3901261"/>
            <a:ext cx="3848984" cy="2956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592" y="311878"/>
            <a:ext cx="3848985" cy="3495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 descr="G:\USER_20\Мои документы\Загрузки\WhatsApp Image 2023-01-17 at 15.47.59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568" y="293355"/>
            <a:ext cx="3785190" cy="352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:\USER_20\Мои документы\Загрузки\WhatsApp Image 2023-01-17 at 16.24.42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569" y="3849467"/>
            <a:ext cx="3785190" cy="2956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42121" y="3306726"/>
            <a:ext cx="606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До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62437" y="3432261"/>
            <a:ext cx="606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До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25163" y="6404344"/>
            <a:ext cx="723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После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0302949" y="6411432"/>
            <a:ext cx="723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После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865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7"/>
          <p:cNvSpPr/>
          <p:nvPr/>
        </p:nvSpPr>
        <p:spPr>
          <a:xfrm>
            <a:off x="333375" y="378937"/>
            <a:ext cx="11365679" cy="519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r>
              <a:rPr lang="ru-RU" sz="24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 МЕРОПРИЯТИЙ НА 2023 ГОД </a:t>
            </a:r>
            <a:endParaRPr lang="ru-RU" sz="24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lnSpc>
                <a:spcPct val="80000"/>
              </a:lnSpc>
            </a:pPr>
            <a:endParaRPr lang="ru-RU" sz="24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9" name="Google Shape;169;p17"/>
          <p:cNvCxnSpPr/>
          <p:nvPr/>
        </p:nvCxnSpPr>
        <p:spPr>
          <a:xfrm>
            <a:off x="767863" y="691874"/>
            <a:ext cx="10282826" cy="2245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4" name="Google Shape;184;p17"/>
          <p:cNvGrpSpPr/>
          <p:nvPr/>
        </p:nvGrpSpPr>
        <p:grpSpPr>
          <a:xfrm>
            <a:off x="381917" y="1073614"/>
            <a:ext cx="10930692" cy="5317662"/>
            <a:chOff x="7143488" y="1628601"/>
            <a:chExt cx="5613822" cy="3518006"/>
          </a:xfrm>
        </p:grpSpPr>
        <p:sp>
          <p:nvSpPr>
            <p:cNvPr id="185" name="Google Shape;185;p17"/>
            <p:cNvSpPr/>
            <p:nvPr/>
          </p:nvSpPr>
          <p:spPr>
            <a:xfrm>
              <a:off x="8179592" y="2160875"/>
              <a:ext cx="4569457" cy="496841"/>
            </a:xfrm>
            <a:prstGeom prst="rect">
              <a:avLst/>
            </a:prstGeom>
            <a:solidFill>
              <a:srgbClr val="8DA9DB"/>
            </a:solidFill>
            <a:ln>
              <a:noFill/>
            </a:ln>
          </p:spPr>
          <p:txBody>
            <a:bodyPr spcFirstLastPara="1" wrap="square" lIns="288000" tIns="60950" rIns="144000" bIns="60950" anchor="ctr" anchorCtr="0">
              <a:noAutofit/>
            </a:bodyPr>
            <a:lstStyle/>
            <a:p>
              <a:pPr lvl="0">
                <a:lnSpc>
                  <a:spcPct val="90000"/>
                </a:lnSpc>
              </a:pPr>
              <a:endParaRPr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6" name="Google Shape;186;p17"/>
            <p:cNvSpPr/>
            <p:nvPr/>
          </p:nvSpPr>
          <p:spPr>
            <a:xfrm>
              <a:off x="8179593" y="1630776"/>
              <a:ext cx="4577717" cy="480387"/>
            </a:xfrm>
            <a:prstGeom prst="rect">
              <a:avLst/>
            </a:prstGeom>
            <a:solidFill>
              <a:srgbClr val="8DA9DB"/>
            </a:solidFill>
            <a:ln>
              <a:noFill/>
            </a:ln>
          </p:spPr>
          <p:txBody>
            <a:bodyPr spcFirstLastPara="1" wrap="square" lIns="288000" tIns="60950" rIns="144000" bIns="60950" anchor="ctr" anchorCtr="0">
              <a:no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2000" b="1" dirty="0">
                  <a:solidFill>
                    <a:schemeClr val="lt1"/>
                  </a:solidFill>
                  <a:latin typeface="Times New Roman" pitchFamily="18" charset="0"/>
                  <a:cs typeface="Times New Roman" pitchFamily="18" charset="0"/>
                </a:rPr>
                <a:t>Внедрение современных технологий </a:t>
              </a:r>
              <a:r>
                <a:rPr lang="ru-RU" sz="2000" b="1" dirty="0" smtClean="0">
                  <a:solidFill>
                    <a:schemeClr val="lt1"/>
                  </a:solidFill>
                  <a:latin typeface="Times New Roman" pitchFamily="18" charset="0"/>
                  <a:cs typeface="Times New Roman" pitchFamily="18" charset="0"/>
                </a:rPr>
                <a:t>в </a:t>
              </a:r>
              <a:r>
                <a:rPr lang="ru-RU" sz="2000" b="1" dirty="0">
                  <a:solidFill>
                    <a:schemeClr val="lt1"/>
                  </a:solidFill>
                  <a:latin typeface="Times New Roman" pitchFamily="18" charset="0"/>
                  <a:cs typeface="Times New Roman" pitchFamily="18" charset="0"/>
                </a:rPr>
                <a:t>лечении ревматических заболеваний</a:t>
              </a:r>
              <a:endParaRPr sz="2000" dirty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  <a:sym typeface="Arial"/>
              </a:endParaRPr>
            </a:p>
          </p:txBody>
        </p:sp>
        <p:sp>
          <p:nvSpPr>
            <p:cNvPr id="187" name="Google Shape;187;p17"/>
            <p:cNvSpPr/>
            <p:nvPr/>
          </p:nvSpPr>
          <p:spPr>
            <a:xfrm>
              <a:off x="8182313" y="2698774"/>
              <a:ext cx="4572277" cy="583007"/>
            </a:xfrm>
            <a:prstGeom prst="rect">
              <a:avLst/>
            </a:prstGeom>
            <a:solidFill>
              <a:srgbClr val="8DA9DB"/>
            </a:solidFill>
            <a:ln>
              <a:noFill/>
            </a:ln>
          </p:spPr>
          <p:txBody>
            <a:bodyPr spcFirstLastPara="1" wrap="square" lIns="288000" tIns="60950" rIns="144000" bIns="60950" anchor="ctr" anchorCtr="0">
              <a:noAutofit/>
            </a:bodyPr>
            <a:lstStyle/>
            <a:p>
              <a:pPr lvl="0">
                <a:lnSpc>
                  <a:spcPct val="90000"/>
                </a:lnSpc>
              </a:pPr>
              <a:endParaRPr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8" name="Google Shape;188;p17"/>
            <p:cNvSpPr/>
            <p:nvPr/>
          </p:nvSpPr>
          <p:spPr>
            <a:xfrm>
              <a:off x="7819592" y="2163049"/>
              <a:ext cx="360000" cy="494667"/>
            </a:xfrm>
            <a:prstGeom prst="rect">
              <a:avLst/>
            </a:prstGeom>
            <a:solidFill>
              <a:srgbClr val="002060">
                <a:alpha val="80000"/>
              </a:srgb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>
                  <a:solidFill>
                    <a:schemeClr val="lt1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2</a:t>
              </a:r>
              <a:endParaRPr sz="2400" b="1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  <a:sym typeface="Arial"/>
              </a:endParaRPr>
            </a:p>
          </p:txBody>
        </p:sp>
        <p:sp>
          <p:nvSpPr>
            <p:cNvPr id="189" name="Google Shape;189;p17"/>
            <p:cNvSpPr/>
            <p:nvPr/>
          </p:nvSpPr>
          <p:spPr>
            <a:xfrm>
              <a:off x="7819593" y="1628601"/>
              <a:ext cx="360000" cy="482560"/>
            </a:xfrm>
            <a:prstGeom prst="rect">
              <a:avLst/>
            </a:prstGeom>
            <a:solidFill>
              <a:srgbClr val="002060">
                <a:alpha val="80000"/>
              </a:srgb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>
                  <a:solidFill>
                    <a:schemeClr val="lt1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1</a:t>
              </a:r>
              <a:endParaRPr sz="2400" b="1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  <a:sym typeface="Arial"/>
              </a:endParaRPr>
            </a:p>
          </p:txBody>
        </p:sp>
        <p:sp>
          <p:nvSpPr>
            <p:cNvPr id="190" name="Google Shape;190;p17"/>
            <p:cNvSpPr/>
            <p:nvPr/>
          </p:nvSpPr>
          <p:spPr>
            <a:xfrm>
              <a:off x="7819591" y="2698774"/>
              <a:ext cx="360000" cy="583007"/>
            </a:xfrm>
            <a:prstGeom prst="rect">
              <a:avLst/>
            </a:prstGeom>
            <a:solidFill>
              <a:srgbClr val="002060">
                <a:alpha val="80000"/>
              </a:srgb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>
                  <a:solidFill>
                    <a:schemeClr val="lt1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3</a:t>
              </a:r>
              <a:endParaRPr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91" name="Google Shape;191;p17"/>
            <p:cNvGrpSpPr/>
            <p:nvPr/>
          </p:nvGrpSpPr>
          <p:grpSpPr>
            <a:xfrm>
              <a:off x="7143488" y="1647910"/>
              <a:ext cx="676105" cy="3498697"/>
              <a:chOff x="95851" y="2145139"/>
              <a:chExt cx="676105" cy="3216836"/>
            </a:xfrm>
          </p:grpSpPr>
          <p:sp>
            <p:nvSpPr>
              <p:cNvPr id="192" name="Google Shape;192;p17"/>
              <p:cNvSpPr/>
              <p:nvPr/>
            </p:nvSpPr>
            <p:spPr>
              <a:xfrm>
                <a:off x="95860" y="2145139"/>
                <a:ext cx="601873" cy="3127619"/>
              </a:xfrm>
              <a:prstGeom prst="homePlate">
                <a:avLst>
                  <a:gd name="adj" fmla="val 30350"/>
                </a:avLst>
              </a:prstGeom>
              <a:solidFill>
                <a:srgbClr val="002060">
                  <a:alpha val="8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93" name="Google Shape;193;p17"/>
              <p:cNvSpPr txBox="1"/>
              <p:nvPr/>
            </p:nvSpPr>
            <p:spPr>
              <a:xfrm rot="16200000">
                <a:off x="-1136764" y="3453254"/>
                <a:ext cx="3141336" cy="6761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>
                  <a:solidFill>
                    <a:schemeClr val="lt1"/>
                  </a:solidFill>
                  <a:latin typeface="Times New Roman" pitchFamily="18" charset="0"/>
                  <a:cs typeface="Times New Roman" pitchFamily="18" charset="0"/>
                  <a:sym typeface="Arial"/>
                </a:endParaRP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>
                  <a:solidFill>
                    <a:schemeClr val="lt1"/>
                  </a:solidFill>
                  <a:latin typeface="Times New Roman" pitchFamily="18" charset="0"/>
                  <a:cs typeface="Times New Roman" pitchFamily="18" charset="0"/>
                  <a:sym typeface="Arial"/>
                </a:endParaRPr>
              </a:p>
            </p:txBody>
          </p:sp>
          <p:sp>
            <p:nvSpPr>
              <p:cNvPr id="194" name="Google Shape;194;p17"/>
              <p:cNvSpPr/>
              <p:nvPr/>
            </p:nvSpPr>
            <p:spPr>
              <a:xfrm rot="-5400000">
                <a:off x="-1188999" y="3533037"/>
                <a:ext cx="3174716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000" dirty="0" smtClean="0">
                    <a:solidFill>
                      <a:schemeClr val="lt1"/>
                    </a:solidFill>
                    <a:latin typeface="Times New Roman" pitchFamily="18" charset="0"/>
                    <a:cs typeface="Times New Roman" pitchFamily="18" charset="0"/>
                    <a:sym typeface="Arial"/>
                  </a:rPr>
                  <a:t>ПОСТАВЛЕННЫЕ ЗАДАЧИ </a:t>
                </a:r>
                <a:endParaRPr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sp>
        <p:nvSpPr>
          <p:cNvPr id="30" name="Google Shape;190;p17"/>
          <p:cNvSpPr/>
          <p:nvPr/>
        </p:nvSpPr>
        <p:spPr>
          <a:xfrm>
            <a:off x="1692865" y="3644515"/>
            <a:ext cx="700957" cy="61316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lt1"/>
                </a:solidFill>
              </a:rPr>
              <a:t>4</a:t>
            </a:r>
            <a:endParaRPr dirty="0"/>
          </a:p>
        </p:txBody>
      </p:sp>
      <p:sp>
        <p:nvSpPr>
          <p:cNvPr id="31" name="Google Shape;187;p17"/>
          <p:cNvSpPr/>
          <p:nvPr/>
        </p:nvSpPr>
        <p:spPr>
          <a:xfrm>
            <a:off x="2393822" y="3644516"/>
            <a:ext cx="8897207" cy="613159"/>
          </a:xfrm>
          <a:prstGeom prst="rect">
            <a:avLst/>
          </a:prstGeom>
          <a:solidFill>
            <a:srgbClr val="8DA9DB"/>
          </a:solidFill>
          <a:ln>
            <a:noFill/>
          </a:ln>
        </p:spPr>
        <p:txBody>
          <a:bodyPr spcFirstLastPara="1" wrap="square" lIns="288000" tIns="60950" rIns="144000" bIns="60950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2000" b="1" dirty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Непрерывное повышения профессионального уровня </a:t>
            </a:r>
            <a:r>
              <a:rPr lang="ru-RU" sz="2000" b="1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сотрудников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90000"/>
              </a:lnSpc>
            </a:pPr>
            <a:endParaRPr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Google Shape;187;p17"/>
          <p:cNvSpPr/>
          <p:nvPr/>
        </p:nvSpPr>
        <p:spPr>
          <a:xfrm>
            <a:off x="2386533" y="4333875"/>
            <a:ext cx="8897207" cy="895349"/>
          </a:xfrm>
          <a:prstGeom prst="rect">
            <a:avLst/>
          </a:prstGeom>
          <a:solidFill>
            <a:srgbClr val="8DA9DB"/>
          </a:solidFill>
          <a:ln>
            <a:noFill/>
          </a:ln>
        </p:spPr>
        <p:txBody>
          <a:bodyPr spcFirstLastPara="1" wrap="square" lIns="288000" tIns="60950" rIns="144000" bIns="60950" anchor="ctr" anchorCtr="0">
            <a:noAutofit/>
          </a:bodyPr>
          <a:lstStyle/>
          <a:p>
            <a:pPr>
              <a:lnSpc>
                <a:spcPct val="90000"/>
              </a:lnSpc>
            </a:pPr>
            <a:endParaRPr lang="ru-RU" sz="2000" b="1" dirty="0" smtClean="0">
              <a:solidFill>
                <a:schemeClr val="lt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2000" b="1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Внедрение </a:t>
            </a:r>
            <a:r>
              <a:rPr lang="ru-RU" sz="2000" b="1" dirty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дополнительного метода лечения, для комплексной терапии ревматических заболеваний с аутоиммунными </a:t>
            </a:r>
            <a:r>
              <a:rPr lang="ru-RU" sz="2000" b="1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заболеваниями(</a:t>
            </a:r>
            <a:r>
              <a:rPr lang="ru-RU" sz="2000" b="1" dirty="0" err="1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плазмаферез</a:t>
            </a:r>
            <a:r>
              <a:rPr lang="ru-RU" sz="2000" b="1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) 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90000"/>
              </a:lnSpc>
            </a:pP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Google Shape;187;p17"/>
          <p:cNvSpPr/>
          <p:nvPr/>
        </p:nvSpPr>
        <p:spPr>
          <a:xfrm>
            <a:off x="2402543" y="5307595"/>
            <a:ext cx="8897207" cy="1015437"/>
          </a:xfrm>
          <a:prstGeom prst="rect">
            <a:avLst/>
          </a:prstGeom>
          <a:solidFill>
            <a:srgbClr val="8DA9DB"/>
          </a:solidFill>
          <a:ln>
            <a:noFill/>
          </a:ln>
        </p:spPr>
        <p:txBody>
          <a:bodyPr spcFirstLastPara="1" wrap="square" lIns="288000" tIns="60950" rIns="144000" bIns="60950" anchor="ctr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Продолжение реконструкций зданий и сооружений:</a:t>
            </a:r>
          </a:p>
          <a:p>
            <a:pPr lvl="0">
              <a:lnSpc>
                <a:spcPct val="90000"/>
              </a:lnSpc>
            </a:pP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Проведение капитального ремонта подвального помещения</a:t>
            </a:r>
          </a:p>
          <a:p>
            <a:pPr lvl="0">
              <a:lnSpc>
                <a:spcPct val="90000"/>
              </a:lnSpc>
            </a:pP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Благоустройство территории</a:t>
            </a:r>
          </a:p>
          <a:p>
            <a:pPr lvl="0">
              <a:lnSpc>
                <a:spcPct val="90000"/>
              </a:lnSpc>
            </a:pP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Оснащение зала ЛФК </a:t>
            </a:r>
            <a:endParaRPr sz="1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Google Shape;190;p17"/>
          <p:cNvSpPr/>
          <p:nvPr/>
        </p:nvSpPr>
        <p:spPr>
          <a:xfrm>
            <a:off x="1685575" y="4333875"/>
            <a:ext cx="700957" cy="89534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lt1"/>
                </a:solidFill>
              </a:rPr>
              <a:t>5</a:t>
            </a:r>
            <a:endParaRPr dirty="0"/>
          </a:p>
        </p:txBody>
      </p:sp>
      <p:sp>
        <p:nvSpPr>
          <p:cNvPr id="35" name="Google Shape;190;p17"/>
          <p:cNvSpPr/>
          <p:nvPr/>
        </p:nvSpPr>
        <p:spPr>
          <a:xfrm>
            <a:off x="1703660" y="5307595"/>
            <a:ext cx="700957" cy="1015414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lt1"/>
                </a:solidFill>
              </a:rPr>
              <a:t>6</a:t>
            </a:r>
            <a:endParaRPr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32844" y="1937241"/>
            <a:ext cx="87636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sz="20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Дальнейшее участие в разработке протоколов диагностики и лечения ревматологических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заболеваний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32844" y="2662052"/>
            <a:ext cx="87581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одготовка 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 прохождению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национальной аккредитации, в связи с истечением срока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49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Тема Office">
  <a:themeElements>
    <a:clrScheme name="Стандартная">
      <a:dk1>
        <a:srgbClr val="14407A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14407A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4177</TotalTime>
  <Words>4582</Words>
  <Application>Microsoft Office PowerPoint</Application>
  <PresentationFormat>Широкоэкранный</PresentationFormat>
  <Paragraphs>744</Paragraphs>
  <Slides>44</Slides>
  <Notes>30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55" baseType="lpstr">
      <vt:lpstr>Arial</vt:lpstr>
      <vt:lpstr>Wingdings</vt:lpstr>
      <vt:lpstr>Montserrat</vt:lpstr>
      <vt:lpstr>Tahoma</vt:lpstr>
      <vt:lpstr>Calibri</vt:lpstr>
      <vt:lpstr>Century Gothic</vt:lpstr>
      <vt:lpstr>Times New Roman</vt:lpstr>
      <vt:lpstr>Noto Sans Symbols</vt:lpstr>
      <vt:lpstr>Arial MT</vt:lpstr>
      <vt:lpstr>Questrial</vt:lpstr>
      <vt:lpstr>3_Тема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СРЕДНЯЯ ЗАРАБОТНАЯ ПЛАТА ПЕРСОНАЛА</vt:lpstr>
      <vt:lpstr>Презентация PowerPoint</vt:lpstr>
      <vt:lpstr>Оснащенность оборудованием </vt:lpstr>
      <vt:lpstr>Наблюдательный совет ГКП на ПХВ «Городского ревматологического центра»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Проведение и участие в научно-практических конференциях специалистов ГРЦ </vt:lpstr>
      <vt:lpstr>За 2022 год специалистами Центра опубликовано 7 научных статей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Оказание амбулаторной медицинской помощи беременным женщинам с ревматологическими заболеваниями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нозологии беременных женщин на стационарном уровне  В 2022 году стационарную помощь получили 67 беременных женщин с ревматологическими заболеваниями.     </vt:lpstr>
      <vt:lpstr>Клинико-диагностическая лаборатория  ГРЦ</vt:lpstr>
      <vt:lpstr>Презентация PowerPoint</vt:lpstr>
      <vt:lpstr>Презентация PowerPoint</vt:lpstr>
      <vt:lpstr>Сравнительный анализ количества СМП дефектов по кодам за 2021-2022гг.   </vt:lpstr>
      <vt:lpstr>Презентация PowerPoint</vt:lpstr>
      <vt:lpstr>Презентация PowerPoint</vt:lpstr>
      <vt:lpstr>Открытие Сall-центра и оптимизация работы социальных сетей </vt:lpstr>
      <vt:lpstr>Презентация PowerPoint</vt:lpstr>
      <vt:lpstr>Презентация PowerPoint</vt:lpstr>
      <vt:lpstr>В целях пропаганды здорового образа жизни и профилактики болезней костно-мышечной системы, а так же для повышения информированности населения  о ревматологических заболеваниях сотрудники ГРЦ выступали на следующих телепередачах:</vt:lpstr>
      <vt:lpstr>День открытых дверей в ГРЦ</vt:lpstr>
      <vt:lpstr>Сотрудники Центра активно участвует в общественных и творческих мероприятиях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 Windows</cp:lastModifiedBy>
  <cp:revision>313</cp:revision>
  <dcterms:modified xsi:type="dcterms:W3CDTF">2023-01-23T05:38:43Z</dcterms:modified>
</cp:coreProperties>
</file>