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47"/>
  </p:notesMasterIdLst>
  <p:handoutMasterIdLst>
    <p:handoutMasterId r:id="rId48"/>
  </p:handoutMasterIdLst>
  <p:sldIdLst>
    <p:sldId id="261" r:id="rId3"/>
    <p:sldId id="271" r:id="rId4"/>
    <p:sldId id="268" r:id="rId5"/>
    <p:sldId id="256" r:id="rId6"/>
    <p:sldId id="257" r:id="rId7"/>
    <p:sldId id="267" r:id="rId8"/>
    <p:sldId id="262" r:id="rId9"/>
    <p:sldId id="265" r:id="rId10"/>
    <p:sldId id="266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308" r:id="rId33"/>
    <p:sldId id="309" r:id="rId34"/>
    <p:sldId id="310" r:id="rId35"/>
    <p:sldId id="311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4" autoAdjust="0"/>
    <p:restoredTop sz="91419" autoAdjust="0"/>
  </p:normalViewPr>
  <p:slideViewPr>
    <p:cSldViewPr>
      <p:cViewPr varScale="1">
        <p:scale>
          <a:sx n="103" d="100"/>
          <a:sy n="103" d="100"/>
        </p:scale>
        <p:origin x="22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30831692913396E-2"/>
          <c:y val="4.9441495482191462E-2"/>
          <c:w val="0.94616916830708653"/>
          <c:h val="0.77777800333550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21</c:v>
                </c:pt>
                <c:pt idx="1">
                  <c:v>17</c:v>
                </c:pt>
                <c:pt idx="2">
                  <c:v>8</c:v>
                </c:pt>
                <c:pt idx="3">
                  <c:v>1</c:v>
                </c:pt>
                <c:pt idx="4">
                  <c:v>0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18597584"/>
        <c:axId val="218596800"/>
      </c:barChart>
      <c:catAx>
        <c:axId val="21859758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18596800"/>
        <c:crosses val="autoZero"/>
        <c:auto val="1"/>
        <c:lblAlgn val="ctr"/>
        <c:lblOffset val="100"/>
        <c:noMultiLvlLbl val="0"/>
      </c:catAx>
      <c:valAx>
        <c:axId val="218596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8597584"/>
        <c:crosses val="autoZero"/>
        <c:crossBetween val="between"/>
      </c:valAx>
    </c:plotArea>
    <c:legend>
      <c:legendPos val="t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88954566906694E-2"/>
          <c:y val="3.1900671506970714E-2"/>
          <c:w val="0.92441977091073946"/>
          <c:h val="0.841853909826900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Пролечено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9 мес. 2022</c:v>
                </c:pt>
                <c:pt idx="1">
                  <c:v>За 9 мес. 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</c:v>
                </c:pt>
                <c:pt idx="1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Летальных случаев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9 мес. 2022</c:v>
                </c:pt>
                <c:pt idx="1">
                  <c:v>За 9 мес. 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2686984"/>
        <c:axId val="202680320"/>
      </c:barChart>
      <c:catAx>
        <c:axId val="20268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680320"/>
        <c:crosses val="autoZero"/>
        <c:auto val="1"/>
        <c:lblAlgn val="ctr"/>
        <c:lblOffset val="100"/>
        <c:noMultiLvlLbl val="0"/>
      </c:catAx>
      <c:valAx>
        <c:axId val="20268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68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0188703881908425"/>
          <c:y val="0.91300141867510709"/>
          <c:w val="0.39174820167729163"/>
          <c:h val="5.8440689643851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За </a:t>
            </a:r>
            <a:r>
              <a:rPr lang="kk-KZ" dirty="0" smtClean="0"/>
              <a:t>9 </a:t>
            </a:r>
            <a:r>
              <a:rPr lang="kk-KZ" dirty="0"/>
              <a:t>месяцев 2022г</a:t>
            </a:r>
          </a:p>
        </c:rich>
      </c:tx>
      <c:layout>
        <c:manualLayout>
          <c:xMode val="edge"/>
          <c:yMode val="edge"/>
          <c:x val="0.274557009487738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ТАКАЯСУ</c:v>
                </c:pt>
                <c:pt idx="4">
                  <c:v>ССД</c:v>
                </c:pt>
                <c:pt idx="5">
                  <c:v>ХРБС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За </a:t>
            </a:r>
            <a:r>
              <a:rPr lang="kk-KZ" dirty="0" smtClean="0"/>
              <a:t>9 </a:t>
            </a:r>
            <a:r>
              <a:rPr lang="kk-KZ" dirty="0"/>
              <a:t>месяцев </a:t>
            </a:r>
            <a:r>
              <a:rPr lang="kk-KZ" dirty="0" smtClean="0"/>
              <a:t>2023г</a:t>
            </a:r>
            <a:endParaRPr lang="kk-KZ" dirty="0"/>
          </a:p>
        </c:rich>
      </c:tx>
      <c:layout>
        <c:manualLayout>
          <c:xMode val="edge"/>
          <c:yMode val="edge"/>
          <c:x val="0.274557009487738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БЕХЧЕТА</c:v>
                </c:pt>
                <c:pt idx="4">
                  <c:v>РеА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C711F3-A3DE-410D-AB85-D641FBA5A49C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86E954-3E96-4154-83CB-DC7BD9C5DE6C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17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BF5C037-436C-49DA-9F19-DE5059F38AB8}" type="par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6A9E26D-BC2F-4B13-BCDA-E674403A73FD}" type="sib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66E7B316-3A35-4956-8D15-0A0A7E87145B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ККМФД-1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F25DDFA-32BF-47B9-BBDC-275C77B467ED}" type="par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F202A1D-2280-4B95-8842-D472BD2A2B0C}" type="sib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CA8E7B5-53AB-4A4C-9518-754452AF2308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-9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6B1318F-1F70-427E-B58C-876B2417CC9E}" type="par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2E97C1C-A211-4D43-A439-31F675F5E1C0}" type="sib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ADEF376-AE12-4EDA-BCF6-728ADCAF4D01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ҚДСБ ҚҚ - 12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2112703-970B-4B4C-85F8-298A1DE52CDD}" type="par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B6345BC-4FCA-4334-955A-0A6EE4BB6D05}" type="sib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3585614-1A33-485D-81CF-9DCC01D8FF13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Өзі келіп жазған   өтініш-3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75FD031-9220-4D2D-ABB6-D314E597BB5C}" type="par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5FAEF11-F645-4CDF-A4EA-12A572AF12B2}" type="sib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7ADD1A5-695C-4F3C-8150-B12390D7805B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ҚРО сайты-2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6037CCC-6A29-4E55-A7AC-3F7FC6BA329E}" type="par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C5AE3EF-5103-4416-A56D-1543E97520B6}" type="sib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2DA846D-7BE0-471C-9576-2E0CA8945DD0}" type="pres">
      <dgm:prSet presAssocID="{3FC711F3-A3DE-410D-AB85-D641FBA5A4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82550-A77D-4667-8B07-076BF9A60B78}" type="pres">
      <dgm:prSet presAssocID="{4786E954-3E96-4154-83CB-DC7BD9C5DE6C}" presName="composite" presStyleCnt="0"/>
      <dgm:spPr/>
    </dgm:pt>
    <dgm:pt modelId="{9D14A43D-5CF2-4FC6-88B0-209A5F9C4BC7}" type="pres">
      <dgm:prSet presAssocID="{4786E954-3E96-4154-83CB-DC7BD9C5DE6C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97408-0564-42E4-97F7-DD4B2F912F37}" type="pres">
      <dgm:prSet presAssocID="{4786E954-3E96-4154-83CB-DC7BD9C5DE6C}" presName="rect2" presStyleLbl="fgImgPlace1" presStyleIdx="0" presStyleCnt="6" custScaleX="157145" custLinFactNeighborX="-8894"/>
      <dgm:spPr/>
    </dgm:pt>
    <dgm:pt modelId="{99928ECC-3E28-4D30-8EE7-1B7D146D19FA}" type="pres">
      <dgm:prSet presAssocID="{A6A9E26D-BC2F-4B13-BCDA-E674403A73FD}" presName="sibTrans" presStyleCnt="0"/>
      <dgm:spPr/>
    </dgm:pt>
    <dgm:pt modelId="{15B9452C-A3A6-44AC-B1CA-23BF1350268E}" type="pres">
      <dgm:prSet presAssocID="{66E7B316-3A35-4956-8D15-0A0A7E87145B}" presName="composite" presStyleCnt="0"/>
      <dgm:spPr/>
    </dgm:pt>
    <dgm:pt modelId="{21FFCBB7-1F19-4F69-A91F-1512ACB33BD1}" type="pres">
      <dgm:prSet presAssocID="{66E7B316-3A35-4956-8D15-0A0A7E87145B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C996B-C1E7-4808-8022-E78FB4075D10}" type="pres">
      <dgm:prSet presAssocID="{66E7B316-3A35-4956-8D15-0A0A7E87145B}" presName="rect2" presStyleLbl="fgImgPlace1" presStyleIdx="1" presStyleCnt="6" custScaleX="157145" custLinFactNeighborX="-26883" custLinFactNeighborY="3476"/>
      <dgm:spPr/>
    </dgm:pt>
    <dgm:pt modelId="{CAEBBCCE-B34A-41A3-BA1B-56C860A6F119}" type="pres">
      <dgm:prSet presAssocID="{2F202A1D-2280-4B95-8842-D472BD2A2B0C}" presName="sibTrans" presStyleCnt="0"/>
      <dgm:spPr/>
    </dgm:pt>
    <dgm:pt modelId="{A066BF48-FECD-434A-B5DD-BF56D77322E0}" type="pres">
      <dgm:prSet presAssocID="{ECA8E7B5-53AB-4A4C-9518-754452AF2308}" presName="composite" presStyleCnt="0"/>
      <dgm:spPr/>
    </dgm:pt>
    <dgm:pt modelId="{76AAF2D0-335B-4E8B-B31C-7CCD0DE9316D}" type="pres">
      <dgm:prSet presAssocID="{ECA8E7B5-53AB-4A4C-9518-754452AF230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0F4CE-3F54-40D9-8AA2-03284464DA63}" type="pres">
      <dgm:prSet presAssocID="{ECA8E7B5-53AB-4A4C-9518-754452AF2308}" presName="rect2" presStyleLbl="fgImgPlace1" presStyleIdx="2" presStyleCnt="6" custScaleX="157145"/>
      <dgm:spPr/>
    </dgm:pt>
    <dgm:pt modelId="{1D250EB5-42CA-4904-B5DC-0E407C14D3C2}" type="pres">
      <dgm:prSet presAssocID="{22E97C1C-A211-4D43-A439-31F675F5E1C0}" presName="sibTrans" presStyleCnt="0"/>
      <dgm:spPr/>
    </dgm:pt>
    <dgm:pt modelId="{09464460-26E9-4328-83D8-964A646EA90F}" type="pres">
      <dgm:prSet presAssocID="{5ADEF376-AE12-4EDA-BCF6-728ADCAF4D01}" presName="composite" presStyleCnt="0"/>
      <dgm:spPr/>
    </dgm:pt>
    <dgm:pt modelId="{98B4F378-C7A9-4FE8-B669-6683465ECA6C}" type="pres">
      <dgm:prSet presAssocID="{5ADEF376-AE12-4EDA-BCF6-728ADCAF4D01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607F5-267C-416C-B470-202838B8071C}" type="pres">
      <dgm:prSet presAssocID="{5ADEF376-AE12-4EDA-BCF6-728ADCAF4D01}" presName="rect2" presStyleLbl="fgImgPlace1" presStyleIdx="3" presStyleCnt="6" custScaleX="157145" custLinFactNeighborX="-35815" custLinFactNeighborY="7804"/>
      <dgm:spPr/>
    </dgm:pt>
    <dgm:pt modelId="{C8C6F082-8134-4283-9DCF-0F4879F964F9}" type="pres">
      <dgm:prSet presAssocID="{8B6345BC-4FCA-4334-955A-0A6EE4BB6D05}" presName="sibTrans" presStyleCnt="0"/>
      <dgm:spPr/>
    </dgm:pt>
    <dgm:pt modelId="{F8071FA8-9552-4A6F-9507-B117D794FB35}" type="pres">
      <dgm:prSet presAssocID="{C7ADD1A5-695C-4F3C-8150-B12390D7805B}" presName="composite" presStyleCnt="0"/>
      <dgm:spPr/>
    </dgm:pt>
    <dgm:pt modelId="{12B060C1-8338-42A6-81E0-724607C43DD3}" type="pres">
      <dgm:prSet presAssocID="{C7ADD1A5-695C-4F3C-8150-B12390D7805B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4FD4-DD3C-4285-B29A-B2ACF315F401}" type="pres">
      <dgm:prSet presAssocID="{C7ADD1A5-695C-4F3C-8150-B12390D7805B}" presName="rect2" presStyleLbl="fgImgPlace1" presStyleIdx="4" presStyleCnt="6" custScaleX="157145"/>
      <dgm:spPr/>
    </dgm:pt>
    <dgm:pt modelId="{DFA05E0D-9920-4830-A998-88C94FDA051A}" type="pres">
      <dgm:prSet presAssocID="{7C5AE3EF-5103-4416-A56D-1543E97520B6}" presName="sibTrans" presStyleCnt="0"/>
      <dgm:spPr/>
    </dgm:pt>
    <dgm:pt modelId="{AD57AEDB-022F-436A-820B-E2F86B393B8A}" type="pres">
      <dgm:prSet presAssocID="{03585614-1A33-485D-81CF-9DCC01D8FF13}" presName="composite" presStyleCnt="0"/>
      <dgm:spPr/>
    </dgm:pt>
    <dgm:pt modelId="{F8FE6B62-91EF-4881-AF81-8312A9C341A5}" type="pres">
      <dgm:prSet presAssocID="{03585614-1A33-485D-81CF-9DCC01D8FF13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BA71C-4FB1-4681-8ACF-59441A0B72FF}" type="pres">
      <dgm:prSet presAssocID="{03585614-1A33-485D-81CF-9DCC01D8FF13}" presName="rect2" presStyleLbl="fgImgPlace1" presStyleIdx="5" presStyleCnt="6" custScaleX="157145" custLinFactNeighborX="-27661" custLinFactNeighborY="11459"/>
      <dgm:spPr/>
    </dgm:pt>
  </dgm:ptLst>
  <dgm:cxnLst>
    <dgm:cxn modelId="{E60AAE68-3533-42D2-80BD-EFAB1ADD5672}" srcId="{3FC711F3-A3DE-410D-AB85-D641FBA5A49C}" destId="{4786E954-3E96-4154-83CB-DC7BD9C5DE6C}" srcOrd="0" destOrd="0" parTransId="{FBF5C037-436C-49DA-9F19-DE5059F38AB8}" sibTransId="{A6A9E26D-BC2F-4B13-BCDA-E674403A73FD}"/>
    <dgm:cxn modelId="{1DDA9C15-57A9-4541-A8FF-8A51EBD847E3}" type="presOf" srcId="{5ADEF376-AE12-4EDA-BCF6-728ADCAF4D01}" destId="{98B4F378-C7A9-4FE8-B669-6683465ECA6C}" srcOrd="0" destOrd="0" presId="urn:microsoft.com/office/officeart/2008/layout/PictureStrips"/>
    <dgm:cxn modelId="{D4B80352-408C-4354-87C8-EF54DCC77F8E}" type="presOf" srcId="{C7ADD1A5-695C-4F3C-8150-B12390D7805B}" destId="{12B060C1-8338-42A6-81E0-724607C43DD3}" srcOrd="0" destOrd="0" presId="urn:microsoft.com/office/officeart/2008/layout/PictureStrips"/>
    <dgm:cxn modelId="{D5D107C9-0587-4F28-B05E-628DB4C99AD9}" type="presOf" srcId="{66E7B316-3A35-4956-8D15-0A0A7E87145B}" destId="{21FFCBB7-1F19-4F69-A91F-1512ACB33BD1}" srcOrd="0" destOrd="0" presId="urn:microsoft.com/office/officeart/2008/layout/PictureStrips"/>
    <dgm:cxn modelId="{F250F3D3-C3B6-4B43-ADE5-9B7EA5E77097}" type="presOf" srcId="{03585614-1A33-485D-81CF-9DCC01D8FF13}" destId="{F8FE6B62-91EF-4881-AF81-8312A9C341A5}" srcOrd="0" destOrd="0" presId="urn:microsoft.com/office/officeart/2008/layout/PictureStrips"/>
    <dgm:cxn modelId="{A7A39C32-2511-4834-A19A-8EC0A3F89007}" type="presOf" srcId="{3FC711F3-A3DE-410D-AB85-D641FBA5A49C}" destId="{92DA846D-7BE0-471C-9576-2E0CA8945DD0}" srcOrd="0" destOrd="0" presId="urn:microsoft.com/office/officeart/2008/layout/PictureStrips"/>
    <dgm:cxn modelId="{CD59B850-783C-42A5-B60F-25808E095CAA}" srcId="{3FC711F3-A3DE-410D-AB85-D641FBA5A49C}" destId="{5ADEF376-AE12-4EDA-BCF6-728ADCAF4D01}" srcOrd="3" destOrd="0" parTransId="{D2112703-970B-4B4C-85F8-298A1DE52CDD}" sibTransId="{8B6345BC-4FCA-4334-955A-0A6EE4BB6D05}"/>
    <dgm:cxn modelId="{FEC9BC01-40EA-42CC-AFF5-F30F22C7E310}" srcId="{3FC711F3-A3DE-410D-AB85-D641FBA5A49C}" destId="{C7ADD1A5-695C-4F3C-8150-B12390D7805B}" srcOrd="4" destOrd="0" parTransId="{46037CCC-6A29-4E55-A7AC-3F7FC6BA329E}" sibTransId="{7C5AE3EF-5103-4416-A56D-1543E97520B6}"/>
    <dgm:cxn modelId="{273B68BA-EFD8-4100-B9DF-3FEE4607E60A}" type="presOf" srcId="{4786E954-3E96-4154-83CB-DC7BD9C5DE6C}" destId="{9D14A43D-5CF2-4FC6-88B0-209A5F9C4BC7}" srcOrd="0" destOrd="0" presId="urn:microsoft.com/office/officeart/2008/layout/PictureStrips"/>
    <dgm:cxn modelId="{AB910176-E542-40F0-8A60-055D6BC5F80B}" srcId="{3FC711F3-A3DE-410D-AB85-D641FBA5A49C}" destId="{ECA8E7B5-53AB-4A4C-9518-754452AF2308}" srcOrd="2" destOrd="0" parTransId="{56B1318F-1F70-427E-B58C-876B2417CC9E}" sibTransId="{22E97C1C-A211-4D43-A439-31F675F5E1C0}"/>
    <dgm:cxn modelId="{9DACCC36-D516-4EAE-830D-E7BB4423B329}" srcId="{3FC711F3-A3DE-410D-AB85-D641FBA5A49C}" destId="{66E7B316-3A35-4956-8D15-0A0A7E87145B}" srcOrd="1" destOrd="0" parTransId="{3F25DDFA-32BF-47B9-BBDC-275C77B467ED}" sibTransId="{2F202A1D-2280-4B95-8842-D472BD2A2B0C}"/>
    <dgm:cxn modelId="{35A9BB4A-A29C-4A53-906A-26F0B6863260}" srcId="{3FC711F3-A3DE-410D-AB85-D641FBA5A49C}" destId="{03585614-1A33-485D-81CF-9DCC01D8FF13}" srcOrd="5" destOrd="0" parTransId="{975FD031-9220-4D2D-ABB6-D314E597BB5C}" sibTransId="{D5FAEF11-F645-4CDF-A4EA-12A572AF12B2}"/>
    <dgm:cxn modelId="{966038D1-B351-4F8B-8F70-2787705277C3}" type="presOf" srcId="{ECA8E7B5-53AB-4A4C-9518-754452AF2308}" destId="{76AAF2D0-335B-4E8B-B31C-7CCD0DE9316D}" srcOrd="0" destOrd="0" presId="urn:microsoft.com/office/officeart/2008/layout/PictureStrips"/>
    <dgm:cxn modelId="{C08420AF-8440-468A-A942-4A4013D2FF11}" type="presParOf" srcId="{92DA846D-7BE0-471C-9576-2E0CA8945DD0}" destId="{70D82550-A77D-4667-8B07-076BF9A60B78}" srcOrd="0" destOrd="0" presId="urn:microsoft.com/office/officeart/2008/layout/PictureStrips"/>
    <dgm:cxn modelId="{A091B0F1-ECE7-45BE-BB98-7F44E96A568C}" type="presParOf" srcId="{70D82550-A77D-4667-8B07-076BF9A60B78}" destId="{9D14A43D-5CF2-4FC6-88B0-209A5F9C4BC7}" srcOrd="0" destOrd="0" presId="urn:microsoft.com/office/officeart/2008/layout/PictureStrips"/>
    <dgm:cxn modelId="{A80D1BDF-7964-4049-B8DF-DF021DE116F1}" type="presParOf" srcId="{70D82550-A77D-4667-8B07-076BF9A60B78}" destId="{5DB97408-0564-42E4-97F7-DD4B2F912F37}" srcOrd="1" destOrd="0" presId="urn:microsoft.com/office/officeart/2008/layout/PictureStrips"/>
    <dgm:cxn modelId="{504F09A5-DE2A-4962-9EF4-DEB5A32CC7DB}" type="presParOf" srcId="{92DA846D-7BE0-471C-9576-2E0CA8945DD0}" destId="{99928ECC-3E28-4D30-8EE7-1B7D146D19FA}" srcOrd="1" destOrd="0" presId="urn:microsoft.com/office/officeart/2008/layout/PictureStrips"/>
    <dgm:cxn modelId="{C5FAEAD1-8351-407F-A173-26D274DF688C}" type="presParOf" srcId="{92DA846D-7BE0-471C-9576-2E0CA8945DD0}" destId="{15B9452C-A3A6-44AC-B1CA-23BF1350268E}" srcOrd="2" destOrd="0" presId="urn:microsoft.com/office/officeart/2008/layout/PictureStrips"/>
    <dgm:cxn modelId="{8C5B4BFC-4D05-4B08-BA54-9912EB05C9D4}" type="presParOf" srcId="{15B9452C-A3A6-44AC-B1CA-23BF1350268E}" destId="{21FFCBB7-1F19-4F69-A91F-1512ACB33BD1}" srcOrd="0" destOrd="0" presId="urn:microsoft.com/office/officeart/2008/layout/PictureStrips"/>
    <dgm:cxn modelId="{799AFC72-7EA7-43C5-A2B3-2D9B75B89A86}" type="presParOf" srcId="{15B9452C-A3A6-44AC-B1CA-23BF1350268E}" destId="{CC0C996B-C1E7-4808-8022-E78FB4075D10}" srcOrd="1" destOrd="0" presId="urn:microsoft.com/office/officeart/2008/layout/PictureStrips"/>
    <dgm:cxn modelId="{A572DDF7-DFC7-4565-BAB8-377F0D343515}" type="presParOf" srcId="{92DA846D-7BE0-471C-9576-2E0CA8945DD0}" destId="{CAEBBCCE-B34A-41A3-BA1B-56C860A6F119}" srcOrd="3" destOrd="0" presId="urn:microsoft.com/office/officeart/2008/layout/PictureStrips"/>
    <dgm:cxn modelId="{CF59840E-3FBA-4035-924F-FF2949EB76CF}" type="presParOf" srcId="{92DA846D-7BE0-471C-9576-2E0CA8945DD0}" destId="{A066BF48-FECD-434A-B5DD-BF56D77322E0}" srcOrd="4" destOrd="0" presId="urn:microsoft.com/office/officeart/2008/layout/PictureStrips"/>
    <dgm:cxn modelId="{DD5B3EC9-B6C9-4436-B79C-09AF72A21D29}" type="presParOf" srcId="{A066BF48-FECD-434A-B5DD-BF56D77322E0}" destId="{76AAF2D0-335B-4E8B-B31C-7CCD0DE9316D}" srcOrd="0" destOrd="0" presId="urn:microsoft.com/office/officeart/2008/layout/PictureStrips"/>
    <dgm:cxn modelId="{1D15F151-8013-4772-8DAE-B11C40F920F9}" type="presParOf" srcId="{A066BF48-FECD-434A-B5DD-BF56D77322E0}" destId="{5870F4CE-3F54-40D9-8AA2-03284464DA63}" srcOrd="1" destOrd="0" presId="urn:microsoft.com/office/officeart/2008/layout/PictureStrips"/>
    <dgm:cxn modelId="{74011108-81A9-4F0B-AB00-22DDB9679C8A}" type="presParOf" srcId="{92DA846D-7BE0-471C-9576-2E0CA8945DD0}" destId="{1D250EB5-42CA-4904-B5DC-0E407C14D3C2}" srcOrd="5" destOrd="0" presId="urn:microsoft.com/office/officeart/2008/layout/PictureStrips"/>
    <dgm:cxn modelId="{4E3E8774-88A7-4585-A51E-C4CB39C691B6}" type="presParOf" srcId="{92DA846D-7BE0-471C-9576-2E0CA8945DD0}" destId="{09464460-26E9-4328-83D8-964A646EA90F}" srcOrd="6" destOrd="0" presId="urn:microsoft.com/office/officeart/2008/layout/PictureStrips"/>
    <dgm:cxn modelId="{3AF460AD-7409-4FE8-B0A3-F9D6A6427A46}" type="presParOf" srcId="{09464460-26E9-4328-83D8-964A646EA90F}" destId="{98B4F378-C7A9-4FE8-B669-6683465ECA6C}" srcOrd="0" destOrd="0" presId="urn:microsoft.com/office/officeart/2008/layout/PictureStrips"/>
    <dgm:cxn modelId="{AB959B3A-6D08-442D-A8A2-0895CC95159A}" type="presParOf" srcId="{09464460-26E9-4328-83D8-964A646EA90F}" destId="{8E5607F5-267C-416C-B470-202838B8071C}" srcOrd="1" destOrd="0" presId="urn:microsoft.com/office/officeart/2008/layout/PictureStrips"/>
    <dgm:cxn modelId="{04D934C3-E6A0-48A2-887A-AB923D3CCC1D}" type="presParOf" srcId="{92DA846D-7BE0-471C-9576-2E0CA8945DD0}" destId="{C8C6F082-8134-4283-9DCF-0F4879F964F9}" srcOrd="7" destOrd="0" presId="urn:microsoft.com/office/officeart/2008/layout/PictureStrips"/>
    <dgm:cxn modelId="{B53C5E51-082E-490B-B9B1-572E52EE578A}" type="presParOf" srcId="{92DA846D-7BE0-471C-9576-2E0CA8945DD0}" destId="{F8071FA8-9552-4A6F-9507-B117D794FB35}" srcOrd="8" destOrd="0" presId="urn:microsoft.com/office/officeart/2008/layout/PictureStrips"/>
    <dgm:cxn modelId="{EDC4DD28-C3F9-47D0-AC72-47B148D7CF62}" type="presParOf" srcId="{F8071FA8-9552-4A6F-9507-B117D794FB35}" destId="{12B060C1-8338-42A6-81E0-724607C43DD3}" srcOrd="0" destOrd="0" presId="urn:microsoft.com/office/officeart/2008/layout/PictureStrips"/>
    <dgm:cxn modelId="{365942E0-DF39-4F3C-9668-6CF2E98B4807}" type="presParOf" srcId="{F8071FA8-9552-4A6F-9507-B117D794FB35}" destId="{EB3E4FD4-DD3C-4285-B29A-B2ACF315F401}" srcOrd="1" destOrd="0" presId="urn:microsoft.com/office/officeart/2008/layout/PictureStrips"/>
    <dgm:cxn modelId="{9EB0F83B-97EC-4D75-92F9-EA0F877A2DD2}" type="presParOf" srcId="{92DA846D-7BE0-471C-9576-2E0CA8945DD0}" destId="{DFA05E0D-9920-4830-A998-88C94FDA051A}" srcOrd="9" destOrd="0" presId="urn:microsoft.com/office/officeart/2008/layout/PictureStrips"/>
    <dgm:cxn modelId="{60C92129-C527-4D86-BC4F-703BCBFDC1ED}" type="presParOf" srcId="{92DA846D-7BE0-471C-9576-2E0CA8945DD0}" destId="{AD57AEDB-022F-436A-820B-E2F86B393B8A}" srcOrd="10" destOrd="0" presId="urn:microsoft.com/office/officeart/2008/layout/PictureStrips"/>
    <dgm:cxn modelId="{47CDAC17-49D3-4C7E-A1C7-2F4900FE0AC0}" type="presParOf" srcId="{AD57AEDB-022F-436A-820B-E2F86B393B8A}" destId="{F8FE6B62-91EF-4881-AF81-8312A9C341A5}" srcOrd="0" destOrd="0" presId="urn:microsoft.com/office/officeart/2008/layout/PictureStrips"/>
    <dgm:cxn modelId="{8C84B089-9237-4E31-97D5-6A6A95DFC9F8}" type="presParOf" srcId="{AD57AEDB-022F-436A-820B-E2F86B393B8A}" destId="{8F5BA71C-4FB1-4681-8ACF-59441A0B72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250B69-5528-4C31-91FE-D383A55E436F}" type="doc">
      <dgm:prSet loTypeId="urn:microsoft.com/office/officeart/2005/8/layout/default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7E9BC59-415D-4A26-ABB3-3F910E9C4EE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 алғашқы көмектің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 сапасыз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14075CD-8979-4493-9EA7-4D87788DDE92}" type="par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0E246E8-383E-42E2-93A0-CFD2ACCE7CB0}" type="sib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4324300B-6B64-4F65-8D42-656700031CA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Стационарды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алмастыратын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жағдайларда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endParaRPr lang="ru-RU" sz="16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37E09F64-2489-4E6B-B87D-2746CE2EEA98}" type="par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1BD6204-98A7-4BD0-A73B-0069318916D0}" type="sib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51F799EF-ACC9-4FD5-8D3F-1C9B57229899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қызметтерді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ұзақ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күту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0CC11DB-B6AC-42FE-AE3F-EFF4E34109F9}" type="par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6FD87753-4511-4C20-A3EC-2B4BC839F7AF}" type="sib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BA7E232A-ECAC-43A2-8A28-032828DCE30E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Алғыс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айту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(медицина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ұйымына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қызметкерлеріне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D32A104-79A9-47EF-AA58-DEDC5FC121FA}" type="par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075786BF-46D0-4C86-AB4D-67C7564AB4B1}" type="sib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EFD78D88-C54A-4FDF-A9A3-3AEBFD114ABB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ақпараттық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жүйелердегі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дұрыс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емес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мәліметтер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69FB7DB-5D11-45B4-8354-94300B462FA7}" type="parTrans" cxnId="{42DB45CE-442B-4CF9-AC0D-28B1971164A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A9844E44-B55A-4CDC-B9AD-A7FC7B909BFF}" type="sibTrans" cxnId="{42DB45CE-442B-4CF9-AC0D-28B1971164A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123AFC1B-BAB0-47AB-8692-037F857567BF}" type="pres">
      <dgm:prSet presAssocID="{F8250B69-5528-4C31-91FE-D383A55E43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281997-77C7-4C5A-9257-6EC8801C8AF0}" type="pres">
      <dgm:prSet presAssocID="{27E9BC59-415D-4A26-ABB3-3F910E9C4EE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D5D77-B7A1-4605-9DA1-FA0CE96E7AB8}" type="pres">
      <dgm:prSet presAssocID="{70E246E8-383E-42E2-93A0-CFD2ACCE7CB0}" presName="sibTrans" presStyleCnt="0"/>
      <dgm:spPr/>
    </dgm:pt>
    <dgm:pt modelId="{C11299B3-DB7D-4D52-8043-BF02E518EC07}" type="pres">
      <dgm:prSet presAssocID="{4324300B-6B64-4F65-8D42-656700031CA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E1B43-6A6A-4B00-804B-552650DDC49C}" type="pres">
      <dgm:prSet presAssocID="{71BD6204-98A7-4BD0-A73B-0069318916D0}" presName="sibTrans" presStyleCnt="0"/>
      <dgm:spPr/>
    </dgm:pt>
    <dgm:pt modelId="{51EFB739-0A46-4778-AA24-A17A29AA6BEA}" type="pres">
      <dgm:prSet presAssocID="{51F799EF-ACC9-4FD5-8D3F-1C9B5722989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3BF09-18DE-4DDE-9CD5-3ACF9744DBB1}" type="pres">
      <dgm:prSet presAssocID="{6FD87753-4511-4C20-A3EC-2B4BC839F7AF}" presName="sibTrans" presStyleCnt="0"/>
      <dgm:spPr/>
    </dgm:pt>
    <dgm:pt modelId="{478B228A-EE44-4EBE-9CA0-9763AD93F5F0}" type="pres">
      <dgm:prSet presAssocID="{BA7E232A-ECAC-43A2-8A28-032828DCE30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F416D-4175-4E44-8592-F0C4F4C49D8A}" type="pres">
      <dgm:prSet presAssocID="{075786BF-46D0-4C86-AB4D-67C7564AB4B1}" presName="sibTrans" presStyleCnt="0"/>
      <dgm:spPr/>
    </dgm:pt>
    <dgm:pt modelId="{63E83B28-063D-4A69-96CA-A3CA77AD95C5}" type="pres">
      <dgm:prSet presAssocID="{EFD78D88-C54A-4FDF-A9A3-3AEBFD114AB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8230C5-622B-427A-BB42-7EACE790AB73}" type="presOf" srcId="{27E9BC59-415D-4A26-ABB3-3F910E9C4EE7}" destId="{AC281997-77C7-4C5A-9257-6EC8801C8AF0}" srcOrd="0" destOrd="0" presId="urn:microsoft.com/office/officeart/2005/8/layout/default#1"/>
    <dgm:cxn modelId="{3686A334-62B4-4785-B0BB-5AE08A0AFC80}" srcId="{F8250B69-5528-4C31-91FE-D383A55E436F}" destId="{51F799EF-ACC9-4FD5-8D3F-1C9B57229899}" srcOrd="2" destOrd="0" parTransId="{20CC11DB-B6AC-42FE-AE3F-EFF4E34109F9}" sibTransId="{6FD87753-4511-4C20-A3EC-2B4BC839F7AF}"/>
    <dgm:cxn modelId="{8AEE44A3-63B0-4925-A636-54533F0499FF}" type="presOf" srcId="{4324300B-6B64-4F65-8D42-656700031CA7}" destId="{C11299B3-DB7D-4D52-8043-BF02E518EC07}" srcOrd="0" destOrd="0" presId="urn:microsoft.com/office/officeart/2005/8/layout/default#1"/>
    <dgm:cxn modelId="{A22079D3-3708-4102-BE44-D630A8C9342B}" type="presOf" srcId="{F8250B69-5528-4C31-91FE-D383A55E436F}" destId="{123AFC1B-BAB0-47AB-8692-037F857567BF}" srcOrd="0" destOrd="0" presId="urn:microsoft.com/office/officeart/2005/8/layout/default#1"/>
    <dgm:cxn modelId="{E78DAFE4-4C64-469E-A89A-2F87F50F6A29}" type="presOf" srcId="{EFD78D88-C54A-4FDF-A9A3-3AEBFD114ABB}" destId="{63E83B28-063D-4A69-96CA-A3CA77AD95C5}" srcOrd="0" destOrd="0" presId="urn:microsoft.com/office/officeart/2005/8/layout/default#1"/>
    <dgm:cxn modelId="{68D999C8-E6C0-4F02-A3F0-3FE22DEBEA75}" srcId="{F8250B69-5528-4C31-91FE-D383A55E436F}" destId="{BA7E232A-ECAC-43A2-8A28-032828DCE30E}" srcOrd="3" destOrd="0" parTransId="{5D32A104-79A9-47EF-AA58-DEDC5FC121FA}" sibTransId="{075786BF-46D0-4C86-AB4D-67C7564AB4B1}"/>
    <dgm:cxn modelId="{E4137C4F-9702-484A-9197-8E75564E948B}" type="presOf" srcId="{51F799EF-ACC9-4FD5-8D3F-1C9B57229899}" destId="{51EFB739-0A46-4778-AA24-A17A29AA6BEA}" srcOrd="0" destOrd="0" presId="urn:microsoft.com/office/officeart/2005/8/layout/default#1"/>
    <dgm:cxn modelId="{FC86B53A-FC8D-42DA-B18D-1B0B4CE6A4A3}" srcId="{F8250B69-5528-4C31-91FE-D383A55E436F}" destId="{4324300B-6B64-4F65-8D42-656700031CA7}" srcOrd="1" destOrd="0" parTransId="{37E09F64-2489-4E6B-B87D-2746CE2EEA98}" sibTransId="{71BD6204-98A7-4BD0-A73B-0069318916D0}"/>
    <dgm:cxn modelId="{42DB45CE-442B-4CF9-AC0D-28B1971164A5}" srcId="{F8250B69-5528-4C31-91FE-D383A55E436F}" destId="{EFD78D88-C54A-4FDF-A9A3-3AEBFD114ABB}" srcOrd="4" destOrd="0" parTransId="{669FB7DB-5D11-45B4-8354-94300B462FA7}" sibTransId="{A9844E44-B55A-4CDC-B9AD-A7FC7B909BFF}"/>
    <dgm:cxn modelId="{0EA1F24B-6FAD-4EAF-91F8-42BA34D3497B}" type="presOf" srcId="{BA7E232A-ECAC-43A2-8A28-032828DCE30E}" destId="{478B228A-EE44-4EBE-9CA0-9763AD93F5F0}" srcOrd="0" destOrd="0" presId="urn:microsoft.com/office/officeart/2005/8/layout/default#1"/>
    <dgm:cxn modelId="{2F07562B-47DA-43DC-B85B-690ACCD50071}" srcId="{F8250B69-5528-4C31-91FE-D383A55E436F}" destId="{27E9BC59-415D-4A26-ABB3-3F910E9C4EE7}" srcOrd="0" destOrd="0" parTransId="{C14075CD-8979-4493-9EA7-4D87788DDE92}" sibTransId="{70E246E8-383E-42E2-93A0-CFD2ACCE7CB0}"/>
    <dgm:cxn modelId="{5B5E5266-F3DC-4920-86C0-384432962280}" type="presParOf" srcId="{123AFC1B-BAB0-47AB-8692-037F857567BF}" destId="{AC281997-77C7-4C5A-9257-6EC8801C8AF0}" srcOrd="0" destOrd="0" presId="urn:microsoft.com/office/officeart/2005/8/layout/default#1"/>
    <dgm:cxn modelId="{E0350F82-4913-48F8-888E-51D93CC79793}" type="presParOf" srcId="{123AFC1B-BAB0-47AB-8692-037F857567BF}" destId="{EB3D5D77-B7A1-4605-9DA1-FA0CE96E7AB8}" srcOrd="1" destOrd="0" presId="urn:microsoft.com/office/officeart/2005/8/layout/default#1"/>
    <dgm:cxn modelId="{152775D8-0264-4D6F-9663-E1807120D3E2}" type="presParOf" srcId="{123AFC1B-BAB0-47AB-8692-037F857567BF}" destId="{C11299B3-DB7D-4D52-8043-BF02E518EC07}" srcOrd="2" destOrd="0" presId="urn:microsoft.com/office/officeart/2005/8/layout/default#1"/>
    <dgm:cxn modelId="{09BB27FA-8EED-469A-9BE8-5205B8329E0A}" type="presParOf" srcId="{123AFC1B-BAB0-47AB-8692-037F857567BF}" destId="{73CE1B43-6A6A-4B00-804B-552650DDC49C}" srcOrd="3" destOrd="0" presId="urn:microsoft.com/office/officeart/2005/8/layout/default#1"/>
    <dgm:cxn modelId="{34F52651-BA01-48CE-8FC7-038CC7CD7D27}" type="presParOf" srcId="{123AFC1B-BAB0-47AB-8692-037F857567BF}" destId="{51EFB739-0A46-4778-AA24-A17A29AA6BEA}" srcOrd="4" destOrd="0" presId="urn:microsoft.com/office/officeart/2005/8/layout/default#1"/>
    <dgm:cxn modelId="{4F5C99F9-DF30-4856-B824-B74B947B5BD5}" type="presParOf" srcId="{123AFC1B-BAB0-47AB-8692-037F857567BF}" destId="{0423BF09-18DE-4DDE-9CD5-3ACF9744DBB1}" srcOrd="5" destOrd="0" presId="urn:microsoft.com/office/officeart/2005/8/layout/default#1"/>
    <dgm:cxn modelId="{85DBB9FA-C8CD-45F4-9426-753F8DBDD18C}" type="presParOf" srcId="{123AFC1B-BAB0-47AB-8692-037F857567BF}" destId="{478B228A-EE44-4EBE-9CA0-9763AD93F5F0}" srcOrd="6" destOrd="0" presId="urn:microsoft.com/office/officeart/2005/8/layout/default#1"/>
    <dgm:cxn modelId="{0E392DFD-24D0-4F36-9749-E0D57EAEE376}" type="presParOf" srcId="{123AFC1B-BAB0-47AB-8692-037F857567BF}" destId="{ADBF416D-4175-4E44-8592-F0C4F4C49D8A}" srcOrd="7" destOrd="0" presId="urn:microsoft.com/office/officeart/2005/8/layout/default#1"/>
    <dgm:cxn modelId="{C8A92B71-B3B4-4218-AAF0-CD3AB5AA85AB}" type="presParOf" srcId="{123AFC1B-BAB0-47AB-8692-037F857567BF}" destId="{63E83B28-063D-4A69-96CA-A3CA77AD95C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0E5D88-1AC2-4AF6-9EAD-FD4A3F51512A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99CA3C9-420D-4F57-85C4-B087096F44B5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Ингалятор для кислородной и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карбогенной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терапии 10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шт</a:t>
          </a:r>
          <a:endParaRPr lang="en-US" sz="16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chemeClr val="tx1"/>
            </a:solidFill>
          </a:endParaRPr>
        </a:p>
      </dgm:t>
    </dgm:pt>
    <dgm:pt modelId="{142A74E8-158E-41C3-BBAD-4EEAF400637F}" type="parTrans" cxnId="{C3A21A8D-9810-4A1B-AD03-B93A310414C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7B08DD5-59F8-4F88-887E-98B6AE9F2E07}" type="sibTrans" cxnId="{C3A21A8D-9810-4A1B-AD03-B93A310414C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F7255B7-2873-4923-86AA-94DC285D91E3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/>
              </a:solidFill>
            </a:rPr>
            <a:t>Распылитель </a:t>
          </a:r>
          <a:r>
            <a:rPr lang="ru-RU" sz="1200" b="1" dirty="0" err="1" smtClean="0">
              <a:solidFill>
                <a:schemeClr val="tx1"/>
              </a:solidFill>
            </a:rPr>
            <a:t>дезинфекцирующих</a:t>
          </a:r>
          <a:r>
            <a:rPr lang="ru-RU" sz="1200" b="1" dirty="0" smtClean="0">
              <a:solidFill>
                <a:schemeClr val="tx1"/>
              </a:solidFill>
            </a:rPr>
            <a:t> жидкостей </a:t>
          </a:r>
          <a:r>
            <a:rPr lang="kk-KZ" sz="1200" b="1" dirty="0" smtClean="0">
              <a:solidFill>
                <a:schemeClr val="tx1"/>
              </a:solidFill>
            </a:rPr>
            <a:t>«Автомакс», «Дезинфаль» 10 шт</a:t>
          </a:r>
          <a:endParaRPr lang="en-US" sz="1200" b="1" dirty="0" smtClean="0">
            <a:solidFill>
              <a:schemeClr val="tx1"/>
            </a:solidFill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tx1"/>
            </a:solidFill>
          </a:endParaRPr>
        </a:p>
      </dgm:t>
    </dgm:pt>
    <dgm:pt modelId="{18A1CCBA-A93D-44F5-984B-8DC6CD69F152}" type="par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D34CD2A-BEB8-4573-84D9-4CAD2A1F452D}" type="sib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28120D4-01CE-4619-B835-EB09359E3FD3}" type="pres">
      <dgm:prSet presAssocID="{400E5D88-1AC2-4AF6-9EAD-FD4A3F51512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DCA4CD-52CD-452C-B5A1-473182015060}" type="pres">
      <dgm:prSet presAssocID="{400E5D88-1AC2-4AF6-9EAD-FD4A3F51512A}" presName="ribbon" presStyleLbl="node1" presStyleIdx="0" presStyleCnt="1" custScaleX="112294"/>
      <dgm:spPr/>
    </dgm:pt>
    <dgm:pt modelId="{B0886DBA-EDBD-4FE2-BCBD-962117491FC8}" type="pres">
      <dgm:prSet presAssocID="{400E5D88-1AC2-4AF6-9EAD-FD4A3F51512A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7209C-2D2F-4056-B54B-E7616CF11870}" type="pres">
      <dgm:prSet presAssocID="{400E5D88-1AC2-4AF6-9EAD-FD4A3F51512A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F5B5BB-0CE4-43CB-886F-9CF356E21BD4}" srcId="{400E5D88-1AC2-4AF6-9EAD-FD4A3F51512A}" destId="{6F7255B7-2873-4923-86AA-94DC285D91E3}" srcOrd="1" destOrd="0" parTransId="{18A1CCBA-A93D-44F5-984B-8DC6CD69F152}" sibTransId="{2D34CD2A-BEB8-4573-84D9-4CAD2A1F452D}"/>
    <dgm:cxn modelId="{35EE0615-B385-4103-90D2-4C48779F8E7B}" type="presOf" srcId="{400E5D88-1AC2-4AF6-9EAD-FD4A3F51512A}" destId="{728120D4-01CE-4619-B835-EB09359E3FD3}" srcOrd="0" destOrd="0" presId="urn:microsoft.com/office/officeart/2005/8/layout/arrow6"/>
    <dgm:cxn modelId="{C3A21A8D-9810-4A1B-AD03-B93A310414CD}" srcId="{400E5D88-1AC2-4AF6-9EAD-FD4A3F51512A}" destId="{299CA3C9-420D-4F57-85C4-B087096F44B5}" srcOrd="0" destOrd="0" parTransId="{142A74E8-158E-41C3-BBAD-4EEAF400637F}" sibTransId="{77B08DD5-59F8-4F88-887E-98B6AE9F2E07}"/>
    <dgm:cxn modelId="{53F99AD6-927D-4E62-89F2-0452B2B3E145}" type="presOf" srcId="{6F7255B7-2873-4923-86AA-94DC285D91E3}" destId="{DCE7209C-2D2F-4056-B54B-E7616CF11870}" srcOrd="0" destOrd="0" presId="urn:microsoft.com/office/officeart/2005/8/layout/arrow6"/>
    <dgm:cxn modelId="{0C9116C4-45F4-480B-8368-E0D7EBD7BA7A}" type="presOf" srcId="{299CA3C9-420D-4F57-85C4-B087096F44B5}" destId="{B0886DBA-EDBD-4FE2-BCBD-962117491FC8}" srcOrd="0" destOrd="0" presId="urn:microsoft.com/office/officeart/2005/8/layout/arrow6"/>
    <dgm:cxn modelId="{616AC62D-A9D8-44BD-AE42-95DB965D565F}" type="presParOf" srcId="{728120D4-01CE-4619-B835-EB09359E3FD3}" destId="{3ADCA4CD-52CD-452C-B5A1-473182015060}" srcOrd="0" destOrd="0" presId="urn:microsoft.com/office/officeart/2005/8/layout/arrow6"/>
    <dgm:cxn modelId="{1EE4CAE9-2017-456F-812F-2A5D5E1EBB8C}" type="presParOf" srcId="{728120D4-01CE-4619-B835-EB09359E3FD3}" destId="{B0886DBA-EDBD-4FE2-BCBD-962117491FC8}" srcOrd="1" destOrd="0" presId="urn:microsoft.com/office/officeart/2005/8/layout/arrow6"/>
    <dgm:cxn modelId="{A3E48B2C-33B6-450A-8552-B4A46A396731}" type="presParOf" srcId="{728120D4-01CE-4619-B835-EB09359E3FD3}" destId="{DCE7209C-2D2F-4056-B54B-E7616CF11870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74E38B-D052-4338-BF7D-D6A5164DE8E6}" type="doc">
      <dgm:prSet loTypeId="urn:microsoft.com/office/officeart/2005/8/layout/vList3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B54E7F7-A583-43D6-95CE-95FFBAFFE469}">
      <dgm:prSet phldrT="[Текст]" custT="1"/>
      <dgm:spPr/>
      <dgm:t>
        <a:bodyPr/>
        <a:lstStyle/>
        <a:p>
          <a:r>
            <a:rPr lang="kk-KZ" sz="2000" dirty="0" smtClean="0"/>
            <a:t>Бөлімшенің  құрамында 20 ақылы төсек ( 10 палата, 1 изолятор ), физиотерапия кабинеті кіреді.   </a:t>
          </a:r>
          <a:endParaRPr lang="ru-RU" sz="2000" dirty="0"/>
        </a:p>
      </dgm:t>
    </dgm:pt>
    <dgm:pt modelId="{8AD237C3-6A8B-42A2-9604-B7692272A22C}" type="parTrans" cxnId="{CA4969C8-14F2-43CF-8409-27F5C7FF9FDC}">
      <dgm:prSet/>
      <dgm:spPr/>
      <dgm:t>
        <a:bodyPr/>
        <a:lstStyle/>
        <a:p>
          <a:endParaRPr lang="ru-RU" sz="1800"/>
        </a:p>
      </dgm:t>
    </dgm:pt>
    <dgm:pt modelId="{2755B240-F971-4EBA-8EDE-E76E6395A443}" type="sibTrans" cxnId="{CA4969C8-14F2-43CF-8409-27F5C7FF9FDC}">
      <dgm:prSet/>
      <dgm:spPr/>
      <dgm:t>
        <a:bodyPr/>
        <a:lstStyle/>
        <a:p>
          <a:endParaRPr lang="ru-RU" sz="1800"/>
        </a:p>
      </dgm:t>
    </dgm:pt>
    <dgm:pt modelId="{99B111C7-F818-4498-BE02-666340261953}">
      <dgm:prSet phldrT="[Текст]" custT="1"/>
      <dgm:spPr/>
      <dgm:t>
        <a:bodyPr/>
        <a:lstStyle/>
        <a:p>
          <a:pPr rtl="0"/>
          <a:r>
            <a:rPr lang="kk-KZ" sz="3200" dirty="0" smtClean="0"/>
            <a:t>3 дәрігер, 6 мед  бике, 3 кіші мейірбеке. </a:t>
          </a:r>
          <a:endParaRPr lang="ru-RU" sz="3200" dirty="0"/>
        </a:p>
      </dgm:t>
    </dgm:pt>
    <dgm:pt modelId="{C825F391-D8B3-4ACF-ADB7-7AA9CA625184}" type="parTrans" cxnId="{B047DB54-F1EB-4F4D-B6D7-F99613D85FDD}">
      <dgm:prSet/>
      <dgm:spPr/>
      <dgm:t>
        <a:bodyPr/>
        <a:lstStyle/>
        <a:p>
          <a:endParaRPr lang="ru-RU" sz="1800"/>
        </a:p>
      </dgm:t>
    </dgm:pt>
    <dgm:pt modelId="{02472756-FFE2-4296-BE1F-5FC201F3BB60}" type="sibTrans" cxnId="{B047DB54-F1EB-4F4D-B6D7-F99613D85FDD}">
      <dgm:prSet/>
      <dgm:spPr/>
      <dgm:t>
        <a:bodyPr/>
        <a:lstStyle/>
        <a:p>
          <a:endParaRPr lang="ru-RU" sz="1800"/>
        </a:p>
      </dgm:t>
    </dgm:pt>
    <dgm:pt modelId="{3BA9F99F-CD83-46F7-8A15-3B1258586FBE}">
      <dgm:prSet phldrT="[Текст]" phldr="1" custT="1"/>
      <dgm:spPr/>
      <dgm:t>
        <a:bodyPr/>
        <a:lstStyle/>
        <a:p>
          <a:endParaRPr lang="ru-RU" sz="1800" dirty="0"/>
        </a:p>
      </dgm:t>
    </dgm:pt>
    <dgm:pt modelId="{79A71FE1-F26F-4867-AA3D-36EDA11A1100}" type="sibTrans" cxnId="{D36FA169-73B8-43F2-846B-5AD1CD23A702}">
      <dgm:prSet/>
      <dgm:spPr/>
      <dgm:t>
        <a:bodyPr/>
        <a:lstStyle/>
        <a:p>
          <a:endParaRPr lang="ru-RU" sz="1800"/>
        </a:p>
      </dgm:t>
    </dgm:pt>
    <dgm:pt modelId="{F750B190-602E-4B1B-B0A5-B2E88FA8E31A}" type="parTrans" cxnId="{D36FA169-73B8-43F2-846B-5AD1CD23A702}">
      <dgm:prSet/>
      <dgm:spPr/>
      <dgm:t>
        <a:bodyPr/>
        <a:lstStyle/>
        <a:p>
          <a:endParaRPr lang="ru-RU" sz="1800"/>
        </a:p>
      </dgm:t>
    </dgm:pt>
    <dgm:pt modelId="{2E23754B-3AEB-4AC9-A4D2-8AC1B7945281}">
      <dgm:prSet phldrT="[Текст]" phldr="1" custT="1"/>
      <dgm:spPr/>
      <dgm:t>
        <a:bodyPr/>
        <a:lstStyle/>
        <a:p>
          <a:endParaRPr lang="ru-RU" sz="1800" dirty="0"/>
        </a:p>
      </dgm:t>
    </dgm:pt>
    <dgm:pt modelId="{B82502E6-441D-4652-8C95-F859834466E7}" type="sibTrans" cxnId="{4195360F-3AFF-46DF-8458-2BEE52653DA8}">
      <dgm:prSet/>
      <dgm:spPr/>
      <dgm:t>
        <a:bodyPr/>
        <a:lstStyle/>
        <a:p>
          <a:endParaRPr lang="ru-RU" sz="1800"/>
        </a:p>
      </dgm:t>
    </dgm:pt>
    <dgm:pt modelId="{9F1527E8-924A-40C3-9F01-390E059B7A50}" type="parTrans" cxnId="{4195360F-3AFF-46DF-8458-2BEE52653DA8}">
      <dgm:prSet/>
      <dgm:spPr/>
      <dgm:t>
        <a:bodyPr/>
        <a:lstStyle/>
        <a:p>
          <a:endParaRPr lang="ru-RU" sz="1800"/>
        </a:p>
      </dgm:t>
    </dgm:pt>
    <dgm:pt modelId="{99877183-C69C-4E1D-B68B-F5DF67EC7E10}" type="pres">
      <dgm:prSet presAssocID="{FC74E38B-D052-4338-BF7D-D6A5164DE8E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E3257B-D6DE-4DC0-990F-C26A6714D8AB}" type="pres">
      <dgm:prSet presAssocID="{2E23754B-3AEB-4AC9-A4D2-8AC1B7945281}" presName="composite" presStyleCnt="0"/>
      <dgm:spPr/>
    </dgm:pt>
    <dgm:pt modelId="{2A039748-6B81-447A-9F09-92F0F48FE5A3}" type="pres">
      <dgm:prSet presAssocID="{2E23754B-3AEB-4AC9-A4D2-8AC1B7945281}" presName="imgShp" presStyleLbl="fgImgPlace1" presStyleIdx="0" presStyleCnt="2"/>
      <dgm:spPr/>
    </dgm:pt>
    <dgm:pt modelId="{293BDD9B-8E79-41D5-BB5F-FB2BCC87127E}" type="pres">
      <dgm:prSet presAssocID="{2E23754B-3AEB-4AC9-A4D2-8AC1B7945281}" presName="txShp" presStyleLbl="node1" presStyleIdx="0" presStyleCnt="2" custScaleX="96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EA526-290A-46DC-A0DC-07E95A06AFFF}" type="pres">
      <dgm:prSet presAssocID="{B82502E6-441D-4652-8C95-F859834466E7}" presName="spacing" presStyleCnt="0"/>
      <dgm:spPr/>
    </dgm:pt>
    <dgm:pt modelId="{ADEBE6A7-8E32-4BD8-BAE8-91F84AE696C5}" type="pres">
      <dgm:prSet presAssocID="{3BA9F99F-CD83-46F7-8A15-3B1258586FBE}" presName="composite" presStyleCnt="0"/>
      <dgm:spPr/>
    </dgm:pt>
    <dgm:pt modelId="{BE297179-0DEB-40DA-A858-D1AF62821275}" type="pres">
      <dgm:prSet presAssocID="{3BA9F99F-CD83-46F7-8A15-3B1258586FBE}" presName="imgShp" presStyleLbl="fgImgPlace1" presStyleIdx="1" presStyleCnt="2"/>
      <dgm:spPr/>
    </dgm:pt>
    <dgm:pt modelId="{861DC7E6-15BC-43B2-B443-CEEFF683A52B}" type="pres">
      <dgm:prSet presAssocID="{3BA9F99F-CD83-46F7-8A15-3B1258586FBE}" presName="txShp" presStyleLbl="node1" presStyleIdx="1" presStyleCnt="2" custScaleX="84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6FA169-73B8-43F2-846B-5AD1CD23A702}" srcId="{FC74E38B-D052-4338-BF7D-D6A5164DE8E6}" destId="{3BA9F99F-CD83-46F7-8A15-3B1258586FBE}" srcOrd="1" destOrd="0" parTransId="{F750B190-602E-4B1B-B0A5-B2E88FA8E31A}" sibTransId="{79A71FE1-F26F-4867-AA3D-36EDA11A1100}"/>
    <dgm:cxn modelId="{420F37A9-24D0-41F5-B220-927DA1F82614}" type="presOf" srcId="{2E23754B-3AEB-4AC9-A4D2-8AC1B7945281}" destId="{293BDD9B-8E79-41D5-BB5F-FB2BCC87127E}" srcOrd="0" destOrd="0" presId="urn:microsoft.com/office/officeart/2005/8/layout/vList3"/>
    <dgm:cxn modelId="{4195360F-3AFF-46DF-8458-2BEE52653DA8}" srcId="{FC74E38B-D052-4338-BF7D-D6A5164DE8E6}" destId="{2E23754B-3AEB-4AC9-A4D2-8AC1B7945281}" srcOrd="0" destOrd="0" parTransId="{9F1527E8-924A-40C3-9F01-390E059B7A50}" sibTransId="{B82502E6-441D-4652-8C95-F859834466E7}"/>
    <dgm:cxn modelId="{6C20A6EA-57FA-4680-8BEB-23B71C32416A}" type="presOf" srcId="{99B111C7-F818-4498-BE02-666340261953}" destId="{861DC7E6-15BC-43B2-B443-CEEFF683A52B}" srcOrd="0" destOrd="1" presId="urn:microsoft.com/office/officeart/2005/8/layout/vList3"/>
    <dgm:cxn modelId="{25BCE5F3-41B5-4299-98D5-D1C465CA8F50}" type="presOf" srcId="{3B54E7F7-A583-43D6-95CE-95FFBAFFE469}" destId="{293BDD9B-8E79-41D5-BB5F-FB2BCC87127E}" srcOrd="0" destOrd="1" presId="urn:microsoft.com/office/officeart/2005/8/layout/vList3"/>
    <dgm:cxn modelId="{B047DB54-F1EB-4F4D-B6D7-F99613D85FDD}" srcId="{3BA9F99F-CD83-46F7-8A15-3B1258586FBE}" destId="{99B111C7-F818-4498-BE02-666340261953}" srcOrd="0" destOrd="0" parTransId="{C825F391-D8B3-4ACF-ADB7-7AA9CA625184}" sibTransId="{02472756-FFE2-4296-BE1F-5FC201F3BB60}"/>
    <dgm:cxn modelId="{94F1CF45-E0CC-4496-B116-D06A8702EF63}" type="presOf" srcId="{3BA9F99F-CD83-46F7-8A15-3B1258586FBE}" destId="{861DC7E6-15BC-43B2-B443-CEEFF683A52B}" srcOrd="0" destOrd="0" presId="urn:microsoft.com/office/officeart/2005/8/layout/vList3"/>
    <dgm:cxn modelId="{BC558A90-AFEB-4D51-8D18-6421AFE962B8}" type="presOf" srcId="{FC74E38B-D052-4338-BF7D-D6A5164DE8E6}" destId="{99877183-C69C-4E1D-B68B-F5DF67EC7E10}" srcOrd="0" destOrd="0" presId="urn:microsoft.com/office/officeart/2005/8/layout/vList3"/>
    <dgm:cxn modelId="{CA4969C8-14F2-43CF-8409-27F5C7FF9FDC}" srcId="{2E23754B-3AEB-4AC9-A4D2-8AC1B7945281}" destId="{3B54E7F7-A583-43D6-95CE-95FFBAFFE469}" srcOrd="0" destOrd="0" parTransId="{8AD237C3-6A8B-42A2-9604-B7692272A22C}" sibTransId="{2755B240-F971-4EBA-8EDE-E76E6395A443}"/>
    <dgm:cxn modelId="{8268D344-12FC-41F6-921F-E9EF9A505D36}" type="presParOf" srcId="{99877183-C69C-4E1D-B68B-F5DF67EC7E10}" destId="{17E3257B-D6DE-4DC0-990F-C26A6714D8AB}" srcOrd="0" destOrd="0" presId="urn:microsoft.com/office/officeart/2005/8/layout/vList3"/>
    <dgm:cxn modelId="{B87AEE0D-F351-490B-A052-4E9578F060A4}" type="presParOf" srcId="{17E3257B-D6DE-4DC0-990F-C26A6714D8AB}" destId="{2A039748-6B81-447A-9F09-92F0F48FE5A3}" srcOrd="0" destOrd="0" presId="urn:microsoft.com/office/officeart/2005/8/layout/vList3"/>
    <dgm:cxn modelId="{DEEF716D-7496-4C2C-BF4A-6E777FD6643E}" type="presParOf" srcId="{17E3257B-D6DE-4DC0-990F-C26A6714D8AB}" destId="{293BDD9B-8E79-41D5-BB5F-FB2BCC87127E}" srcOrd="1" destOrd="0" presId="urn:microsoft.com/office/officeart/2005/8/layout/vList3"/>
    <dgm:cxn modelId="{E298DAAA-029C-4BD0-A0F9-3ADEFD2F97F6}" type="presParOf" srcId="{99877183-C69C-4E1D-B68B-F5DF67EC7E10}" destId="{868EA526-290A-46DC-A0DC-07E95A06AFFF}" srcOrd="1" destOrd="0" presId="urn:microsoft.com/office/officeart/2005/8/layout/vList3"/>
    <dgm:cxn modelId="{9605671E-8BA1-41A4-92B8-A8B128298CAD}" type="presParOf" srcId="{99877183-C69C-4E1D-B68B-F5DF67EC7E10}" destId="{ADEBE6A7-8E32-4BD8-BAE8-91F84AE696C5}" srcOrd="2" destOrd="0" presId="urn:microsoft.com/office/officeart/2005/8/layout/vList3"/>
    <dgm:cxn modelId="{F940059A-0922-4E78-933E-A6A83C06C41E}" type="presParOf" srcId="{ADEBE6A7-8E32-4BD8-BAE8-91F84AE696C5}" destId="{BE297179-0DEB-40DA-A858-D1AF62821275}" srcOrd="0" destOrd="0" presId="urn:microsoft.com/office/officeart/2005/8/layout/vList3"/>
    <dgm:cxn modelId="{99A446D2-35D6-4314-9F8F-448F0ABDF9D8}" type="presParOf" srcId="{ADEBE6A7-8E32-4BD8-BAE8-91F84AE696C5}" destId="{861DC7E6-15BC-43B2-B443-CEEFF683A52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4A43D-5CF2-4FC6-88B0-209A5F9C4BC7}">
      <dsp:nvSpPr>
        <dsp:cNvPr id="0" name=""/>
        <dsp:cNvSpPr/>
      </dsp:nvSpPr>
      <dsp:spPr>
        <a:xfrm>
          <a:off x="405415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17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452479"/>
        <a:ext cx="3854791" cy="1204622"/>
      </dsp:txXfrm>
    </dsp:sp>
    <dsp:sp modelId="{5DB97408-0564-42E4-97F7-DD4B2F912F37}">
      <dsp:nvSpPr>
        <dsp:cNvPr id="0" name=""/>
        <dsp:cNvSpPr/>
      </dsp:nvSpPr>
      <dsp:spPr>
        <a:xfrm>
          <a:off x="0" y="278478"/>
          <a:ext cx="1325102" cy="1264853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CBB7-1F19-4F69-A91F-1512ACB33BD1}">
      <dsp:nvSpPr>
        <dsp:cNvPr id="0" name=""/>
        <dsp:cNvSpPr/>
      </dsp:nvSpPr>
      <dsp:spPr>
        <a:xfrm>
          <a:off x="4889806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ККМФД-1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452479"/>
        <a:ext cx="3854791" cy="1204622"/>
      </dsp:txXfrm>
    </dsp:sp>
    <dsp:sp modelId="{CC0C996B-C1E7-4808-8022-E78FB4075D10}">
      <dsp:nvSpPr>
        <dsp:cNvPr id="0" name=""/>
        <dsp:cNvSpPr/>
      </dsp:nvSpPr>
      <dsp:spPr>
        <a:xfrm>
          <a:off x="4261569" y="322444"/>
          <a:ext cx="1325102" cy="1264853"/>
        </a:xfrm>
        <a:prstGeom prst="rect">
          <a:avLst/>
        </a:prstGeom>
        <a:solidFill>
          <a:schemeClr val="accent5">
            <a:tint val="50000"/>
            <a:hueOff val="-2136473"/>
            <a:satOff val="9523"/>
            <a:lumOff val="8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AF2D0-335B-4E8B-B31C-7CCD0DE9316D}">
      <dsp:nvSpPr>
        <dsp:cNvPr id="0" name=""/>
        <dsp:cNvSpPr/>
      </dsp:nvSpPr>
      <dsp:spPr>
        <a:xfrm>
          <a:off x="405415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3000" b="1" kern="1200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 -9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1968965"/>
        <a:ext cx="3854791" cy="1204622"/>
      </dsp:txXfrm>
    </dsp:sp>
    <dsp:sp modelId="{5870F4CE-3F54-40D9-8AA2-03284464DA63}">
      <dsp:nvSpPr>
        <dsp:cNvPr id="0" name=""/>
        <dsp:cNvSpPr/>
      </dsp:nvSpPr>
      <dsp:spPr>
        <a:xfrm>
          <a:off x="3865" y="1794964"/>
          <a:ext cx="1325102" cy="1264853"/>
        </a:xfrm>
        <a:prstGeom prst="rect">
          <a:avLst/>
        </a:prstGeom>
        <a:solidFill>
          <a:schemeClr val="accent5">
            <a:tint val="50000"/>
            <a:hueOff val="-4272946"/>
            <a:satOff val="19047"/>
            <a:lumOff val="16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4F378-C7A9-4FE8-B669-6683465ECA6C}">
      <dsp:nvSpPr>
        <dsp:cNvPr id="0" name=""/>
        <dsp:cNvSpPr/>
      </dsp:nvSpPr>
      <dsp:spPr>
        <a:xfrm>
          <a:off x="4889806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ҚДСБ ҚҚ - 12 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1968965"/>
        <a:ext cx="3854791" cy="1204622"/>
      </dsp:txXfrm>
    </dsp:sp>
    <dsp:sp modelId="{8E5607F5-267C-416C-B470-202838B8071C}">
      <dsp:nvSpPr>
        <dsp:cNvPr id="0" name=""/>
        <dsp:cNvSpPr/>
      </dsp:nvSpPr>
      <dsp:spPr>
        <a:xfrm>
          <a:off x="4186251" y="1893673"/>
          <a:ext cx="1325102" cy="1264853"/>
        </a:xfrm>
        <a:prstGeom prst="rect">
          <a:avLst/>
        </a:prstGeom>
        <a:solidFill>
          <a:schemeClr val="accent5">
            <a:tint val="50000"/>
            <a:hueOff val="-6409420"/>
            <a:satOff val="28570"/>
            <a:lumOff val="25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60C1-8338-42A6-81E0-724607C43DD3}">
      <dsp:nvSpPr>
        <dsp:cNvPr id="0" name=""/>
        <dsp:cNvSpPr/>
      </dsp:nvSpPr>
      <dsp:spPr>
        <a:xfrm>
          <a:off x="405415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ҚРО сайты-2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3485451"/>
        <a:ext cx="3854791" cy="1204622"/>
      </dsp:txXfrm>
    </dsp:sp>
    <dsp:sp modelId="{EB3E4FD4-DD3C-4285-B29A-B2ACF315F401}">
      <dsp:nvSpPr>
        <dsp:cNvPr id="0" name=""/>
        <dsp:cNvSpPr/>
      </dsp:nvSpPr>
      <dsp:spPr>
        <a:xfrm>
          <a:off x="3865" y="3311450"/>
          <a:ext cx="1325102" cy="1264853"/>
        </a:xfrm>
        <a:prstGeom prst="rect">
          <a:avLst/>
        </a:prstGeom>
        <a:solidFill>
          <a:schemeClr val="accent5">
            <a:tint val="50000"/>
            <a:hueOff val="-8545893"/>
            <a:satOff val="38094"/>
            <a:lumOff val="33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E6B62-91EF-4881-AF81-8312A9C341A5}">
      <dsp:nvSpPr>
        <dsp:cNvPr id="0" name=""/>
        <dsp:cNvSpPr/>
      </dsp:nvSpPr>
      <dsp:spPr>
        <a:xfrm>
          <a:off x="4889806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Өзі келіп жазған   өтініш-3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3485451"/>
        <a:ext cx="3854791" cy="1204622"/>
      </dsp:txXfrm>
    </dsp:sp>
    <dsp:sp modelId="{8F5BA71C-4FB1-4681-8ACF-59441A0B72FF}">
      <dsp:nvSpPr>
        <dsp:cNvPr id="0" name=""/>
        <dsp:cNvSpPr/>
      </dsp:nvSpPr>
      <dsp:spPr>
        <a:xfrm>
          <a:off x="4255008" y="3456389"/>
          <a:ext cx="1325102" cy="1264853"/>
        </a:xfrm>
        <a:prstGeom prst="rect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CA4CD-52CD-452C-B5A1-473182015060}">
      <dsp:nvSpPr>
        <dsp:cNvPr id="0" name=""/>
        <dsp:cNvSpPr/>
      </dsp:nvSpPr>
      <dsp:spPr>
        <a:xfrm>
          <a:off x="1372248" y="0"/>
          <a:ext cx="4657671" cy="1659099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86DBA-EDBD-4FE2-BCBD-962117491FC8}">
      <dsp:nvSpPr>
        <dsp:cNvPr id="0" name=""/>
        <dsp:cNvSpPr/>
      </dsp:nvSpPr>
      <dsp:spPr>
        <a:xfrm>
          <a:off x="2124940" y="290342"/>
          <a:ext cx="1368756" cy="8129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Ингалятор для кислородной и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карбогенной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терапии 10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шт</a:t>
          </a:r>
          <a:endParaRPr lang="en-US" sz="16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</a:endParaRPr>
        </a:p>
      </dsp:txBody>
      <dsp:txXfrm>
        <a:off x="2124940" y="290342"/>
        <a:ext cx="1368756" cy="812958"/>
      </dsp:txXfrm>
    </dsp:sp>
    <dsp:sp modelId="{DCE7209C-2D2F-4056-B54B-E7616CF11870}">
      <dsp:nvSpPr>
        <dsp:cNvPr id="0" name=""/>
        <dsp:cNvSpPr/>
      </dsp:nvSpPr>
      <dsp:spPr>
        <a:xfrm>
          <a:off x="3701084" y="555798"/>
          <a:ext cx="1617621" cy="8129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1"/>
              </a:solidFill>
            </a:rPr>
            <a:t>Распылитель </a:t>
          </a:r>
          <a:r>
            <a:rPr lang="ru-RU" sz="1200" b="1" kern="1200" dirty="0" err="1" smtClean="0">
              <a:solidFill>
                <a:schemeClr val="tx1"/>
              </a:solidFill>
            </a:rPr>
            <a:t>дезинфекцирующих</a:t>
          </a:r>
          <a:r>
            <a:rPr lang="ru-RU" sz="1200" b="1" kern="1200" dirty="0" smtClean="0">
              <a:solidFill>
                <a:schemeClr val="tx1"/>
              </a:solidFill>
            </a:rPr>
            <a:t> жидкостей </a:t>
          </a:r>
          <a:r>
            <a:rPr lang="kk-KZ" sz="1200" b="1" kern="1200" dirty="0" smtClean="0">
              <a:solidFill>
                <a:schemeClr val="tx1"/>
              </a:solidFill>
            </a:rPr>
            <a:t>«Автомакс», «Дезинфаль» 10 шт</a:t>
          </a:r>
          <a:endParaRPr lang="en-US" sz="1200" b="1" kern="1200" dirty="0" smtClean="0">
            <a:solidFill>
              <a:schemeClr val="tx1"/>
            </a:solidFill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</dsp:txBody>
      <dsp:txXfrm>
        <a:off x="3701084" y="555798"/>
        <a:ext cx="1617621" cy="8129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BDD9B-8E79-41D5-BB5F-FB2BCC87127E}">
      <dsp:nvSpPr>
        <dsp:cNvPr id="0" name=""/>
        <dsp:cNvSpPr/>
      </dsp:nvSpPr>
      <dsp:spPr>
        <a:xfrm rot="10800000">
          <a:off x="2033072" y="1458"/>
          <a:ext cx="5493473" cy="176683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25" tIns="68580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/>
            <a:t>Бөлімшенің  құрамында 20 ақылы төсек ( 10 палата, 1 изолятор ), физиотерапия кабинеті кіреді.   </a:t>
          </a:r>
          <a:endParaRPr lang="ru-RU" sz="2000" kern="1200" dirty="0"/>
        </a:p>
      </dsp:txBody>
      <dsp:txXfrm rot="10800000">
        <a:off x="2474780" y="1458"/>
        <a:ext cx="5051765" cy="1766834"/>
      </dsp:txXfrm>
    </dsp:sp>
    <dsp:sp modelId="{2A039748-6B81-447A-9F09-92F0F48FE5A3}">
      <dsp:nvSpPr>
        <dsp:cNvPr id="0" name=""/>
        <dsp:cNvSpPr/>
      </dsp:nvSpPr>
      <dsp:spPr>
        <a:xfrm>
          <a:off x="1046014" y="1458"/>
          <a:ext cx="1766834" cy="176683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DC7E6-15BC-43B2-B443-CEEFF683A52B}">
      <dsp:nvSpPr>
        <dsp:cNvPr id="0" name=""/>
        <dsp:cNvSpPr/>
      </dsp:nvSpPr>
      <dsp:spPr>
        <a:xfrm rot="10800000">
          <a:off x="2519118" y="2295706"/>
          <a:ext cx="4845411" cy="1766834"/>
        </a:xfrm>
        <a:prstGeom prst="homePlat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9125" tIns="68580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kern="1200" dirty="0" smtClean="0"/>
            <a:t>3 дәрігер, 6 мед  бике, 3 кіші мейірбеке. </a:t>
          </a:r>
          <a:endParaRPr lang="ru-RU" sz="3200" kern="1200" dirty="0"/>
        </a:p>
      </dsp:txBody>
      <dsp:txXfrm rot="10800000">
        <a:off x="2960826" y="2295706"/>
        <a:ext cx="4403703" cy="1766834"/>
      </dsp:txXfrm>
    </dsp:sp>
    <dsp:sp modelId="{BE297179-0DEB-40DA-A858-D1AF62821275}">
      <dsp:nvSpPr>
        <dsp:cNvPr id="0" name=""/>
        <dsp:cNvSpPr/>
      </dsp:nvSpPr>
      <dsp:spPr>
        <a:xfrm>
          <a:off x="1208030" y="2295706"/>
          <a:ext cx="1766834" cy="1766834"/>
        </a:xfrm>
        <a:prstGeom prst="ellipse">
          <a:avLst/>
        </a:prstGeom>
        <a:solidFill>
          <a:schemeClr val="accent2">
            <a:tint val="50000"/>
            <a:hueOff val="-880662"/>
            <a:satOff val="-76170"/>
            <a:lumOff val="-76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6A76A-473E-4C27-B41D-729DEF3870B8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6084A-AF2B-425C-B2A0-C19548DD8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751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40BA-00E3-40BC-B00F-3ED0A40E831E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A091-1072-40E5-86FC-0D8BF3A729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63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0350" y="217488"/>
            <a:ext cx="6423025" cy="4818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2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5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Өлім-жітім:</a:t>
            </a:r>
            <a:r>
              <a:rPr lang="kk-KZ" baseline="0" dirty="0" smtClean="0"/>
              <a:t> Каримова Исакуль 01.01.1941 жыл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Ауру тарихының нөмері: 1826 </a:t>
            </a:r>
            <a:br>
              <a:rPr lang="kk-KZ" baseline="0" dirty="0" smtClean="0"/>
            </a:br>
            <a:r>
              <a:rPr lang="kk-KZ" baseline="0" dirty="0" smtClean="0"/>
              <a:t>Бөлімше: ІІ РБ, емдеуші дәрігер: Балтабаева Ақжібек Ермекбайқызы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Диагнозы: (МКБ-М35.3). Ревматикалық полимиалгия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Госпитализация күні: 27.06.2023жыл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Өлген күні: 01.07.2023 жыл  </a:t>
            </a:r>
            <a:endParaRPr dirty="0"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897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301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fld id="{00000000-1234-1234-1234-123412341234}" type="slidenum">
              <a:rPr lang="ru-RU"/>
              <a:p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096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17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21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В 2022</a:t>
            </a:r>
            <a:r>
              <a:rPr lang="kk-KZ" baseline="0" dirty="0" smtClean="0"/>
              <a:t> по сравнению с 2021 годом выполнение плана по платным услугам увеличелась в 2 раза. Из них:</a:t>
            </a:r>
            <a:r>
              <a:rPr lang="kk-KZ" dirty="0" smtClean="0"/>
              <a:t> КДО </a:t>
            </a:r>
            <a:r>
              <a:rPr lang="kk-KZ" baseline="0" dirty="0" smtClean="0"/>
              <a:t> в 1,5 раза, стационарная помощь в 9 раз, </a:t>
            </a:r>
            <a:r>
              <a:rPr lang="ru-RU" baseline="0" dirty="0" smtClean="0"/>
              <a:t> АПП – 2 раза.</a:t>
            </a:r>
            <a:endParaRPr dirty="0"/>
          </a:p>
        </p:txBody>
      </p:sp>
      <p:sp>
        <p:nvSpPr>
          <p:cNvPr id="245" name="Google Shape;245;p8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0227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118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348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48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2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1218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864cf4e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864cf4e95_0_0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8864cf4e95_0_0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90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8864cf4e9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8864cf4e95_0_7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8864cf4e95_0_7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4591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8864cf4e9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8864cf4e95_0_13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28864cf4e95_0_13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4999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8864cf4e9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8864cf4e95_0_19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28864cf4e95_0_19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2030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8864cf4e95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8864cf4e95_0_26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28864cf4e95_0_26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7203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8864cf4e9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8864cf4e95_0_3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8864cf4e95_0_32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4976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864cf4e9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864cf4e95_0_38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28864cf4e95_0_38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92237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8864cf4e9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8864cf4e95_0_4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9000" cy="391500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8864cf4e95_0_44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00" cy="498900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5110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en-US" smtClean="0"/>
              <a:t>в 2017году умерла 1 пациентка, которая поступила в тяжёлом состоянии с переводом с ГКБ№7. Была госпитализирована по административной квоте в палату интенсивной терапии с диагнозом Смешанное заболевание соединительной ткани с признаками ССД и СКВ, в терминальной стадии. Причина смерти полиорганная недостаточность.  Т</a:t>
            </a:r>
            <a:r>
              <a:rPr lang="kk-KZ" altLang="en-US" smtClean="0"/>
              <a:t>ел</a:t>
            </a:r>
            <a:r>
              <a:rPr lang="ru-RU" altLang="en-US" smtClean="0"/>
              <a:t>о</a:t>
            </a:r>
            <a:r>
              <a:rPr lang="kk-KZ" altLang="en-US" smtClean="0"/>
              <a:t> выдан</a:t>
            </a:r>
            <a:r>
              <a:rPr lang="ru-RU" altLang="en-US" smtClean="0"/>
              <a:t>о</a:t>
            </a:r>
            <a:r>
              <a:rPr lang="kk-KZ" altLang="en-US" smtClean="0"/>
              <a:t> без вскрытия, по религиозным </a:t>
            </a:r>
            <a:r>
              <a:rPr lang="ru-RU" altLang="en-US" smtClean="0"/>
              <a:t>принципам</a:t>
            </a:r>
            <a:r>
              <a:rPr lang="kk-KZ" altLang="en-US" smtClean="0"/>
              <a:t> родственников.</a:t>
            </a:r>
            <a:r>
              <a:rPr lang="ru-RU" altLang="en-US" smtClean="0"/>
              <a:t> Разобрано на КИЛИ с участием сотрудников базирующихся кафедр. </a:t>
            </a: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21AE4C3-DECA-4AAA-B8FC-5AA141670676}" type="slidenum">
              <a:rPr lang="ru-RU" altLang="en-US" smtClean="0"/>
              <a:pPr/>
              <a:t>31</a:t>
            </a:fld>
            <a:endParaRPr lang="ru-RU" altLang="en-US" smtClean="0"/>
          </a:p>
        </p:txBody>
      </p:sp>
    </p:spTree>
    <p:extLst>
      <p:ext uri="{BB962C8B-B14F-4D97-AF65-F5344CB8AC3E}">
        <p14:creationId xmlns:p14="http://schemas.microsoft.com/office/powerpoint/2010/main" val="22752847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DB8C-8367-4FFC-AA8D-53153A1E2A2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68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7688" y="396239"/>
            <a:ext cx="8476971" cy="6065523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21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7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219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90A8"/>
              </a:buClr>
              <a:buSzPts val="2400"/>
              <a:buNone/>
              <a:defRPr sz="2400">
                <a:solidFill>
                  <a:srgbClr val="8890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2000"/>
              <a:buNone/>
              <a:defRPr sz="2000">
                <a:solidFill>
                  <a:srgbClr val="8890A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800"/>
              <a:buNone/>
              <a:defRPr sz="1800">
                <a:solidFill>
                  <a:srgbClr val="8890A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9172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52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6680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888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6473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787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10950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6981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041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>
  <p:cSld name="Title &amp; sub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370649" y="660242"/>
            <a:ext cx="8401346" cy="75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70649" y="326145"/>
            <a:ext cx="8401346" cy="3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280823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94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145040" y="1870363"/>
            <a:ext cx="2602923" cy="3470564"/>
          </a:xfrm>
          <a:custGeom>
            <a:avLst/>
            <a:gdLst>
              <a:gd name="connsiteX0" fmla="*/ 1735282 w 3470564"/>
              <a:gd name="connsiteY0" fmla="*/ 0 h 3470564"/>
              <a:gd name="connsiteX1" fmla="*/ 3470564 w 3470564"/>
              <a:gd name="connsiteY1" fmla="*/ 1735282 h 3470564"/>
              <a:gd name="connsiteX2" fmla="*/ 1735282 w 3470564"/>
              <a:gd name="connsiteY2" fmla="*/ 3470564 h 3470564"/>
              <a:gd name="connsiteX3" fmla="*/ 0 w 3470564"/>
              <a:gd name="connsiteY3" fmla="*/ 1735282 h 3470564"/>
              <a:gd name="connsiteX4" fmla="*/ 1735282 w 3470564"/>
              <a:gd name="connsiteY4" fmla="*/ 0 h 347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564" h="3470564">
                <a:moveTo>
                  <a:pt x="1735282" y="0"/>
                </a:moveTo>
                <a:cubicBezTo>
                  <a:pt x="2693652" y="0"/>
                  <a:pt x="3470564" y="776912"/>
                  <a:pt x="3470564" y="1735282"/>
                </a:cubicBezTo>
                <a:cubicBezTo>
                  <a:pt x="3470564" y="2693652"/>
                  <a:pt x="2693652" y="3470564"/>
                  <a:pt x="1735282" y="3470564"/>
                </a:cubicBezTo>
                <a:cubicBezTo>
                  <a:pt x="776912" y="3470564"/>
                  <a:pt x="0" y="2693652"/>
                  <a:pt x="0" y="1735282"/>
                </a:cubicBezTo>
                <a:cubicBezTo>
                  <a:pt x="0" y="776912"/>
                  <a:pt x="776912" y="0"/>
                  <a:pt x="17352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13111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7686" y="396239"/>
            <a:ext cx="8476971" cy="6065522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48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622408" y="2358690"/>
            <a:ext cx="2512443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86406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16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16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14407A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14407A">
                    <a:tint val="75000"/>
                  </a:srgbClr>
                </a:solidFill>
              </a:rPr>
              <a:pPr/>
              <a:t>12/12/2023</a:t>
            </a:fld>
            <a:endParaRPr lang="en-US">
              <a:solidFill>
                <a:srgbClr val="14407A">
                  <a:tint val="75000"/>
                </a:srgb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14407A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14407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16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_Blank">
  <p:cSld name="1_Left_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029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65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 kern="0"/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834110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png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6" Type="http://schemas.openxmlformats.org/officeDocument/2006/relationships/image" Target="NUL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diagramData" Target="../diagrams/data3.xml"/><Relationship Id="rId5" Type="http://schemas.openxmlformats.org/officeDocument/2006/relationships/image" Target="../media/image39.png"/><Relationship Id="rId10" Type="http://schemas.microsoft.com/office/2007/relationships/diagramDrawing" Target="../diagrams/drawing3.xml"/><Relationship Id="rId4" Type="http://schemas.openxmlformats.org/officeDocument/2006/relationships/image" Target="../media/image38.png"/><Relationship Id="rId9" Type="http://schemas.openxmlformats.org/officeDocument/2006/relationships/diagramColors" Target="../diagrams/colors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784601" y="2780928"/>
            <a:ext cx="7705725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ШЖҚ «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КМК 2023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ІІІ квартал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696914" y="6237291"/>
            <a:ext cx="77057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2023 ж.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67545" y="233616"/>
            <a:ext cx="825418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ШЖҚ «ҚАЛАЛЫҚ РЕВМАТОЛОГИЯ ОРТАЛЫҒЫ» КМК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Алматы қаласы ҚДСБ </a:t>
            </a:r>
            <a:endParaRPr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90" y="836714"/>
            <a:ext cx="1224136" cy="1258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9" y="836714"/>
            <a:ext cx="1188595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836714"/>
            <a:ext cx="1275479" cy="125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6"/>
          <p:cNvSpPr/>
          <p:nvPr/>
        </p:nvSpPr>
        <p:spPr>
          <a:xfrm>
            <a:off x="2186169" y="390831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grpSp>
        <p:nvGrpSpPr>
          <p:cNvPr id="2" name="object 2"/>
          <p:cNvGrpSpPr/>
          <p:nvPr/>
        </p:nvGrpSpPr>
        <p:grpSpPr>
          <a:xfrm>
            <a:off x="143380" y="850290"/>
            <a:ext cx="8857774" cy="2575304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6" name="object 6"/>
          <p:cNvSpPr/>
          <p:nvPr/>
        </p:nvSpPr>
        <p:spPr>
          <a:xfrm>
            <a:off x="232614" y="392119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0" name="object 10"/>
          <p:cNvSpPr txBox="1"/>
          <p:nvPr/>
        </p:nvSpPr>
        <p:spPr>
          <a:xfrm>
            <a:off x="8731472" y="79070"/>
            <a:ext cx="16764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3094" y="2794055"/>
            <a:ext cx="8461342" cy="1191533"/>
            <a:chOff x="435584" y="2732151"/>
            <a:chExt cx="11317605" cy="1191533"/>
          </a:xfrm>
        </p:grpSpPr>
        <p:sp>
          <p:nvSpPr>
            <p:cNvPr id="13" name="object 13"/>
            <p:cNvSpPr/>
            <p:nvPr/>
          </p:nvSpPr>
          <p:spPr>
            <a:xfrm>
              <a:off x="435584" y="2732151"/>
              <a:ext cx="11317605" cy="577095"/>
            </a:xfrm>
            <a:custGeom>
              <a:avLst/>
              <a:gdLst/>
              <a:ahLst/>
              <a:cxnLst/>
              <a:rect l="l" t="t" r="r" b="b"/>
              <a:pathLst>
                <a:path w="11317605" h="395605">
                  <a:moveTo>
                    <a:pt x="11251463" y="0"/>
                  </a:moveTo>
                  <a:lnTo>
                    <a:pt x="65849" y="0"/>
                  </a:lnTo>
                  <a:lnTo>
                    <a:pt x="40215" y="5171"/>
                  </a:lnTo>
                  <a:lnTo>
                    <a:pt x="19284" y="19272"/>
                  </a:lnTo>
                  <a:lnTo>
                    <a:pt x="5174" y="40183"/>
                  </a:lnTo>
                  <a:lnTo>
                    <a:pt x="0" y="65786"/>
                  </a:lnTo>
                  <a:lnTo>
                    <a:pt x="0" y="329184"/>
                  </a:lnTo>
                  <a:lnTo>
                    <a:pt x="5174" y="354806"/>
                  </a:lnTo>
                  <a:lnTo>
                    <a:pt x="19284" y="375761"/>
                  </a:lnTo>
                  <a:lnTo>
                    <a:pt x="40215" y="389905"/>
                  </a:lnTo>
                  <a:lnTo>
                    <a:pt x="65849" y="395097"/>
                  </a:lnTo>
                  <a:lnTo>
                    <a:pt x="11251463" y="395097"/>
                  </a:lnTo>
                  <a:lnTo>
                    <a:pt x="11277065" y="389905"/>
                  </a:lnTo>
                  <a:lnTo>
                    <a:pt x="11297977" y="375761"/>
                  </a:lnTo>
                  <a:lnTo>
                    <a:pt x="11312078" y="354806"/>
                  </a:lnTo>
                  <a:lnTo>
                    <a:pt x="11317249" y="329184"/>
                  </a:lnTo>
                  <a:lnTo>
                    <a:pt x="11317249" y="65786"/>
                  </a:lnTo>
                  <a:lnTo>
                    <a:pt x="11312078" y="40183"/>
                  </a:lnTo>
                  <a:lnTo>
                    <a:pt x="11297977" y="19272"/>
                  </a:lnTo>
                  <a:lnTo>
                    <a:pt x="11277065" y="5171"/>
                  </a:lnTo>
                  <a:lnTo>
                    <a:pt x="1125146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0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2308" y="3142634"/>
              <a:ext cx="906144" cy="781050"/>
            </a:xfrm>
            <a:custGeom>
              <a:avLst/>
              <a:gdLst/>
              <a:ahLst/>
              <a:cxnLst/>
              <a:rect l="l" t="t" r="r" b="b"/>
              <a:pathLst>
                <a:path w="906145" h="781050">
                  <a:moveTo>
                    <a:pt x="453135" y="0"/>
                  </a:moveTo>
                  <a:lnTo>
                    <a:pt x="0" y="275589"/>
                  </a:lnTo>
                  <a:lnTo>
                    <a:pt x="226568" y="275589"/>
                  </a:lnTo>
                  <a:lnTo>
                    <a:pt x="226568" y="505459"/>
                  </a:lnTo>
                  <a:lnTo>
                    <a:pt x="0" y="505459"/>
                  </a:lnTo>
                  <a:lnTo>
                    <a:pt x="453135" y="781050"/>
                  </a:lnTo>
                  <a:lnTo>
                    <a:pt x="906145" y="505459"/>
                  </a:lnTo>
                  <a:lnTo>
                    <a:pt x="679576" y="505459"/>
                  </a:lnTo>
                  <a:lnTo>
                    <a:pt x="679576" y="275589"/>
                  </a:lnTo>
                  <a:lnTo>
                    <a:pt x="906145" y="275589"/>
                  </a:lnTo>
                  <a:lnTo>
                    <a:pt x="453135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50195"/>
              </a:scheme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26685" y="3976483"/>
            <a:ext cx="180345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 бөлім 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624" y="1026004"/>
            <a:ext cx="8478203" cy="1675888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ЖҮРГІЗУ ҚҰҚЫҒЫНДАҒЫ «ҚАЛАЛЫҚ РЕВМАТОЛОГЯ ОРТАЛЫҒЫ» КОММУНАЛДЫҚ МЕМЛЕКЕТТІК КӘСІПОРНЫ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(ары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-ҚРО) –</a:t>
            </a: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Бюро госпитализация порталы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өңірлерінен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консультативті-диагностикалық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стационаралмастыратын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7898" y="3175227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5" name="Прямоугольник 34"/>
          <p:cNvSpPr/>
          <p:nvPr/>
        </p:nvSpPr>
        <p:spPr>
          <a:xfrm>
            <a:off x="462725" y="2780928"/>
            <a:ext cx="835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77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/>
          </a:p>
        </p:txBody>
      </p:sp>
      <p:sp>
        <p:nvSpPr>
          <p:cNvPr id="45" name="object 20"/>
          <p:cNvSpPr/>
          <p:nvPr/>
        </p:nvSpPr>
        <p:spPr>
          <a:xfrm>
            <a:off x="8393" y="121744"/>
            <a:ext cx="719505" cy="673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sz="1400">
              <a:solidFill>
                <a:srgbClr val="B20E97"/>
              </a:solidFill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14300" y="4986722"/>
            <a:ext cx="8857774" cy="1718878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52" name="object 27"/>
          <p:cNvSpPr/>
          <p:nvPr/>
        </p:nvSpPr>
        <p:spPr>
          <a:xfrm>
            <a:off x="221342" y="5081091"/>
            <a:ext cx="8626146" cy="765070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деятельность осуществляет на основании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 № АА – 4 №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0104608 от 17 марта 2010 года, выданной Управлением экономики и бюджетного планирования г. Алматы</a:t>
            </a:r>
          </a:p>
        </p:txBody>
      </p:sp>
      <p:sp>
        <p:nvSpPr>
          <p:cNvPr id="28" name="object 29"/>
          <p:cNvSpPr/>
          <p:nvPr/>
        </p:nvSpPr>
        <p:spPr>
          <a:xfrm>
            <a:off x="4182474" y="3157333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0" name="object 29"/>
          <p:cNvSpPr/>
          <p:nvPr/>
        </p:nvSpPr>
        <p:spPr>
          <a:xfrm>
            <a:off x="6080282" y="31510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1" name="object 29"/>
          <p:cNvSpPr/>
          <p:nvPr/>
        </p:nvSpPr>
        <p:spPr>
          <a:xfrm>
            <a:off x="7876832" y="31752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2" name="object 21"/>
          <p:cNvSpPr txBox="1"/>
          <p:nvPr/>
        </p:nvSpPr>
        <p:spPr>
          <a:xfrm>
            <a:off x="2249853" y="3985588"/>
            <a:ext cx="180345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6"/>
          <p:cNvSpPr/>
          <p:nvPr/>
        </p:nvSpPr>
        <p:spPr>
          <a:xfrm>
            <a:off x="4098099" y="3908307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6" name="object 21"/>
          <p:cNvSpPr txBox="1"/>
          <p:nvPr/>
        </p:nvSpPr>
        <p:spPr>
          <a:xfrm>
            <a:off x="4161783" y="3985583"/>
            <a:ext cx="17514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6"/>
          <p:cNvSpPr/>
          <p:nvPr/>
        </p:nvSpPr>
        <p:spPr>
          <a:xfrm>
            <a:off x="6094404" y="3936017"/>
            <a:ext cx="1502073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just"/>
            <a:endParaRPr sz="1100" dirty="0"/>
          </a:p>
        </p:txBody>
      </p:sp>
      <p:sp>
        <p:nvSpPr>
          <p:cNvPr id="38" name="object 21"/>
          <p:cNvSpPr txBox="1"/>
          <p:nvPr/>
        </p:nvSpPr>
        <p:spPr>
          <a:xfrm>
            <a:off x="6024450" y="4052945"/>
            <a:ext cx="1635700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КДБ-</a:t>
            </a:r>
            <a:r>
              <a:rPr lang="ru-RU" sz="1400" b="1" spc="-5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180-200 </a:t>
            </a:r>
            <a:r>
              <a:rPr lang="ru-RU" sz="14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келу</a:t>
            </a:r>
            <a:endParaRPr lang="ru-RU" sz="1400" b="1" spc="-5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00"/>
              </a:spcBef>
            </a:pPr>
            <a:r>
              <a:rPr lang="kk-KZ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 стационар -</a:t>
            </a:r>
            <a:r>
              <a:rPr lang="kk-KZ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төсек</a:t>
            </a:r>
            <a:endParaRPr lang="ru-RU" sz="14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7775248" y="3920798"/>
            <a:ext cx="1022280" cy="892670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40" name="object 21"/>
          <p:cNvSpPr txBox="1"/>
          <p:nvPr/>
        </p:nvSpPr>
        <p:spPr>
          <a:xfrm>
            <a:off x="7660150" y="4167415"/>
            <a:ext cx="128636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КДЛ</a:t>
            </a:r>
            <a:endParaRPr lang="ru-RU" sz="16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4977" y="190264"/>
            <a:ext cx="3359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СТАЦИОНАР РЕСУРСТАРЫ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Google Shape;251;p21"/>
          <p:cNvCxnSpPr/>
          <p:nvPr/>
        </p:nvCxnSpPr>
        <p:spPr>
          <a:xfrm rot="10800000" flipH="1">
            <a:off x="727898" y="636535"/>
            <a:ext cx="7316556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32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486" y="47614"/>
            <a:ext cx="7977657" cy="861106"/>
          </a:xfrm>
        </p:spPr>
        <p:txBody>
          <a:bodyPr/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ШЖҚ «ҚАЛАЛЫҚ РЕВМАТОЛОГИЯ ОРТАЛЫҒЫ» КМК </a:t>
            </a:r>
            <a:b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</a:b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БАЙҚАУ КЕҢЕСІ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50"/>
          <p:cNvSpPr/>
          <p:nvPr/>
        </p:nvSpPr>
        <p:spPr>
          <a:xfrm>
            <a:off x="217796" y="2939738"/>
            <a:ext cx="416201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570" y="2856049"/>
            <a:ext cx="430887" cy="3463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мүшелері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object 46"/>
          <p:cNvGrpSpPr/>
          <p:nvPr/>
        </p:nvGrpSpPr>
        <p:grpSpPr>
          <a:xfrm>
            <a:off x="721072" y="2989000"/>
            <a:ext cx="8137208" cy="3654710"/>
            <a:chOff x="6573011" y="972311"/>
            <a:chExt cx="5148580" cy="1496695"/>
          </a:xfrm>
        </p:grpSpPr>
        <p:sp>
          <p:nvSpPr>
            <p:cNvPr id="14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21070" y="3143808"/>
            <a:ext cx="7994333" cy="321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1.Тогизбаев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Галымжан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Асылбекович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ҚР ДСМ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штаттан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ревматолог-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дәрігері,Еуразиялық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ревматологтар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Лигасының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профессоры.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Байгазина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Бакировна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адвокаттар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төралқа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төрағасының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орынбасары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(АҚАТ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Тағылымдама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біліктілікті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(АҚАТ)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Исаева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Бакытшолпан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Габдулхакимовна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профессоры.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Имангалиева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Лайла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Турсынбековна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ҚДСБ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емдеу-профилактикалық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мониторинг,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цифрландыру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Искакова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Долдашевна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Салидат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Қайырбекова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Тлеубергенов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Руслан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Бакитжанович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 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ЖШС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оңалту-сауықтыру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7.Сагындыкова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Куралай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Кенеспаевна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бірлестігі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AU" sz="1050" dirty="0" smtClean="0"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kk-KZ" sz="105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жұмыскерлерінің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маманы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5896" y="926406"/>
            <a:ext cx="8588673" cy="16004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экономика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ақпандағы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113 «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құқығындағы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кәсіпорындарда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сайланатын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талаптарды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мүшелерін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конкурстық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іріктеу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өкілеттігін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тоқтату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бұйрығы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Алматы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ҚДСБ 2023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№02.1-26-82нқ «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мүшесін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лауазымға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бұйрыққа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ҚРО Байқау кеңесі жүзеге асырылады.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4"/>
          <p:cNvGrpSpPr/>
          <p:nvPr/>
        </p:nvGrpSpPr>
        <p:grpSpPr>
          <a:xfrm>
            <a:off x="844568" y="838987"/>
            <a:ext cx="7479030" cy="36830"/>
            <a:chOff x="0" y="824483"/>
            <a:chExt cx="9972040" cy="36830"/>
          </a:xfrm>
        </p:grpSpPr>
        <p:sp>
          <p:nvSpPr>
            <p:cNvPr id="18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19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785786" y="2571744"/>
            <a:ext cx="78581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жылдың қазан айына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Байқау кеңесінің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отырысы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51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2"/>
            <a:ext cx="9144000" cy="24049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1" y="476675"/>
            <a:ext cx="8468628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7536" y="2852936"/>
            <a:ext cx="62217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РЕВМАТОЛОГИЯЛЫҚ </a:t>
            </a:r>
          </a:p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СТАЦИОНАРЛЫҚ ҚЫЗМЕТ 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0" y="138331"/>
            <a:ext cx="8615362" cy="91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 ЖЫЛДЫҢ 9 АЙЛЫҚ 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СТАЦИОНАР ҚЫЗМЕТІНІҢ НЕГІЗГІ КӨРСЕТКІШТЕРІ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695157" y="821677"/>
            <a:ext cx="7712120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Google Shape;106;p15"/>
          <p:cNvSpPr/>
          <p:nvPr/>
        </p:nvSpPr>
        <p:spPr>
          <a:xfrm>
            <a:off x="5003001" y="1121755"/>
            <a:ext cx="4012985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Стационар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 жатқызылған науқастар саны 7,1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Өлім-жітім көрсеткіші 2023 жылдың 9 айлық есеп көрсеткіші бойынша-1 жағдай тіркелген.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Төсек жұмысының көрсеткіші 273,0-ден 303,0 –ке көбейді.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Науқастың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ұзақтығы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былтырғы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7,4-тен 7,6-ға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 айналымы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37,1-ден 39,9-ға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Төсектің тұрып қалуының 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уақыты-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-1,2,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көрсеткіш қалалық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стационар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нормативтен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4579468" y="1715174"/>
            <a:ext cx="664725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896133"/>
              </p:ext>
            </p:extLst>
          </p:nvPr>
        </p:nvGraphicFramePr>
        <p:xfrm>
          <a:off x="197427" y="1121752"/>
          <a:ext cx="4353790" cy="551571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795139">
                  <a:extLst>
                    <a:ext uri="{9D8B030D-6E8A-4147-A177-3AD203B41FA5}">
                      <a16:colId xmlns="" xmlns:a16="http://schemas.microsoft.com/office/drawing/2014/main" val="399611924"/>
                    </a:ext>
                  </a:extLst>
                </a:gridCol>
                <a:gridCol w="1854265">
                  <a:extLst>
                    <a:ext uri="{9D8B030D-6E8A-4147-A177-3AD203B41FA5}">
                      <a16:colId xmlns="" xmlns:a16="http://schemas.microsoft.com/office/drawing/2014/main" val="1128330995"/>
                    </a:ext>
                  </a:extLst>
                </a:gridCol>
                <a:gridCol w="852193">
                  <a:extLst>
                    <a:ext uri="{9D8B030D-6E8A-4147-A177-3AD203B41FA5}">
                      <a16:colId xmlns="" xmlns:a16="http://schemas.microsoft.com/office/drawing/2014/main" val="4006368631"/>
                    </a:ext>
                  </a:extLst>
                </a:gridCol>
                <a:gridCol w="852193"/>
              </a:tblGrid>
              <a:tr h="71019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ж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ж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32138190"/>
                  </a:ext>
                </a:extLst>
              </a:tr>
              <a:tr h="37291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өсек</a:t>
                      </a:r>
                      <a:r>
                        <a:rPr lang="kk-KZ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3286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Түскен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2426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2610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55440444"/>
                  </a:ext>
                </a:extLst>
              </a:tr>
              <a:tr h="66660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Шыққан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2402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2581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008145348"/>
                  </a:ext>
                </a:extLst>
              </a:tr>
              <a:tr h="469595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күндерінің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17719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19682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454288215"/>
                  </a:ext>
                </a:extLst>
              </a:tr>
              <a:tr h="38986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900805279"/>
                  </a:ext>
                </a:extLst>
              </a:tr>
              <a:tr h="74938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ауқастың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төсекте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өткізген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орташа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ұзақтығы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247558651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айналымы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39,9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062065431"/>
                  </a:ext>
                </a:extLst>
              </a:tr>
              <a:tr h="50973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Төсектің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тұрып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қалуының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уақыты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2749549083"/>
                  </a:ext>
                </a:extLst>
              </a:tr>
              <a:tr h="62416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Өлім-жітім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көрсеткіші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1811252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1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5496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СТАЦИОНАРҒА ТҮСКЕН ЖҮКТІ ӘЙЕЛДЕРДІҢ НОЗОЛОГИЯСЫНЫҢ ҚҰРЫЛЫМЫ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1" y="908720"/>
            <a:ext cx="8712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65805517"/>
              </p:ext>
            </p:extLst>
          </p:nvPr>
        </p:nvGraphicFramePr>
        <p:xfrm>
          <a:off x="251520" y="2276874"/>
          <a:ext cx="8892480" cy="3844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1052736"/>
            <a:ext cx="90010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Стационарлық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ем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алған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жүкті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әйелдер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диагноздар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басым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бірінші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РА (9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–ЖҚЖ (7),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ЖА  (5 пациент),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төртінші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СЗСТ (2).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1" y="6095039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2023 жылдың 9 айлық есеп көрсеткішінде жалпы саны -35 жүкті әйел </a:t>
            </a:r>
          </a:p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Орталықта ревматологиялық диагноз бойынша ем қабылдаған. 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l="-1000" t="-46000" b="-45000"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56501" y="174022"/>
            <a:ext cx="8551409" cy="73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ҚЫЗМЕТІ</a:t>
            </a:r>
          </a:p>
          <a:p>
            <a:pPr lvl="0" algn="ctr">
              <a:lnSpc>
                <a:spcPct val="80000"/>
              </a:lnSpc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ӘМСҚ-НЫҢ СЫРТҚЫ ЭКСПЕРТИЗА НӘТИЖЕСІ 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3" name="Google Shape;223;p19"/>
          <p:cNvCxnSpPr/>
          <p:nvPr/>
        </p:nvCxnSpPr>
        <p:spPr>
          <a:xfrm>
            <a:off x="614929" y="906477"/>
            <a:ext cx="7712120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7" name="Google Shape;227;p19"/>
          <p:cNvSpPr/>
          <p:nvPr/>
        </p:nvSpPr>
        <p:spPr>
          <a:xfrm>
            <a:off x="5486400" y="1147087"/>
            <a:ext cx="3419342" cy="5522273"/>
          </a:xfrm>
          <a:prstGeom prst="rect">
            <a:avLst/>
          </a:prstGeom>
          <a:noFill/>
          <a:ln w="12700" cap="flat" cmpd="sng">
            <a:solidFill>
              <a:srgbClr val="2E75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8525" tIns="29800" rIns="29800" bIns="298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200"/>
            </a:pPr>
            <a:endParaRPr sz="22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714779" y="770351"/>
            <a:ext cx="7893131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44775"/>
              </p:ext>
            </p:extLst>
          </p:nvPr>
        </p:nvGraphicFramePr>
        <p:xfrm>
          <a:off x="251520" y="1052736"/>
          <a:ext cx="5116184" cy="524932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95976">
                  <a:extLst>
                    <a:ext uri="{9D8B030D-6E8A-4147-A177-3AD203B41FA5}">
                      <a16:colId xmlns:a16="http://schemas.microsoft.com/office/drawing/2014/main" xmlns="" val="3159938028"/>
                    </a:ext>
                  </a:extLst>
                </a:gridCol>
                <a:gridCol w="1710104">
                  <a:extLst>
                    <a:ext uri="{9D8B030D-6E8A-4147-A177-3AD203B41FA5}">
                      <a16:colId xmlns:a16="http://schemas.microsoft.com/office/drawing/2014/main" xmlns="" val="1598621565"/>
                    </a:ext>
                  </a:extLst>
                </a:gridCol>
                <a:gridCol w="1710104">
                  <a:extLst>
                    <a:ext uri="{9D8B030D-6E8A-4147-A177-3AD203B41FA5}">
                      <a16:colId xmlns:a16="http://schemas.microsoft.com/office/drawing/2014/main" xmlns="" val="640381585"/>
                    </a:ext>
                  </a:extLst>
                </a:gridCol>
              </a:tblGrid>
              <a:tr h="1034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АЙЛАР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ЖЫЛ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МЫҢ  ТГ.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ЖЫЛДЫҢ 9 АЙ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СУММА МЫҢ.ТГ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:a16="http://schemas.microsoft.com/office/drawing/2014/main" xmlns="" val="1473718913"/>
                  </a:ext>
                </a:extLst>
              </a:tr>
              <a:tr h="448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Қаңтар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ТМККК-213 046,09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МӘМС-25 820,87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1522980978"/>
                  </a:ext>
                </a:extLst>
              </a:tr>
              <a:tr h="523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Ақпан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1997098009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Наурыз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633763099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Сәуір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ТМККК-377 864,76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309110924"/>
                  </a:ext>
                </a:extLst>
              </a:tr>
              <a:tr h="523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Мамыр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644100258"/>
                  </a:ext>
                </a:extLst>
              </a:tr>
              <a:tr h="247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Маусым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000" i="1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2958613491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Шілде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МӘМС-261 869,59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669786906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Тамыз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000" i="1" baseline="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1244409618"/>
                  </a:ext>
                </a:extLst>
              </a:tr>
              <a:tr h="582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Қыркүйек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ТМККК-42 756,86</a:t>
                      </a:r>
                      <a:endParaRPr lang="kk-KZ" sz="1050" i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4044838027"/>
                  </a:ext>
                </a:extLst>
              </a:tr>
              <a:tr h="582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kk-KZ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281 623,82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639</a:t>
                      </a:r>
                      <a:r>
                        <a:rPr lang="kk-KZ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734,35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:a16="http://schemas.microsoft.com/office/drawing/2014/main" xmlns="" val="156126674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75890" y="1201120"/>
            <a:ext cx="3240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сақтандыру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экспертиза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актісіне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көрсеткіші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639 734,35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2022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жылмен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2,3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4968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бөліміне келіп түскен өтініштер саны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3569" y="938551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05736494"/>
              </p:ext>
            </p:extLst>
          </p:nvPr>
        </p:nvGraphicFramePr>
        <p:xfrm>
          <a:off x="0" y="1268760"/>
          <a:ext cx="874846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556792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496" y="306896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4581128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283968" y="162880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11960" y="3140968"/>
            <a:ext cx="129614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83968" y="4725144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AIKEY ICC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906" r="78868" b="880"/>
          <a:stretch/>
        </p:blipFill>
        <p:spPr bwMode="auto">
          <a:xfrm>
            <a:off x="241176" y="1607348"/>
            <a:ext cx="1090464" cy="12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Е-Өтініш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Е-Өтініш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2775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3"/>
          <a:stretch/>
        </p:blipFill>
        <p:spPr bwMode="auto">
          <a:xfrm>
            <a:off x="251533" y="3150096"/>
            <a:ext cx="13201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656309"/>
            <a:ext cx="12255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18"/>
          <a:stretch/>
        </p:blipFill>
        <p:spPr bwMode="auto">
          <a:xfrm>
            <a:off x="4266541" y="1630441"/>
            <a:ext cx="1241564" cy="122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75" y="3024685"/>
            <a:ext cx="11890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434" y="4725145"/>
            <a:ext cx="120367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17000" t="9000" r="-1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ӨТІНІШТЕР ҚҰРЫЛЫМ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27584" y="692696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1327437"/>
              </p:ext>
            </p:extLst>
          </p:nvPr>
        </p:nvGraphicFramePr>
        <p:xfrm>
          <a:off x="395536" y="964759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5376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2"/>
          <p:cNvGrpSpPr/>
          <p:nvPr/>
        </p:nvGrpSpPr>
        <p:grpSpPr>
          <a:xfrm>
            <a:off x="215160" y="1052736"/>
            <a:ext cx="8857774" cy="1440160"/>
            <a:chOff x="191173" y="1072133"/>
            <a:chExt cx="11810365" cy="2204720"/>
          </a:xfrm>
        </p:grpSpPr>
        <p:sp>
          <p:nvSpPr>
            <p:cNvPr id="14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" name="object 27"/>
          <p:cNvSpPr/>
          <p:nvPr/>
        </p:nvSpPr>
        <p:spPr>
          <a:xfrm>
            <a:off x="323528" y="1124744"/>
            <a:ext cx="8424937" cy="1364004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kk-KZ" sz="1400" b="1" kern="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Қалалық ревматология орталығына Алматы қаласы әкімдігінің 15-тамыз 2022 жылғы   </a:t>
            </a:r>
            <a:r>
              <a:rPr lang="kk-KZ" sz="1400" b="1" kern="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№ 3/395 </a:t>
            </a:r>
            <a:r>
              <a:rPr lang="kk-KZ" sz="1400" b="1" kern="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«Алматы </a:t>
            </a:r>
            <a:r>
              <a:rPr lang="kk-KZ" sz="1400" b="1" kern="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қаласының коммуналдық меншігінің кейбір мәселелері туралы</a:t>
            </a:r>
            <a:r>
              <a:rPr lang="kk-KZ" sz="1400" b="1" kern="0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» қаулысымен және Жұмыстар бойынша мемлекеттік сатып алу тәртібін жүргізу басқармасының 15-тамыз 2022 жылғы №274 қабылдау-тапсыру актісі бойынша Қоғамдық денсаулық сақтау басқармасы аумағы-4738,1 шаршы метр құрайтын, мекен-жайы: Құрманғазы 98/71 орналасқан ғимаратты бөлді.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kk-KZ" sz="1400" b="1" i="1" u="sng" kern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2023 жылы 25-мамыр айында ҚРО өз жұмысын жаңа ғимаратта бастады.   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30832" y="188640"/>
            <a:ext cx="8589640" cy="6480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ҚАЛАЛЫҚ РЕВМАТОЛОГИЯ ОРТАЛЫҒЫНЫҢ  БҮГІНГІ ТЫНЫСЫ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92544" y="908720"/>
            <a:ext cx="86279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73" y="2670518"/>
            <a:ext cx="2096979" cy="196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8247" y="2636912"/>
            <a:ext cx="8848249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75880"/>
            <a:ext cx="2088232" cy="392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>
            <a:stCxn id="6" idx="0"/>
            <a:endCxn id="6" idx="2"/>
          </p:cNvCxnSpPr>
          <p:nvPr/>
        </p:nvCxnSpPr>
        <p:spPr>
          <a:xfrm>
            <a:off x="4612372" y="2636912"/>
            <a:ext cx="0" cy="41764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01192" y="6525344"/>
            <a:ext cx="2506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b="1" u="sng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 жұмыстарына дейін</a:t>
            </a:r>
            <a:endParaRPr lang="ru-RU" sz="1400" b="1" u="sng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G:\USER_20\Мои документы\Загрузки\WhatsApp Image 2023-10-11 at 11.57.18 A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94507"/>
            <a:ext cx="2160240" cy="193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:\USER_20\Мои документы\Загрузки\WhatsApp Image 2023-10-11 at 11.57.20 AM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43619"/>
            <a:ext cx="2160240" cy="182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USER_20\Мои документы\Загрузки\WhatsApp Image 2023-10-11 at 11.57.20 AM (1)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694507"/>
            <a:ext cx="2016224" cy="383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508273" y="6505599"/>
            <a:ext cx="2664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b="1" u="sng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 жұмыстарынан кейін </a:t>
            </a:r>
            <a:endParaRPr lang="ru-RU" sz="1400" b="1" u="sng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43620"/>
            <a:ext cx="2016224" cy="185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57250"/>
            <a:ext cx="1543050" cy="5143500"/>
            <a:chOff x="0" y="0"/>
            <a:chExt cx="812800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6" name="AutoShape 6"/>
          <p:cNvSpPr/>
          <p:nvPr/>
        </p:nvSpPr>
        <p:spPr>
          <a:xfrm flipV="1">
            <a:off x="2055603" y="4585724"/>
            <a:ext cx="4787593" cy="197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6881579" y="1050925"/>
            <a:ext cx="2080092" cy="2057400"/>
          </a:xfrm>
          <a:custGeom>
            <a:avLst/>
            <a:gdLst/>
            <a:ahLst/>
            <a:cxnLst/>
            <a:rect l="l" t="t" r="r" b="b"/>
            <a:pathLst>
              <a:path w="4160184" h="4114800">
                <a:moveTo>
                  <a:pt x="0" y="0"/>
                </a:moveTo>
                <a:lnTo>
                  <a:pt x="4160184" y="0"/>
                </a:lnTo>
                <a:lnTo>
                  <a:pt x="416018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07138" y="1129935"/>
            <a:ext cx="1005948" cy="1005948"/>
          </a:xfrm>
          <a:custGeom>
            <a:avLst/>
            <a:gdLst/>
            <a:ahLst/>
            <a:cxnLst/>
            <a:rect l="l" t="t" r="r" b="b"/>
            <a:pathLst>
              <a:path w="2011896" h="2011896">
                <a:moveTo>
                  <a:pt x="0" y="0"/>
                </a:moveTo>
                <a:lnTo>
                  <a:pt x="2011897" y="0"/>
                </a:lnTo>
                <a:lnTo>
                  <a:pt x="2011897" y="2011897"/>
                </a:lnTo>
                <a:lnTo>
                  <a:pt x="0" y="20118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161018" y="1129935"/>
            <a:ext cx="1010808" cy="1005948"/>
          </a:xfrm>
          <a:custGeom>
            <a:avLst/>
            <a:gdLst/>
            <a:ahLst/>
            <a:cxnLst/>
            <a:rect l="l" t="t" r="r" b="b"/>
            <a:pathLst>
              <a:path w="2021616" h="2011896">
                <a:moveTo>
                  <a:pt x="0" y="0"/>
                </a:moveTo>
                <a:lnTo>
                  <a:pt x="2021616" y="0"/>
                </a:lnTo>
                <a:lnTo>
                  <a:pt x="2021616" y="2011897"/>
                </a:lnTo>
                <a:lnTo>
                  <a:pt x="0" y="20118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790570" y="1129935"/>
            <a:ext cx="996182" cy="1005948"/>
          </a:xfrm>
          <a:custGeom>
            <a:avLst/>
            <a:gdLst/>
            <a:ahLst/>
            <a:cxnLst/>
            <a:rect l="l" t="t" r="r" b="b"/>
            <a:pathLst>
              <a:path w="1992363" h="2011896">
                <a:moveTo>
                  <a:pt x="0" y="0"/>
                </a:moveTo>
                <a:lnTo>
                  <a:pt x="1992363" y="0"/>
                </a:lnTo>
                <a:lnTo>
                  <a:pt x="1992363" y="2011897"/>
                </a:lnTo>
                <a:lnTo>
                  <a:pt x="0" y="20118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055564" y="2700518"/>
            <a:ext cx="473118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1823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ШЖҚ КМК “ҚАЛАЛЫҚ РЕВМАТОЛОГИЯ ОРТАЛЫҒЫ” </a:t>
            </a:r>
          </a:p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sz="1823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КАДР </a:t>
            </a:r>
            <a:r>
              <a:rPr lang="en-US" sz="1823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БӨЛІМІНІҢ </a:t>
            </a:r>
            <a:endParaRPr lang="en-US" sz="1823" b="1" dirty="0">
              <a:solidFill>
                <a:srgbClr val="593C8F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45088" y="3780754"/>
            <a:ext cx="5503663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92"/>
              </a:lnSpc>
              <a:spcBef>
                <a:spcPct val="0"/>
              </a:spcBef>
            </a:pPr>
            <a:r>
              <a:rPr lang="en-US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2023 ЖЫЛҒЫ 9 АЙДА ЖАСАҒАН </a:t>
            </a:r>
            <a:endParaRPr lang="ru-RU" b="1" dirty="0">
              <a:solidFill>
                <a:srgbClr val="593C8F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  <a:p>
            <a:pPr algn="ctr">
              <a:lnSpc>
                <a:spcPts val="2892"/>
              </a:lnSpc>
              <a:spcBef>
                <a:spcPct val="0"/>
              </a:spcBef>
            </a:pPr>
            <a:r>
              <a:rPr lang="en-US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ЖҰМЫСЫНЫҢ </a:t>
            </a:r>
            <a:r>
              <a:rPr lang="en-US" b="1" dirty="0">
                <a:solidFill>
                  <a:srgbClr val="593C8F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ЕСЕБІ</a:t>
            </a:r>
          </a:p>
        </p:txBody>
      </p:sp>
    </p:spTree>
    <p:extLst>
      <p:ext uri="{BB962C8B-B14F-4D97-AF65-F5344CB8AC3E}">
        <p14:creationId xmlns:p14="http://schemas.microsoft.com/office/powerpoint/2010/main" val="4025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1926976"/>
            <a:ext cx="247873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89"/>
              </a:lnSpc>
              <a:spcBef>
                <a:spcPct val="0"/>
              </a:spcBef>
            </a:pPr>
            <a:r>
              <a:rPr lang="en-US" sz="2349">
                <a:solidFill>
                  <a:srgbClr val="593C8F"/>
                </a:solidFill>
                <a:latin typeface="Lora Bold"/>
              </a:rPr>
              <a:t>ӘЛЕУЕТІ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514406" y="2350537"/>
            <a:ext cx="1627349" cy="95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7600950" y="857250"/>
            <a:ext cx="1543050" cy="5143500"/>
            <a:chOff x="0" y="0"/>
            <a:chExt cx="81280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910208" y="1553304"/>
            <a:ext cx="2981279" cy="3969183"/>
            <a:chOff x="0" y="0"/>
            <a:chExt cx="3663950" cy="4878070"/>
          </a:xfrm>
        </p:grpSpPr>
        <p:sp>
          <p:nvSpPr>
            <p:cNvPr id="8" name="Freeform 8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2"/>
              <a:stretch>
                <a:fillRect l="-14237" r="-1423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14350" y="1156932"/>
            <a:ext cx="2591802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30"/>
              </a:lnSpc>
              <a:spcBef>
                <a:spcPct val="0"/>
              </a:spcBef>
            </a:pPr>
            <a:r>
              <a:rPr lang="en-US" sz="2165">
                <a:solidFill>
                  <a:srgbClr val="593C8F"/>
                </a:solidFill>
                <a:latin typeface="Lora Bold"/>
              </a:rPr>
              <a:t>ОРТАЛЫҚТЫҢ КАДРЛЫҚ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1272" y="2687016"/>
            <a:ext cx="394690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4"/>
              </a:lnSpc>
              <a:spcBef>
                <a:spcPct val="0"/>
              </a:spcBef>
            </a:pPr>
            <a:r>
              <a:rPr lang="en-US" sz="1253">
                <a:solidFill>
                  <a:srgbClr val="000000"/>
                </a:solidFill>
                <a:latin typeface="Poppins"/>
              </a:rPr>
              <a:t>Кәсіпорынның кадрлық әлеуеті - 52 дәрігер, 67 орта медициналық білімі бар мамандар, 24 кіші және 57 басқа персоналдан тұрады.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350" y="3672702"/>
            <a:ext cx="348074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24"/>
              </a:lnSpc>
              <a:spcBef>
                <a:spcPct val="0"/>
              </a:spcBef>
            </a:pPr>
            <a:r>
              <a:rPr lang="en-US" sz="1303">
                <a:solidFill>
                  <a:srgbClr val="000000"/>
                </a:solidFill>
                <a:latin typeface="Poppins"/>
              </a:rPr>
              <a:t>Орталықта қызмет атқаратын ғылыми дәрежесі бар мамандардың саны – 1 PhD докторы, 4 медицина ғылымдарының кандидаты.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5113775"/>
            <a:ext cx="878364" cy="886975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6414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317" y="1272737"/>
            <a:ext cx="159217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8"/>
              </a:lnSpc>
            </a:pPr>
            <a:r>
              <a:rPr lang="en-US" sz="284">
                <a:solidFill>
                  <a:srgbClr val="593C8F"/>
                </a:solidFill>
                <a:latin typeface="League Spartan"/>
              </a:rPr>
              <a:t>М </a:t>
            </a:r>
          </a:p>
          <a:p>
            <a:pPr>
              <a:lnSpc>
                <a:spcPts val="2550"/>
              </a:lnSpc>
              <a:spcBef>
                <a:spcPct val="0"/>
              </a:spcBef>
            </a:pPr>
            <a:endParaRPr lang="en-US" sz="284">
              <a:solidFill>
                <a:srgbClr val="593C8F"/>
              </a:solidFill>
              <a:latin typeface="League Spartan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940622" y="1175336"/>
            <a:ext cx="23813" cy="4440343"/>
            <a:chOff x="0" y="0"/>
            <a:chExt cx="12543" cy="23389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543" cy="2338946"/>
            </a:xfrm>
            <a:custGeom>
              <a:avLst/>
              <a:gdLst/>
              <a:ahLst/>
              <a:cxnLst/>
              <a:rect l="l" t="t" r="r" b="b"/>
              <a:pathLst>
                <a:path w="12543" h="2338946">
                  <a:moveTo>
                    <a:pt x="0" y="0"/>
                  </a:moveTo>
                  <a:lnTo>
                    <a:pt x="12543" y="0"/>
                  </a:lnTo>
                  <a:lnTo>
                    <a:pt x="12543" y="2338946"/>
                  </a:lnTo>
                  <a:lnTo>
                    <a:pt x="0" y="2338946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2059783" y="1427026"/>
          <a:ext cx="6978045" cy="4003949"/>
        </p:xfrm>
        <a:graphic>
          <a:graphicData uri="http://schemas.openxmlformats.org/drawingml/2006/table">
            <a:tbl>
              <a:tblPr/>
              <a:tblGrid>
                <a:gridCol w="1343511"/>
                <a:gridCol w="678536"/>
                <a:gridCol w="598983"/>
                <a:gridCol w="638759"/>
                <a:gridCol w="750133"/>
                <a:gridCol w="622849"/>
                <a:gridCol w="598690"/>
                <a:gridCol w="893180"/>
                <a:gridCol w="853406"/>
              </a:tblGrid>
              <a:tr h="856955">
                <a:tc rowSpan="2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Штаттық бірліктер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chivo Black"/>
                        </a:rPr>
                        <a:t>Штаттық бірліктер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Жұмыспен қамтылған лауазымдар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chivo Black"/>
                        </a:rPr>
                        <a:t>Жұмыспен қамтылған лауазымдар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Физикалық тұлғалар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chivo Black"/>
                        </a:rPr>
                        <a:t>Физикалық тұлғалар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Әлеуметтік демалыстағы қызметкерлер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Сырттан қоса атқарушылар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 vMerge="1"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11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2022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2022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2022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 ж.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Дәрігерлер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48,25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48,25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48,25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44,5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52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7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17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Орта буын медициналық персонал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79,0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79,0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77,75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77,5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56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67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Кіші медициналық персонал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50,0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50,0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49,25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45,0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29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24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-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Басқалар</a:t>
                      </a:r>
                      <a:endParaRPr lang="en-US" sz="6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62,5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62,5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61,5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58,0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44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57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49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Барлығы:</a:t>
                      </a:r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239,75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239,75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236,75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225,0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179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200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25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600"/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23</a:t>
                      </a:r>
                    </a:p>
                    <a:p>
                      <a:pPr>
                        <a:lnSpc>
                          <a:spcPts val="2659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53826" y="5615679"/>
            <a:ext cx="1796845" cy="95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53826" y="1420424"/>
            <a:ext cx="1796845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5"/>
              </a:lnSpc>
              <a:spcBef>
                <a:spcPct val="0"/>
              </a:spcBef>
            </a:pPr>
            <a:r>
              <a:rPr lang="en-US" sz="1118" dirty="0">
                <a:solidFill>
                  <a:srgbClr val="593C8F"/>
                </a:solidFill>
                <a:latin typeface="Archivo Black"/>
              </a:rPr>
              <a:t>3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жылға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дейінгі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өтілі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бар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жас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мамандар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: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дәрігерлер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- 7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немесе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13%,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орта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буын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медициналық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персонал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– 16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немесе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24%.</a:t>
            </a:r>
          </a:p>
          <a:p>
            <a:pPr>
              <a:lnSpc>
                <a:spcPts val="1565"/>
              </a:lnSpc>
              <a:spcBef>
                <a:spcPct val="0"/>
              </a:spcBef>
            </a:pP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Сондай-ақ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орталықта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2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резидент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дәрігер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жұмыс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істейді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.</a:t>
            </a:r>
          </a:p>
          <a:p>
            <a:pPr>
              <a:lnSpc>
                <a:spcPts val="1565"/>
              </a:lnSpc>
              <a:spcBef>
                <a:spcPct val="0"/>
              </a:spcBef>
            </a:pP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Сырттан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қоса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kk-KZ" sz="1118" dirty="0">
                <a:solidFill>
                  <a:srgbClr val="593C8F"/>
                </a:solidFill>
                <a:latin typeface="Archivo Black"/>
              </a:rPr>
              <a:t>қызмет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атқарушылар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саны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23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адам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оның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ішінде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. </a:t>
            </a:r>
          </a:p>
          <a:p>
            <a:pPr>
              <a:lnSpc>
                <a:spcPts val="1565"/>
              </a:lnSpc>
              <a:spcBef>
                <a:spcPct val="0"/>
              </a:spcBef>
            </a:pPr>
            <a:r>
              <a:rPr lang="en-US" sz="1118" dirty="0">
                <a:solidFill>
                  <a:srgbClr val="593C8F"/>
                </a:solidFill>
                <a:latin typeface="Archivo Black"/>
              </a:rPr>
              <a:t>дәрігерлер-17,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бұл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ультрадыбыстық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дәрігерлер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кардиолог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реаниматологтар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статистик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ревматологтар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1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орта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буын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медициналық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қызметкерлер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, 5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басқа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 </a:t>
            </a:r>
            <a:r>
              <a:rPr lang="en-US" sz="1118" dirty="0" err="1">
                <a:solidFill>
                  <a:srgbClr val="593C8F"/>
                </a:solidFill>
                <a:latin typeface="Archivo Black"/>
              </a:rPr>
              <a:t>қызметкерлер</a:t>
            </a:r>
            <a:r>
              <a:rPr lang="en-US" sz="1118" dirty="0">
                <a:solidFill>
                  <a:srgbClr val="593C8F"/>
                </a:solidFill>
                <a:latin typeface="Archivo Black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8265637" y="857250"/>
            <a:ext cx="878364" cy="886975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502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857250"/>
            <a:ext cx="571233" cy="5143500"/>
            <a:chOff x="0" y="0"/>
            <a:chExt cx="3008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0896" cy="2709333"/>
            </a:xfrm>
            <a:custGeom>
              <a:avLst/>
              <a:gdLst/>
              <a:ahLst/>
              <a:cxnLst/>
              <a:rect l="l" t="t" r="r" b="b"/>
              <a:pathLst>
                <a:path w="300896" h="2709333">
                  <a:moveTo>
                    <a:pt x="0" y="0"/>
                  </a:moveTo>
                  <a:lnTo>
                    <a:pt x="300896" y="0"/>
                  </a:lnTo>
                  <a:lnTo>
                    <a:pt x="3008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6" name="Freeform 6"/>
          <p:cNvSpPr/>
          <p:nvPr/>
        </p:nvSpPr>
        <p:spPr>
          <a:xfrm>
            <a:off x="790995" y="5418119"/>
            <a:ext cx="1043642" cy="26091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2" y="0"/>
                </a:lnTo>
                <a:lnTo>
                  <a:pt x="2087282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>
            <p:extLst/>
          </p:nvPr>
        </p:nvGraphicFramePr>
        <p:xfrm>
          <a:off x="2418343" y="1172986"/>
          <a:ext cx="6211307" cy="4871895"/>
        </p:xfrm>
        <a:graphic>
          <a:graphicData uri="http://schemas.openxmlformats.org/drawingml/2006/table">
            <a:tbl>
              <a:tblPr/>
              <a:tblGrid>
                <a:gridCol w="2391055"/>
                <a:gridCol w="1250035"/>
                <a:gridCol w="1104508"/>
                <a:gridCol w="1465711"/>
              </a:tblGrid>
              <a:tr h="1171575">
                <a:tc row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600" dirty="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Сырттан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қоса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kk-KZ" sz="10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қызмет</a:t>
                      </a:r>
                      <a:r>
                        <a:rPr lang="kk-KZ" sz="1000" baseline="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атқарушылар</a:t>
                      </a:r>
                      <a:endParaRPr lang="en-US" sz="10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  %</a:t>
                      </a: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6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  Кадрлармен қамтамасыз ету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  %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Кадрлар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тапшылығы</a:t>
                      </a:r>
                      <a:endParaRPr lang="en-US" sz="10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бірлік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түрінде</a:t>
                      </a:r>
                      <a:endParaRPr lang="en-US" sz="10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125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6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Дәрігерлер</a:t>
                      </a:r>
                      <a:endParaRPr lang="en-US" sz="60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0,85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92,2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6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Орта буын медициналық персонал</a:t>
                      </a:r>
                      <a:endParaRPr lang="en-US" sz="60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1,2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98,0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789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Кіші медициналық персонал</a:t>
                      </a:r>
                      <a:endParaRPr lang="en-US" sz="60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1,9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90,0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15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6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chivo Black"/>
                        </a:rPr>
                        <a:t>Басқалар</a:t>
                      </a:r>
                      <a:endParaRPr lang="en-US" sz="60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1,0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92,8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4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6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Барлығы</a:t>
                      </a:r>
                      <a:endParaRPr lang="en-US" sz="600"/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1,1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93,8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6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41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71438" marB="71438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712090" y="1987643"/>
            <a:ext cx="1467590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94"/>
              </a:lnSpc>
              <a:spcBef>
                <a:spcPct val="0"/>
              </a:spcBef>
            </a:pPr>
            <a:r>
              <a:rPr lang="en-US" sz="1067">
                <a:solidFill>
                  <a:srgbClr val="000000"/>
                </a:solidFill>
                <a:latin typeface="Poppins Bold"/>
              </a:rPr>
              <a:t>Кадрлармен қамтамасыз ету жоғары және жоспар бойынша 99% деп алынған жағдайда қызметкерлердің барлық санаттары бойынша 93,8 %, дәрігерлер мен орта медициналық персоналмен – тиісінше 92,2% және 98,0%, кіші персоналмен – 90%, басқалармен – 92,8% құрады</a:t>
            </a:r>
          </a:p>
        </p:txBody>
      </p:sp>
      <p:sp>
        <p:nvSpPr>
          <p:cNvPr id="9" name="Freeform 9"/>
          <p:cNvSpPr/>
          <p:nvPr/>
        </p:nvSpPr>
        <p:spPr>
          <a:xfrm>
            <a:off x="633312" y="857250"/>
            <a:ext cx="878364" cy="886975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8172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4479925" y="-1143000"/>
            <a:ext cx="184150" cy="9144000"/>
            <a:chOff x="0" y="0"/>
            <a:chExt cx="97001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001" cy="4816592"/>
            </a:xfrm>
            <a:custGeom>
              <a:avLst/>
              <a:gdLst/>
              <a:ahLst/>
              <a:cxnLst/>
              <a:rect l="l" t="t" r="r" b="b"/>
              <a:pathLst>
                <a:path w="97001" h="4816592">
                  <a:moveTo>
                    <a:pt x="0" y="0"/>
                  </a:moveTo>
                  <a:lnTo>
                    <a:pt x="97001" y="0"/>
                  </a:lnTo>
                  <a:lnTo>
                    <a:pt x="97001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3737" y="1028700"/>
            <a:ext cx="272366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r>
              <a:rPr lang="kk-KZ" sz="1549" dirty="0">
                <a:solidFill>
                  <a:srgbClr val="593C8F"/>
                </a:solidFill>
                <a:latin typeface="Lora Bold"/>
              </a:rPr>
              <a:t>Еңбек шарты бұзылған қызметкерлер</a:t>
            </a:r>
            <a:endParaRPr lang="en-US" sz="1549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7" name="AutoShape 7"/>
          <p:cNvSpPr/>
          <p:nvPr/>
        </p:nvSpPr>
        <p:spPr>
          <a:xfrm flipV="1">
            <a:off x="614216" y="1557236"/>
            <a:ext cx="22416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572000" y="1147110"/>
            <a:ext cx="3425094" cy="1926592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9339" b="-933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14350" y="3802063"/>
            <a:ext cx="3425094" cy="1926592"/>
            <a:chOff x="0" y="0"/>
            <a:chExt cx="1128903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265" b="-926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810135" y="4336427"/>
            <a:ext cx="318695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r>
              <a:rPr lang="en-US" sz="1549" dirty="0">
                <a:solidFill>
                  <a:srgbClr val="593C8F"/>
                </a:solidFill>
                <a:latin typeface="Lora Bold"/>
              </a:rPr>
              <a:t>Ж</a:t>
            </a:r>
            <a:r>
              <a:rPr lang="kk-KZ" sz="1549" dirty="0">
                <a:solidFill>
                  <a:srgbClr val="593C8F"/>
                </a:solidFill>
                <a:latin typeface="Lora Bold"/>
              </a:rPr>
              <a:t>ұмысқа қабылданғандар</a:t>
            </a:r>
            <a:endParaRPr lang="en-US" sz="1549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810135" y="4675347"/>
            <a:ext cx="2865878" cy="238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8531471" y="4307865"/>
            <a:ext cx="196359" cy="782589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8" y="0"/>
                </a:lnTo>
                <a:lnTo>
                  <a:pt x="392718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351" y="1796221"/>
            <a:ext cx="3356055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0"/>
              </a:lnSpc>
            </a:pP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Есепті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кезеңде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56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жұмыстан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шы</a:t>
            </a:r>
            <a:r>
              <a:rPr lang="kk-KZ" sz="1050" dirty="0">
                <a:solidFill>
                  <a:srgbClr val="545454"/>
                </a:solidFill>
                <a:latin typeface="Poppins Bold"/>
              </a:rPr>
              <a:t>қт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ы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– 10 ,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– 11 ,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– 14, </a:t>
            </a:r>
            <a:r>
              <a:rPr lang="en-US" sz="1050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050" dirty="0">
                <a:solidFill>
                  <a:srgbClr val="545454"/>
                </a:solidFill>
                <a:latin typeface="Poppins Bold"/>
              </a:rPr>
              <a:t> – 21.</a:t>
            </a:r>
          </a:p>
          <a:p>
            <a:pPr>
              <a:lnSpc>
                <a:spcPts val="1470"/>
              </a:lnSpc>
              <a:spcBef>
                <a:spcPct val="0"/>
              </a:spcBef>
            </a:pPr>
            <a:endParaRPr lang="en-US" sz="1050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96572" y="4870183"/>
            <a:ext cx="3484087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34"/>
              </a:lnSpc>
            </a:pP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Жұмысқа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52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қабылданды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– 16,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– 12,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-8, </a:t>
            </a:r>
            <a:r>
              <a:rPr lang="en-US" sz="1024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024" dirty="0">
                <a:solidFill>
                  <a:srgbClr val="545454"/>
                </a:solidFill>
                <a:latin typeface="Poppins Bold"/>
              </a:rPr>
              <a:t> – 16. </a:t>
            </a:r>
          </a:p>
          <a:p>
            <a:pPr>
              <a:lnSpc>
                <a:spcPts val="1434"/>
              </a:lnSpc>
              <a:spcBef>
                <a:spcPct val="0"/>
              </a:spcBef>
            </a:pPr>
            <a:endParaRPr lang="en-US" sz="1024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3684367" y="1709636"/>
            <a:ext cx="196359" cy="782589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7" y="0"/>
                </a:lnTo>
                <a:lnTo>
                  <a:pt x="392717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509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sp>
        <p:nvSpPr>
          <p:cNvPr id="3" name="AutoShape 3"/>
          <p:cNvSpPr/>
          <p:nvPr/>
        </p:nvSpPr>
        <p:spPr>
          <a:xfrm flipH="1">
            <a:off x="514360" y="1950659"/>
            <a:ext cx="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3786842" y="857250"/>
            <a:ext cx="5357159" cy="5143500"/>
            <a:chOff x="0" y="0"/>
            <a:chExt cx="2821878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21878" cy="2709333"/>
            </a:xfrm>
            <a:custGeom>
              <a:avLst/>
              <a:gdLst/>
              <a:ahLst/>
              <a:cxnLst/>
              <a:rect l="l" t="t" r="r" b="b"/>
              <a:pathLst>
                <a:path w="2821878" h="2709333">
                  <a:moveTo>
                    <a:pt x="0" y="0"/>
                  </a:moveTo>
                  <a:lnTo>
                    <a:pt x="2821878" y="0"/>
                  </a:lnTo>
                  <a:lnTo>
                    <a:pt x="282187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093737" y="1744504"/>
            <a:ext cx="2530472" cy="3368993"/>
            <a:chOff x="0" y="0"/>
            <a:chExt cx="3663950" cy="4878070"/>
          </a:xfrm>
        </p:grpSpPr>
        <p:sp>
          <p:nvSpPr>
            <p:cNvPr id="8" name="Freeform 8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3"/>
              <a:stretch>
                <a:fillRect l="-68811" r="-6881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365087" y="1781928"/>
            <a:ext cx="2384758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4"/>
              </a:lnSpc>
            </a:pPr>
            <a:r>
              <a:rPr lang="en-US" sz="1174" dirty="0">
                <a:solidFill>
                  <a:srgbClr val="000000"/>
                </a:solidFill>
                <a:latin typeface="Poppins"/>
              </a:rPr>
              <a:t>2023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жылдың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9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ай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ішінде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12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дәрігер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мен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14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орта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буын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медицина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қызметкерлері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,  1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кадр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бөлімінің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қызметкері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және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  12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қызметкер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өрт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қауіпсіздігі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бойынша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,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жалпы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саны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39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адам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біліктілігін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74" dirty="0" err="1">
                <a:solidFill>
                  <a:srgbClr val="000000"/>
                </a:solidFill>
                <a:latin typeface="Poppins"/>
              </a:rPr>
              <a:t>арттырды</a:t>
            </a:r>
            <a:r>
              <a:rPr lang="en-US" sz="1174" dirty="0">
                <a:solidFill>
                  <a:srgbClr val="000000"/>
                </a:solidFill>
                <a:latin typeface="Poppins"/>
              </a:rPr>
              <a:t>.</a:t>
            </a:r>
          </a:p>
          <a:p>
            <a:pPr>
              <a:lnSpc>
                <a:spcPts val="1644"/>
              </a:lnSpc>
              <a:spcBef>
                <a:spcPct val="0"/>
              </a:spcBef>
            </a:pPr>
            <a:endParaRPr lang="en-US" sz="1174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5516" y="3519574"/>
            <a:ext cx="2339639" cy="2449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52"/>
              </a:lnSpc>
            </a:pPr>
            <a:r>
              <a:rPr lang="en-US" sz="1150" dirty="0" err="1">
                <a:solidFill>
                  <a:srgbClr val="000000"/>
                </a:solidFill>
                <a:latin typeface="Poppins"/>
              </a:rPr>
              <a:t>Орталықтың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3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медицина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қызметкері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шет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мемлекеттермен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ынтымақтастық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аясында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шетелде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тағылымдамадан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өтті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:</a:t>
            </a:r>
          </a:p>
          <a:p>
            <a:pPr>
              <a:lnSpc>
                <a:spcPts val="1552"/>
              </a:lnSpc>
            </a:pPr>
            <a:r>
              <a:rPr lang="en-US" sz="1150" dirty="0" err="1">
                <a:solidFill>
                  <a:srgbClr val="000000"/>
                </a:solidFill>
                <a:latin typeface="Poppins"/>
              </a:rPr>
              <a:t>директордың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емдеу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ісі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жөніндегі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орынбасары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Омарова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Қ.С.,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орталықтың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бас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мейірбикесі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Рыскелдиева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Ф.Ж., 2-ревматологиялық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бөлімнің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аға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мейірбикесі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Қабикенова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 Е.М. (</a:t>
            </a:r>
            <a:r>
              <a:rPr lang="en-US" sz="1150" dirty="0" err="1">
                <a:solidFill>
                  <a:srgbClr val="000000"/>
                </a:solidFill>
                <a:latin typeface="Poppins"/>
              </a:rPr>
              <a:t>Израиль</a:t>
            </a:r>
            <a:r>
              <a:rPr lang="en-US" sz="1150" dirty="0">
                <a:solidFill>
                  <a:srgbClr val="000000"/>
                </a:solidFill>
                <a:latin typeface="Poppins"/>
              </a:rPr>
              <a:t>).</a:t>
            </a:r>
          </a:p>
          <a:p>
            <a:pPr>
              <a:lnSpc>
                <a:spcPts val="1482"/>
              </a:lnSpc>
              <a:spcBef>
                <a:spcPct val="0"/>
              </a:spcBef>
            </a:pPr>
            <a:endParaRPr lang="en-US" sz="1150" dirty="0">
              <a:solidFill>
                <a:srgbClr val="000000"/>
              </a:solidFill>
              <a:latin typeface="Poppin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5967109" y="3337171"/>
            <a:ext cx="431481" cy="43148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9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40304" y="1947608"/>
            <a:ext cx="2535543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9"/>
              </a:lnSpc>
              <a:spcBef>
                <a:spcPct val="0"/>
              </a:spcBef>
            </a:pPr>
            <a:r>
              <a:rPr lang="en-US" sz="1777" dirty="0" err="1">
                <a:solidFill>
                  <a:srgbClr val="FFFFFF"/>
                </a:solidFill>
                <a:latin typeface="Poppins"/>
              </a:rPr>
              <a:t>Кадрлардың</a:t>
            </a:r>
            <a:r>
              <a:rPr lang="en-US" sz="1777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777" dirty="0" err="1">
                <a:solidFill>
                  <a:srgbClr val="FFFFFF"/>
                </a:solidFill>
                <a:latin typeface="Poppins"/>
              </a:rPr>
              <a:t>санаттары</a:t>
            </a:r>
            <a:endParaRPr lang="en-US" sz="1777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13778" y="2896941"/>
            <a:ext cx="2115873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9"/>
              </a:lnSpc>
              <a:spcBef>
                <a:spcPct val="0"/>
              </a:spcBef>
            </a:pPr>
            <a:r>
              <a:rPr lang="en-US" sz="1449" dirty="0" err="1">
                <a:solidFill>
                  <a:srgbClr val="FFFFFF"/>
                </a:solidFill>
                <a:latin typeface="Poppins"/>
              </a:rPr>
              <a:t>Есепті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кезеңде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25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дәрігер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мен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25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орта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медициналық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персонал</a:t>
            </a:r>
            <a:r>
              <a:rPr lang="kk-KZ" sz="1449" dirty="0">
                <a:solidFill>
                  <a:srgbClr val="FFFFFF"/>
                </a:solidFill>
                <a:latin typeface="Poppins"/>
              </a:rPr>
              <a:t>дың біліктілік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санатына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ақы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төлеу</a:t>
            </a:r>
            <a:r>
              <a:rPr lang="en-US" sz="1449" dirty="0">
                <a:solidFill>
                  <a:srgbClr val="FFFFFF"/>
                </a:solidFill>
                <a:latin typeface="Poppins"/>
              </a:rPr>
              <a:t> </a:t>
            </a:r>
            <a:r>
              <a:rPr lang="en-US" sz="1449" dirty="0" err="1">
                <a:solidFill>
                  <a:srgbClr val="FFFFFF"/>
                </a:solidFill>
                <a:latin typeface="Poppins"/>
              </a:rPr>
              <a:t>жалғасуда</a:t>
            </a:r>
            <a:endParaRPr lang="en-US" sz="1449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0" y="857250"/>
            <a:ext cx="878364" cy="886975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030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"/>
          <p:cNvSpPr/>
          <p:nvPr/>
        </p:nvSpPr>
        <p:spPr>
          <a:xfrm>
            <a:off x="95770" y="4816537"/>
            <a:ext cx="6021566" cy="8890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83944" y="3838711"/>
            <a:ext cx="6033392" cy="8890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5"/>
          <p:cNvSpPr/>
          <p:nvPr/>
        </p:nvSpPr>
        <p:spPr>
          <a:xfrm>
            <a:off x="83946" y="2849575"/>
            <a:ext cx="6033391" cy="8890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83944" y="1872652"/>
            <a:ext cx="6033392" cy="8890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1283793" y="1887363"/>
            <a:ext cx="3309092" cy="818472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/>
            <a:endParaRPr lang="ru-RU" sz="15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СМП составляет  - </a:t>
            </a: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447 237 672,00 тенге</a:t>
            </a:r>
            <a:endParaRPr lang="ru-RU" sz="15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1283793" y="2898541"/>
            <a:ext cx="3292957" cy="74294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СЗТ составляет – </a:t>
            </a: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38 763 395,00 тенге</a:t>
            </a:r>
            <a:endParaRPr sz="15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339" name="Google Shape;339;p25"/>
          <p:cNvCxnSpPr/>
          <p:nvPr/>
        </p:nvCxnSpPr>
        <p:spPr>
          <a:xfrm>
            <a:off x="619420" y="1286356"/>
            <a:ext cx="7712120" cy="168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0" name="Google Shape;340;p25"/>
          <p:cNvSpPr/>
          <p:nvPr/>
        </p:nvSpPr>
        <p:spPr>
          <a:xfrm>
            <a:off x="1300231" y="3880489"/>
            <a:ext cx="3298133" cy="74294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Финансовый план по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ГОБМП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532 508 264,48 тенге </a:t>
            </a:r>
            <a:endParaRPr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1291860" y="4875301"/>
            <a:ext cx="3292957" cy="74294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15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113 757 078,97 тенге</a:t>
            </a:r>
            <a:endParaRPr lang="ru-RU" sz="15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3056935" y="1971049"/>
            <a:ext cx="3243282" cy="73478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16000" tIns="45713" rIns="85331" bIns="45713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sz="1350" b="1" dirty="0">
              <a:solidFill>
                <a:srgbClr val="0070C0"/>
              </a:solidFill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3202720" y="2922646"/>
            <a:ext cx="3042633" cy="74295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16000" tIns="45713" rIns="85331" bIns="45713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3193575" y="3917459"/>
            <a:ext cx="3042634" cy="73159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16000" tIns="45713" rIns="85331" bIns="45713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3312448" y="4889609"/>
            <a:ext cx="2777457" cy="74295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16000" tIns="45713" rIns="85331" bIns="45713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Google Shape;346;p25"/>
          <p:cNvSpPr/>
          <p:nvPr/>
        </p:nvSpPr>
        <p:spPr>
          <a:xfrm rot="-5400000">
            <a:off x="4409449" y="3747922"/>
            <a:ext cx="4047786" cy="349378"/>
          </a:xfrm>
          <a:prstGeom prst="downArrow">
            <a:avLst>
              <a:gd name="adj1" fmla="val 50000"/>
              <a:gd name="adj2" fmla="val 81587"/>
            </a:avLst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108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83944" y="1341508"/>
            <a:ext cx="9060056" cy="408104"/>
          </a:xfrm>
          <a:prstGeom prst="rect">
            <a:avLst/>
          </a:prstGeom>
          <a:solidFill>
            <a:srgbClr val="DDEAF6">
              <a:alpha val="1686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135000" algn="ctr"/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Выполнение финансового плана за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отчётный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период</a:t>
            </a:r>
            <a:endParaRPr sz="135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6621331" y="1898717"/>
            <a:ext cx="2294069" cy="38069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anose="02020603050405020304" pitchFamily="18" charset="0"/>
              </a:rPr>
              <a:t>На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был заключен договор с  НАО «Фонд медицинского страхования» по городу Алматы. Договор №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C-14-0123-0008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C-14-0122-000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2023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 НА СУММУ –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646 265 343,45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9" name="Google Shape;349;p25"/>
          <p:cNvSpPr txBox="1"/>
          <p:nvPr/>
        </p:nvSpPr>
        <p:spPr>
          <a:xfrm>
            <a:off x="28684" y="946873"/>
            <a:ext cx="8525135" cy="387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C00000"/>
              </a:buClr>
              <a:buSzPts val="2000"/>
            </a:pP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ФИНАНСОВАЯ ДЕЯТЕЛЬНОСТЬ ЦЕНТРА ЗА </a:t>
            </a: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9 МЕСЯЦЕВ 2023 </a:t>
            </a: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  <a:endParaRPr sz="15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12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Google Shape;248;p21"/>
          <p:cNvGraphicFramePr/>
          <p:nvPr>
            <p:extLst/>
          </p:nvPr>
        </p:nvGraphicFramePr>
        <p:xfrm>
          <a:off x="265570" y="1531874"/>
          <a:ext cx="8790431" cy="373112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4488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7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89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995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027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услуг</a:t>
                      </a:r>
                      <a:endParaRPr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34294" marB="34294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ПЛАН</a:t>
                      </a:r>
                      <a:endParaRPr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34294" marB="34294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5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ФАКТ</a:t>
                      </a:r>
                      <a:endParaRPr sz="15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34294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5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% </a:t>
                      </a:r>
                      <a:endParaRPr sz="15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34294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ВЫПОЛНЕНИЯ</a:t>
                      </a:r>
                      <a:endParaRPr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8" marR="68588" marT="34294" marB="34294">
                    <a:solidFill>
                      <a:srgbClr val="2E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39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5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КДО, КДЛ, прочие</a:t>
                      </a: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84 750 000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64,7%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43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1500" b="1" i="0" u="none" strike="noStrike" cap="none" dirty="0" err="1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Хоз</a:t>
                      </a:r>
                      <a:r>
                        <a:rPr lang="ru-RU" sz="15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отделение </a:t>
                      </a: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72 000 000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42 504 720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59,0%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283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5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Амбулаторно поликлиническая помощь (АПП)</a:t>
                      </a:r>
                      <a:endParaRPr sz="15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187 500</a:t>
                      </a:r>
                      <a:r>
                        <a:rPr lang="ru-RU" sz="14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000</a:t>
                      </a:r>
                      <a:endParaRPr sz="21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128 732 955</a:t>
                      </a:r>
                      <a:endParaRPr lang="ru-RU" sz="2100" b="1" i="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5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             68,7%</a:t>
                      </a:r>
                      <a:endParaRPr sz="15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9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15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ИТОГО</a:t>
                      </a:r>
                      <a:endParaRPr sz="1500" b="1" i="0" u="none" strike="noStrike" cap="none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344 250 000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226 081 148 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4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 65,5%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68588" marR="68588" marT="34294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251" name="Google Shape;251;p21"/>
          <p:cNvCxnSpPr/>
          <p:nvPr/>
        </p:nvCxnSpPr>
        <p:spPr>
          <a:xfrm rot="10800000" flipH="1">
            <a:off x="1002521" y="1380712"/>
            <a:ext cx="7316556" cy="4766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2" name="Google Shape;252;p21"/>
          <p:cNvSpPr/>
          <p:nvPr/>
        </p:nvSpPr>
        <p:spPr>
          <a:xfrm rot="10800000">
            <a:off x="8004752" y="3889350"/>
            <a:ext cx="209550" cy="188224"/>
          </a:xfrm>
          <a:prstGeom prst="triangle">
            <a:avLst>
              <a:gd name="adj" fmla="val 50000"/>
            </a:avLst>
          </a:prstGeom>
          <a:solidFill>
            <a:srgbClr val="A8D08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/>
          </a:p>
        </p:txBody>
      </p:sp>
      <p:sp>
        <p:nvSpPr>
          <p:cNvPr id="255" name="Google Shape;255;p21"/>
          <p:cNvSpPr/>
          <p:nvPr/>
        </p:nvSpPr>
        <p:spPr>
          <a:xfrm>
            <a:off x="265570" y="901317"/>
            <a:ext cx="8551409" cy="45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15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</a:t>
            </a: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плана по хозрасчетным услугам за </a:t>
            </a: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9 месяцев 2023 </a:t>
            </a: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(в тенге)</a:t>
            </a:r>
            <a:endParaRPr sz="15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56" name="Google Shape;256;p21"/>
          <p:cNvSpPr/>
          <p:nvPr/>
        </p:nvSpPr>
        <p:spPr>
          <a:xfrm rot="5400000">
            <a:off x="4203447" y="2751970"/>
            <a:ext cx="3273137" cy="1707356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1"/>
          <p:cNvSpPr/>
          <p:nvPr/>
        </p:nvSpPr>
        <p:spPr>
          <a:xfrm rot="10800000">
            <a:off x="8013368" y="3035850"/>
            <a:ext cx="209550" cy="1714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7;p21"/>
          <p:cNvSpPr/>
          <p:nvPr/>
        </p:nvSpPr>
        <p:spPr>
          <a:xfrm rot="10800000">
            <a:off x="8004752" y="2314772"/>
            <a:ext cx="209550" cy="1714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6;p21"/>
          <p:cNvSpPr/>
          <p:nvPr/>
        </p:nvSpPr>
        <p:spPr>
          <a:xfrm rot="5400000">
            <a:off x="2619602" y="2885869"/>
            <a:ext cx="3273137" cy="1460333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252;p21"/>
          <p:cNvSpPr/>
          <p:nvPr/>
        </p:nvSpPr>
        <p:spPr>
          <a:xfrm rot="10800000">
            <a:off x="8004752" y="4832325"/>
            <a:ext cx="209550" cy="188224"/>
          </a:xfrm>
          <a:prstGeom prst="triangle">
            <a:avLst>
              <a:gd name="adj" fmla="val 50000"/>
            </a:avLst>
          </a:prstGeom>
          <a:solidFill>
            <a:srgbClr val="A8D08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36356" y="2250479"/>
            <a:ext cx="11001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350" b="1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54 843 473</a:t>
            </a:r>
            <a:endParaRPr lang="ru-RU" sz="1350" b="1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350" dirty="0"/>
          </a:p>
        </p:txBody>
      </p:sp>
      <p:sp>
        <p:nvSpPr>
          <p:cNvPr id="12" name="Google Shape;256;p21"/>
          <p:cNvSpPr/>
          <p:nvPr/>
        </p:nvSpPr>
        <p:spPr>
          <a:xfrm rot="5400000">
            <a:off x="2619601" y="2893441"/>
            <a:ext cx="3273137" cy="1460333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5569" y="5432274"/>
            <a:ext cx="877519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годом выполнение плана по платным услугам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увеличилась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sz="135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раза. </a:t>
            </a:r>
          </a:p>
        </p:txBody>
      </p:sp>
      <p:sp>
        <p:nvSpPr>
          <p:cNvPr id="16" name="Google Shape;256;p21"/>
          <p:cNvSpPr/>
          <p:nvPr/>
        </p:nvSpPr>
        <p:spPr>
          <a:xfrm rot="5400000">
            <a:off x="4405735" y="1292106"/>
            <a:ext cx="494858" cy="8775193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018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857251"/>
            <a:ext cx="7886700" cy="564776"/>
          </a:xfrm>
        </p:spPr>
        <p:txBody>
          <a:bodyPr/>
          <a:lstStyle/>
          <a:p>
            <a:pPr algn="ctr"/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ЗАРАБОТНАЯ ПЛАТА ПЕРСОНАЛА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492254"/>
            <a:ext cx="7886700" cy="326350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28650" y="1482620"/>
          <a:ext cx="7886700" cy="3263502"/>
        </p:xfrm>
        <a:graphic>
          <a:graphicData uri="http://schemas.openxmlformats.org/drawingml/2006/table">
            <a:tbl>
              <a:tblPr firstRow="1" firstCol="1" bandRow="1"/>
              <a:tblGrid>
                <a:gridCol w="9336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8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41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65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65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99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375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367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582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54437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kk-KZ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kk-KZ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месяцев 20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kk-KZ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730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vert="vert27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4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132 250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397 112,34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367292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176856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436100</a:t>
                      </a: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333 136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+20</a:t>
                      </a:r>
                      <a:r>
                        <a:rPr lang="kk-KZ" sz="9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4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144 967,14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251 808,47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229244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166963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360857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214 400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+24%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2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98 416,72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159 435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166413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124021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192015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137 262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+09%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4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76 471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194 796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185250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108000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230000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223 558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+60%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53" marR="48953" marT="6799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Google Shape;256;p21"/>
          <p:cNvSpPr/>
          <p:nvPr/>
        </p:nvSpPr>
        <p:spPr>
          <a:xfrm rot="5400000">
            <a:off x="968729" y="1957669"/>
            <a:ext cx="3263503" cy="2351314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56;p21"/>
          <p:cNvSpPr/>
          <p:nvPr/>
        </p:nvSpPr>
        <p:spPr>
          <a:xfrm rot="5400000">
            <a:off x="4582002" y="1545767"/>
            <a:ext cx="3251016" cy="3168968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633235" y="4975072"/>
            <a:ext cx="3625017" cy="82281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>
            <a:off x="1408046" y="5330069"/>
            <a:ext cx="68034" cy="141398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4735168" y="4975072"/>
            <a:ext cx="3625017" cy="82281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15"/>
          <p:cNvSpPr>
            <a:spLocks/>
          </p:cNvSpPr>
          <p:nvPr/>
        </p:nvSpPr>
        <p:spPr bwMode="auto">
          <a:xfrm>
            <a:off x="7360384" y="5087889"/>
            <a:ext cx="1131431" cy="791222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6"/>
          <p:cNvSpPr>
            <a:spLocks/>
          </p:cNvSpPr>
          <p:nvPr/>
        </p:nvSpPr>
        <p:spPr bwMode="auto">
          <a:xfrm>
            <a:off x="5528285" y="5330069"/>
            <a:ext cx="68034" cy="141398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6440" y="5147687"/>
            <a:ext cx="44435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15923" y="5147687"/>
            <a:ext cx="44435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</a:t>
            </a: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3238666" y="5087889"/>
            <a:ext cx="1131431" cy="791222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3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33006" y="5032414"/>
            <a:ext cx="2709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ифференцированная оплата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труда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88334" y="5284677"/>
            <a:ext cx="2830145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выплата дифференцированной оплаты труда сотрудникам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составил 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12407,750 тысч.</a:t>
            </a:r>
            <a:r>
              <a:rPr lang="ru-RU" sz="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,что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2,5 %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ФОТ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8632" y="4975072"/>
            <a:ext cx="7344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Премия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84192" y="5211468"/>
            <a:ext cx="2796718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выплачены премии в размере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37518,22 тыс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9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енге</a:t>
            </a:r>
            <a:r>
              <a:rPr lang="en-US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что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7,7 </a:t>
            </a:r>
            <a:r>
              <a:rPr lang="ru-RU" sz="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от ФОТ</a:t>
            </a:r>
            <a:r>
              <a:rPr lang="ru-RU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38" y="5242452"/>
            <a:ext cx="274140" cy="336964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833" y="5206280"/>
            <a:ext cx="272276" cy="334673"/>
          </a:xfrm>
          <a:prstGeom prst="rect">
            <a:avLst/>
          </a:prstGeom>
        </p:spPr>
      </p:pic>
      <p:grpSp>
        <p:nvGrpSpPr>
          <p:cNvPr id="50" name="object 4"/>
          <p:cNvGrpSpPr/>
          <p:nvPr/>
        </p:nvGrpSpPr>
        <p:grpSpPr>
          <a:xfrm>
            <a:off x="2210806" y="1314438"/>
            <a:ext cx="5267843" cy="188606"/>
            <a:chOff x="2947740" y="609584"/>
            <a:chExt cx="7023791" cy="251474"/>
          </a:xfrm>
        </p:grpSpPr>
        <p:sp>
          <p:nvSpPr>
            <p:cNvPr id="51" name="object 5"/>
            <p:cNvSpPr/>
            <p:nvPr/>
          </p:nvSpPr>
          <p:spPr>
            <a:xfrm>
              <a:off x="2947740" y="609584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52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19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2"/>
          <p:cNvSpPr txBox="1">
            <a:spLocks/>
          </p:cNvSpPr>
          <p:nvPr/>
        </p:nvSpPr>
        <p:spPr>
          <a:xfrm>
            <a:off x="900754" y="974537"/>
            <a:ext cx="7502856" cy="99145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>
            <a:lvl1pPr>
              <a:defRPr sz="4800" b="1" i="0">
                <a:solidFill>
                  <a:srgbClr val="006FC0"/>
                </a:solidFill>
                <a:latin typeface="Arial"/>
                <a:ea typeface="+mj-ea"/>
                <a:cs typeface="Arial"/>
              </a:defRPr>
            </a:lvl1pPr>
          </a:lstStyle>
          <a:p>
            <a:pPr marL="9525">
              <a:spcBef>
                <a:spcPts val="71"/>
              </a:spcBef>
            </a:pPr>
            <a:r>
              <a:rPr lang="ru-RU" sz="2100" b="0" kern="0" spc="-435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kern="0" spc="-11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Матрица «</a:t>
            </a:r>
            <a:r>
              <a:rPr lang="ru-RU" sz="2100" kern="0" spc="-11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Значения порогового уровня </a:t>
            </a:r>
            <a:r>
              <a:rPr lang="ru-RU" sz="2100" kern="0" spc="-11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затрат»</a:t>
            </a:r>
          </a:p>
          <a:p>
            <a:pPr marL="9525">
              <a:spcBef>
                <a:spcPts val="71"/>
              </a:spcBef>
            </a:pPr>
            <a:r>
              <a:rPr lang="ru-RU" sz="2100" kern="0" spc="-11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kern="0" spc="-11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</a:br>
            <a:endParaRPr lang="ru-RU" sz="2100" kern="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822960" cy="6858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411480" y="1498805"/>
          <a:ext cx="8447299" cy="349087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9863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45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87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66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53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55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7914">
                <a:tc rowSpan="2">
                  <a:txBody>
                    <a:bodyPr/>
                    <a:lstStyle/>
                    <a:p>
                      <a:pPr marL="0" marR="0" indent="0" algn="l" defTabSz="1007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расходов</a:t>
                      </a:r>
                    </a:p>
                    <a:p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 rowSpan="2"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 затрат в структуре расходов  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9 месяцев2023год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691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10592" marR="110592" marT="41476" marB="41476"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0592" marR="110592" marT="41476" marB="41476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51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50%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65%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486 257 ,43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502 369,2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62,9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57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продуктов питания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5%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15%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30 179,18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2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2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29 892,7</a:t>
                      </a:r>
                      <a:endParaRPr lang="kk-KZ" sz="1200" b="0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204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медикаментом и ИМН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15%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30%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258 349,85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194 888,3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1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</a:t>
                      </a:r>
                      <a:r>
                        <a:rPr lang="ru-RU" sz="11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основных средств и прочих </a:t>
                      </a:r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29 567,67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19 258,6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51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коммунальных услуг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2%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15 121,54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13 689,4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51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услуги и работы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max 10%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08" marR="62208" marT="31105" marB="31105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44 324,22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38 793,6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2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80" marR="6480" marT="6481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900754" y="1310102"/>
            <a:ext cx="646903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58767" y="5063821"/>
            <a:ext cx="8386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продукты питания по сравнению с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годом больше ранее утвержденного плана в связи с удорожанием стоимости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питания, а также с дополнительным объемом финансирования в конце года.</a:t>
            </a:r>
          </a:p>
          <a:p>
            <a:pPr algn="just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Запланированный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 основных средств за счет собственных источников, согласно плану развития на 2022 год.</a:t>
            </a:r>
          </a:p>
          <a:p>
            <a:pPr algn="just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 в штатном режиме, дополнительных расходов на было.  </a:t>
            </a:r>
          </a:p>
        </p:txBody>
      </p:sp>
      <p:sp>
        <p:nvSpPr>
          <p:cNvPr id="8" name="Google Shape;256;p21"/>
          <p:cNvSpPr/>
          <p:nvPr/>
        </p:nvSpPr>
        <p:spPr>
          <a:xfrm rot="5400000">
            <a:off x="4203474" y="1271826"/>
            <a:ext cx="863311" cy="8447299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just"/>
            <a:endParaRPr sz="105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2520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92881" y="1307202"/>
            <a:ext cx="7345203" cy="34289"/>
            <a:chOff x="0" y="824483"/>
            <a:chExt cx="9972040" cy="36830"/>
          </a:xfrm>
        </p:grpSpPr>
        <p:sp>
          <p:nvSpPr>
            <p:cNvPr id="5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7831836" y="892683"/>
            <a:ext cx="1268729" cy="622935"/>
          </a:xfrm>
          <a:custGeom>
            <a:avLst/>
            <a:gdLst/>
            <a:ahLst/>
            <a:cxnLst/>
            <a:rect l="l" t="t" r="r" b="b"/>
            <a:pathLst>
              <a:path w="1691640" h="83058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055" y="1068464"/>
            <a:ext cx="3418355" cy="253274"/>
          </a:xfrm>
          <a:prstGeom prst="rect">
            <a:avLst/>
          </a:prstGeom>
        </p:spPr>
        <p:txBody>
          <a:bodyPr spcFirstLastPara="1" vert="horz" wrap="square" lIns="0" tIns="9525" rIns="0" bIns="0" rtlCol="0" anchor="ctr" anchorCtr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5"/>
              </a:spcBef>
            </a:pPr>
            <a:r>
              <a:rPr lang="ru-RU" sz="15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Оснащенность оборудованием </a:t>
            </a:r>
            <a:endParaRPr sz="15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/>
          </p:nvPr>
        </p:nvGraphicFramePr>
        <p:xfrm>
          <a:off x="3477409" y="1707675"/>
          <a:ext cx="5247868" cy="204772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1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33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96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3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91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оборудование</a:t>
                      </a: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0004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100" spc="-195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000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9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0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Облучатель бактерицидный ультрафиолетовое излучение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442 000,00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5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19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Электрокардиограф с принадлежностями 2 шт на сумму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2 669 086,16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14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5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3 111 086,16 тг</a:t>
                      </a:r>
                      <a:endParaRPr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261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297873" y="1447120"/>
            <a:ext cx="2620764" cy="2279951"/>
          </a:xfrm>
          <a:prstGeom prst="rect">
            <a:avLst/>
          </a:prstGeom>
          <a:ln w="28955">
            <a:solidFill>
              <a:srgbClr val="006FC0"/>
            </a:solidFill>
          </a:ln>
        </p:spPr>
        <p:txBody>
          <a:bodyPr vert="horz" wrap="square" lIns="0" tIns="63341" rIns="0" bIns="0" rtlCol="0">
            <a:spAutoFit/>
          </a:bodyPr>
          <a:lstStyle/>
          <a:p>
            <a:pPr marL="1059656" marR="69056" indent="-990124" algn="just">
              <a:spcBef>
                <a:spcPts val="499"/>
              </a:spcBef>
            </a:pPr>
            <a:r>
              <a:rPr lang="ru-RU" sz="1200" b="1" dirty="0">
                <a:solidFill>
                  <a:srgbClr val="0C1F36"/>
                </a:solidFill>
                <a:latin typeface="Times New Roman" pitchFamily="18" charset="0"/>
                <a:cs typeface="Times New Roman" pitchFamily="18" charset="0"/>
              </a:rPr>
              <a:t>Оснащенность ГРЦ: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  <a:p>
            <a:pPr marL="282416" marR="501015" indent="-215265" algn="just">
              <a:buFont typeface="Wingdings"/>
              <a:buChar char=""/>
              <a:tabLst>
                <a:tab pos="282893" algn="l"/>
              </a:tabLst>
            </a:pP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Уровень оснащённости оборудованием на сегодня составляет </a:t>
            </a:r>
            <a:r>
              <a:rPr lang="en-US" sz="1200" b="1" spc="-9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78,8</a:t>
            </a:r>
            <a:r>
              <a:rPr lang="ru-RU" sz="1200" b="1" spc="-9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от минимального стандарта оснащённости (данный показатель в </a:t>
            </a: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г. составил </a:t>
            </a: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86%).</a:t>
            </a:r>
            <a:endParaRPr lang="en-US" sz="1200" b="1" spc="-90" dirty="0">
              <a:solidFill>
                <a:srgbClr val="08376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2416" marR="501015" indent="-215265" algn="just">
              <a:buFont typeface="Wingdings"/>
              <a:buChar char=""/>
              <a:tabLst>
                <a:tab pos="282893" algn="l"/>
              </a:tabLst>
            </a:pPr>
            <a:r>
              <a:rPr lang="ru-RU" sz="1200" b="1" spc="-9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Уменьшение оснащенности связано со списанием в 2022 году, сумма списания </a:t>
            </a:r>
            <a:r>
              <a:rPr lang="ru-RU" sz="1200" b="1" spc="-9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составляет- 15 </a:t>
            </a:r>
            <a:r>
              <a:rPr lang="ru-RU" sz="1200" b="1" spc="-9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293 331 </a:t>
            </a:r>
            <a:r>
              <a:rPr lang="ru-RU" sz="1200" b="1" spc="-90" dirty="0" err="1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sz="1200" b="1" spc="-9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050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958833" y="5791576"/>
            <a:ext cx="130493" cy="159068"/>
            <a:chOff x="11945111" y="6579101"/>
            <a:chExt cx="173990" cy="21209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45111" y="6579101"/>
              <a:ext cx="173621" cy="2117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52858" y="6585876"/>
              <a:ext cx="140462" cy="180944"/>
            </a:xfrm>
            <a:prstGeom prst="rect">
              <a:avLst/>
            </a:prstGeom>
          </p:spPr>
        </p:pic>
      </p:grpSp>
      <p:sp>
        <p:nvSpPr>
          <p:cNvPr id="23" name="Прямоугольник 22"/>
          <p:cNvSpPr/>
          <p:nvPr/>
        </p:nvSpPr>
        <p:spPr>
          <a:xfrm>
            <a:off x="4309353" y="1441206"/>
            <a:ext cx="529798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Медицинское оборудования приобретённые за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9 месяцев 2023 год</a:t>
            </a:r>
            <a:endParaRPr lang="ru-RU" sz="13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98348" y="3934731"/>
            <a:ext cx="806703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</a:t>
            </a:r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</a:t>
            </a:r>
          </a:p>
          <a:p>
            <a:pPr algn="ctr"/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безвоздмездно</a:t>
            </a:r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«База специального медицинского снабжения» в 2022 года</a:t>
            </a:r>
            <a:endParaRPr lang="ru-RU" sz="13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1348925" y="4370226"/>
          <a:ext cx="7402169" cy="1659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4287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>
            <a:off x="7831836" y="892683"/>
            <a:ext cx="1268729" cy="622935"/>
          </a:xfrm>
          <a:custGeom>
            <a:avLst/>
            <a:gdLst/>
            <a:ahLst/>
            <a:cxnLst/>
            <a:rect l="l" t="t" r="r" b="b"/>
            <a:pathLst>
              <a:path w="1691640" h="830580" extrusionOk="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>
            <a:spLocks noGrp="1"/>
          </p:cNvSpPr>
          <p:nvPr>
            <p:ph type="title"/>
          </p:nvPr>
        </p:nvSpPr>
        <p:spPr>
          <a:xfrm>
            <a:off x="1521619" y="963181"/>
            <a:ext cx="6143625" cy="2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ctr" anchorCtr="0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lang="ru-RU" sz="1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ГРЦ</a:t>
            </a:r>
            <a:endParaRPr sz="1800" b="1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478" y="2739557"/>
            <a:ext cx="699516" cy="69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69788" y="5810630"/>
            <a:ext cx="62483" cy="83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465" y="1614765"/>
            <a:ext cx="430340" cy="4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947" y="3145844"/>
            <a:ext cx="765810" cy="700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32533" y="2235907"/>
            <a:ext cx="548639" cy="37490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>
            <a:off x="796816" y="1501284"/>
            <a:ext cx="785983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ru-RU" sz="1050" b="1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Единственная специализированная лаборатория по городу Алматы, оказывающая аутоиммунные исследований при ревматологических заболеваниях, имеет  высококвалифицированных специалистов, оснащена современным лабораторным оборудованием, проводит достоверный, широкий спектр специфических анализов.</a:t>
            </a:r>
            <a:endParaRPr sz="1050" b="1">
              <a:solidFill>
                <a:srgbClr val="3856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2453687" y="2179427"/>
            <a:ext cx="4572000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ru-RU" sz="105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Лабораторные исследования проводятся в рамках ГОБМП, ОСМС и на платной основе.</a:t>
            </a:r>
            <a:endParaRPr sz="105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587334" y="3299965"/>
            <a:ext cx="6147788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ru-RU" sz="1050" b="1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Центра оказывает лабораторные услуги </a:t>
            </a:r>
            <a:r>
              <a:rPr lang="ru-RU" sz="105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50 медицинским </a:t>
            </a:r>
            <a:r>
              <a:rPr lang="ru-RU" sz="1050" b="1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организациям города Алматы по АПП.</a:t>
            </a:r>
            <a:endParaRPr sz="10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009994" y="2739556"/>
            <a:ext cx="7646653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just"/>
            <a:r>
              <a:rPr lang="ru-RU" sz="1050" b="1">
                <a:solidFill>
                  <a:srgbClr val="5481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Ежедневно проводится внутренний контроль качества лабораторных исследований в соответствии с международными стандартами. КДЛ является также участником внешнего контроля качества.</a:t>
            </a:r>
            <a:endParaRPr sz="1350"/>
          </a:p>
        </p:txBody>
      </p:sp>
      <p:sp>
        <p:nvSpPr>
          <p:cNvPr id="116" name="Google Shape;116;p2"/>
          <p:cNvSpPr/>
          <p:nvPr/>
        </p:nvSpPr>
        <p:spPr>
          <a:xfrm>
            <a:off x="1009994" y="1346145"/>
            <a:ext cx="1577340" cy="68580"/>
          </a:xfrm>
          <a:custGeom>
            <a:avLst/>
            <a:gdLst/>
            <a:ahLst/>
            <a:cxnLst/>
            <a:rect l="l" t="t" r="r" b="b"/>
            <a:pathLst>
              <a:path w="2103120" h="91439" extrusionOk="0">
                <a:moveTo>
                  <a:pt x="2103120" y="0"/>
                </a:moveTo>
                <a:lnTo>
                  <a:pt x="0" y="0"/>
                </a:lnTo>
                <a:lnTo>
                  <a:pt x="0" y="91439"/>
                </a:lnTo>
                <a:lnTo>
                  <a:pt x="2103120" y="91439"/>
                </a:lnTo>
                <a:lnTo>
                  <a:pt x="2103120" y="0"/>
                </a:lnTo>
                <a:close/>
              </a:path>
            </a:pathLst>
          </a:custGeom>
          <a:solidFill>
            <a:srgbClr val="44536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2587335" y="1346145"/>
            <a:ext cx="5691154" cy="68580"/>
          </a:xfrm>
          <a:custGeom>
            <a:avLst/>
            <a:gdLst/>
            <a:ahLst/>
            <a:cxnLst/>
            <a:rect l="l" t="t" r="r" b="b"/>
            <a:pathLst>
              <a:path w="5701665" h="91439" extrusionOk="0">
                <a:moveTo>
                  <a:pt x="5701283" y="0"/>
                </a:moveTo>
                <a:lnTo>
                  <a:pt x="0" y="0"/>
                </a:lnTo>
                <a:lnTo>
                  <a:pt x="0" y="91439"/>
                </a:lnTo>
                <a:lnTo>
                  <a:pt x="5701283" y="91439"/>
                </a:lnTo>
                <a:lnTo>
                  <a:pt x="5701283" y="0"/>
                </a:lnTo>
                <a:close/>
              </a:path>
            </a:pathLst>
          </a:custGeom>
          <a:solidFill>
            <a:srgbClr val="6E8A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>
            <a:spLocks noGrp="1"/>
          </p:cNvSpPr>
          <p:nvPr>
            <p:ph type="body" idx="1"/>
          </p:nvPr>
        </p:nvSpPr>
        <p:spPr>
          <a:xfrm>
            <a:off x="660237" y="3918288"/>
            <a:ext cx="7618252" cy="287536"/>
          </a:xfrm>
          <a:prstGeom prst="rect">
            <a:avLst/>
          </a:prstGeom>
          <a:solidFill>
            <a:srgbClr val="386F25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indent="0" algn="ctr">
              <a:spcBef>
                <a:spcPts val="750"/>
              </a:spcBef>
              <a:buNone/>
            </a:pPr>
            <a:r>
              <a:rPr lang="ru-RU" sz="135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проводит следующие исследования:</a:t>
            </a:r>
            <a:endParaRPr/>
          </a:p>
        </p:txBody>
      </p:sp>
      <p:grpSp>
        <p:nvGrpSpPr>
          <p:cNvPr id="119" name="Google Shape;119;p2"/>
          <p:cNvGrpSpPr/>
          <p:nvPr/>
        </p:nvGrpSpPr>
        <p:grpSpPr>
          <a:xfrm>
            <a:off x="337055" y="4471756"/>
            <a:ext cx="8660007" cy="741515"/>
            <a:chOff x="5288" y="177051"/>
            <a:chExt cx="11546676" cy="988686"/>
          </a:xfrm>
        </p:grpSpPr>
        <p:sp>
          <p:nvSpPr>
            <p:cNvPr id="120" name="Google Shape;120;p2"/>
            <p:cNvSpPr/>
            <p:nvPr/>
          </p:nvSpPr>
          <p:spPr>
            <a:xfrm>
              <a:off x="5288" y="177051"/>
              <a:ext cx="2131485" cy="988686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5288" y="177051"/>
              <a:ext cx="1884314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988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крови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642430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A5F20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2136773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мочи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61980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2DE71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411414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Биохимический анализ крови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97177" y="177051"/>
              <a:ext cx="2000039" cy="988686"/>
            </a:xfrm>
            <a:prstGeom prst="chevron">
              <a:avLst>
                <a:gd name="adj" fmla="val 50000"/>
              </a:avLst>
            </a:prstGeom>
            <a:solidFill>
              <a:srgbClr val="27DB7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6091520" y="177051"/>
              <a:ext cx="1011353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Коагулограмма 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10287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35C5C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759721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Иммуноферментные (иммунологические) исследования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9080247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4371C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9574590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000" tIns="21994" rIns="10988" bIns="21994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788" b="1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Непрямой иммунофлюорцентный анализ (нРИФ)</a:t>
              </a:r>
              <a:endParaRPr sz="788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4179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g28864cf4e95_0_0"/>
          <p:cNvGraphicFramePr/>
          <p:nvPr>
            <p:extLst/>
          </p:nvPr>
        </p:nvGraphicFramePr>
        <p:xfrm>
          <a:off x="731412" y="1924276"/>
          <a:ext cx="7628924" cy="37454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07231"/>
                <a:gridCol w="1907231"/>
                <a:gridCol w="1907231"/>
                <a:gridCol w="1907231"/>
              </a:tblGrid>
              <a:tr h="42161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7 331</a:t>
                      </a:r>
                      <a:endParaRPr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7 539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25 046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32 894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+24%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1 333</a:t>
                      </a:r>
                      <a:endParaRPr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2 201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+39%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7 012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7 619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3 227</a:t>
                      </a:r>
                      <a:endParaRPr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3 548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+9%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+20%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44 089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53 976</a:t>
                      </a:r>
                      <a:endParaRPr sz="1100" b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+18%</a:t>
                      </a:r>
                      <a:endParaRPr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  <p:sp>
        <p:nvSpPr>
          <p:cNvPr id="138" name="Google Shape;138;g28864cf4e95_0_0"/>
          <p:cNvSpPr txBox="1"/>
          <p:nvPr/>
        </p:nvSpPr>
        <p:spPr>
          <a:xfrm>
            <a:off x="529046" y="985969"/>
            <a:ext cx="7909560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бюджету (стационар)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2646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g28864cf4e95_0_7"/>
          <p:cNvGraphicFramePr/>
          <p:nvPr>
            <p:extLst/>
          </p:nvPr>
        </p:nvGraphicFramePr>
        <p:xfrm>
          <a:off x="437606" y="1908809"/>
          <a:ext cx="7882650" cy="383414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70663"/>
                <a:gridCol w="1970663"/>
                <a:gridCol w="1970663"/>
                <a:gridCol w="1970663"/>
              </a:tblGrid>
              <a:tr h="44033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1 128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+32%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1 757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3 161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+44%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+25%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+35%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+10%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+33%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48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4 978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7 681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+35%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  <p:sp>
        <p:nvSpPr>
          <p:cNvPr id="145" name="Google Shape;145;g28864cf4e95_0_7"/>
          <p:cNvSpPr txBox="1"/>
          <p:nvPr/>
        </p:nvSpPr>
        <p:spPr>
          <a:xfrm>
            <a:off x="261257" y="1051284"/>
            <a:ext cx="8510451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платному (стационар)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7445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Google Shape;151;g28864cf4e95_0_13"/>
          <p:cNvGraphicFramePr/>
          <p:nvPr>
            <p:extLst/>
          </p:nvPr>
        </p:nvGraphicFramePr>
        <p:xfrm>
          <a:off x="530138" y="2033475"/>
          <a:ext cx="7628925" cy="36711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07231"/>
                <a:gridCol w="1907231"/>
                <a:gridCol w="1907231"/>
                <a:gridCol w="1907231"/>
              </a:tblGrid>
              <a:tr h="42161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+27%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+49%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2 088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+57%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642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0481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4 434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+0,2%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  <p:sp>
        <p:nvSpPr>
          <p:cNvPr id="152" name="Google Shape;152;g28864cf4e95_0_13"/>
          <p:cNvSpPr txBox="1"/>
          <p:nvPr/>
        </p:nvSpPr>
        <p:spPr>
          <a:xfrm>
            <a:off x="444138" y="1090600"/>
            <a:ext cx="8216537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платному (поликлиника)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8545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8864cf4e95_0_19"/>
          <p:cNvSpPr txBox="1"/>
          <p:nvPr/>
        </p:nvSpPr>
        <p:spPr>
          <a:xfrm>
            <a:off x="724988" y="1423576"/>
            <a:ext cx="7772400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АПП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159" name="Google Shape;159;g28864cf4e95_0_19"/>
          <p:cNvGraphicFramePr/>
          <p:nvPr>
            <p:extLst/>
          </p:nvPr>
        </p:nvGraphicFramePr>
        <p:xfrm>
          <a:off x="668306" y="2491988"/>
          <a:ext cx="7715250" cy="261722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28813"/>
                <a:gridCol w="1928813"/>
                <a:gridCol w="1928813"/>
                <a:gridCol w="1928813"/>
              </a:tblGrid>
              <a:tr h="365725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ИФА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исследования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771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ds-ДНК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1 308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-61%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771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ANCA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1 120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-69%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771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ACCP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5 524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4 321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771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ANA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2 683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1 878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-43%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771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10 635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7 675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030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8864cf4e95_0_26"/>
          <p:cNvSpPr txBox="1"/>
          <p:nvPr/>
        </p:nvSpPr>
        <p:spPr>
          <a:xfrm>
            <a:off x="744583" y="1310579"/>
            <a:ext cx="7648303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АПП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166" name="Google Shape;166;g28864cf4e95_0_26"/>
          <p:cNvGraphicFramePr/>
          <p:nvPr>
            <p:extLst/>
          </p:nvPr>
        </p:nvGraphicFramePr>
        <p:xfrm>
          <a:off x="681718" y="2453368"/>
          <a:ext cx="7887516" cy="23227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71879"/>
                <a:gridCol w="1971879"/>
                <a:gridCol w="1971879"/>
                <a:gridCol w="1971879"/>
              </a:tblGrid>
              <a:tr h="379222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Специфические белки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2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исследования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9107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СРБ</a:t>
                      </a:r>
                      <a:endParaRPr sz="11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15 559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14 710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9107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АСЛО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11 045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10 352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9107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РФ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14 086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13 822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-2%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39107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100" b="1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21431" marR="21431" marT="68569" marB="68569" anchor="b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40 690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38 884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286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8864cf4e95_0_32"/>
          <p:cNvSpPr txBox="1"/>
          <p:nvPr/>
        </p:nvSpPr>
        <p:spPr>
          <a:xfrm>
            <a:off x="672737" y="1653882"/>
            <a:ext cx="7818120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АПП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173" name="Google Shape;173;g28864cf4e95_0_32"/>
          <p:cNvGraphicFramePr/>
          <p:nvPr>
            <p:extLst/>
          </p:nvPr>
        </p:nvGraphicFramePr>
        <p:xfrm>
          <a:off x="1528558" y="2891835"/>
          <a:ext cx="6047899" cy="144013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15966"/>
                <a:gridCol w="2015966"/>
                <a:gridCol w="2015966"/>
              </a:tblGrid>
              <a:tr h="480045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нРИФ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04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004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1 499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1 813</a:t>
                      </a:r>
                      <a:endParaRPr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+17%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407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864cf4e95_0_38"/>
          <p:cNvSpPr txBox="1"/>
          <p:nvPr/>
        </p:nvSpPr>
        <p:spPr>
          <a:xfrm>
            <a:off x="992777" y="2030044"/>
            <a:ext cx="7223760" cy="80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платному за 9 месяцев 2022-2023 гг. </a:t>
            </a:r>
            <a:endParaRPr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180" name="Google Shape;180;g28864cf4e95_0_38"/>
          <p:cNvGraphicFramePr/>
          <p:nvPr>
            <p:extLst/>
          </p:nvPr>
        </p:nvGraphicFramePr>
        <p:xfrm>
          <a:off x="1678781" y="2983275"/>
          <a:ext cx="5786438" cy="9026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28813"/>
                <a:gridCol w="1928813"/>
                <a:gridCol w="1928813"/>
              </a:tblGrid>
              <a:tr h="297158"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нРИФ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29715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-27%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911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864cf4e95_0_44"/>
          <p:cNvSpPr txBox="1"/>
          <p:nvPr/>
        </p:nvSpPr>
        <p:spPr>
          <a:xfrm>
            <a:off x="450669" y="1082987"/>
            <a:ext cx="8307977" cy="51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 algn="ctr">
              <a:lnSpc>
                <a:spcPct val="106666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 в субподрядной лаборатории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за 9 месяцев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2023 г. </a:t>
            </a:r>
            <a:endParaRPr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187" name="Google Shape;187;g28864cf4e95_0_44"/>
          <p:cNvGraphicFramePr/>
          <p:nvPr>
            <p:extLst/>
          </p:nvPr>
        </p:nvGraphicFramePr>
        <p:xfrm>
          <a:off x="1254237" y="1866395"/>
          <a:ext cx="6139340" cy="339957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69670"/>
                <a:gridCol w="3069670"/>
              </a:tblGrid>
              <a:tr h="485653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Медицинская Лаборатория ТОО «SMLAB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 h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5" marR="91425" marT="91425" marB="91425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исследования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ПЦР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ИФА и ИХЛ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Серология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  <a:tr h="48565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>
                    <a:lnL w="59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  <a:endParaRPr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68569" marB="6856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431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50825" y="661988"/>
            <a:ext cx="8545513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Качественные показатели коечного фонда за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9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месяцев  2022 - 2023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гг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44" name="Заголовок 1"/>
          <p:cNvSpPr>
            <a:spLocks noGrp="1"/>
          </p:cNvSpPr>
          <p:nvPr>
            <p:ph type="title"/>
          </p:nvPr>
        </p:nvSpPr>
        <p:spPr>
          <a:xfrm>
            <a:off x="241300" y="188913"/>
            <a:ext cx="8712200" cy="431800"/>
          </a:xfrm>
          <a:solidFill>
            <a:schemeClr val="accent5">
              <a:lumMod val="40000"/>
              <a:lumOff val="60000"/>
            </a:schemeClr>
          </a:solidFill>
        </p:spPr>
        <p:txBody>
          <a:bodyPr rtlCol="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1 РО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2413" y="1341438"/>
          <a:ext cx="8207374" cy="3887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430">
                  <a:extLst>
                    <a:ext uri="{9D8B030D-6E8A-4147-A177-3AD203B41FA5}"/>
                  </a:extLst>
                </a:gridCol>
                <a:gridCol w="668728">
                  <a:extLst>
                    <a:ext uri="{9D8B030D-6E8A-4147-A177-3AD203B41FA5}"/>
                  </a:extLst>
                </a:gridCol>
                <a:gridCol w="751213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834878">
                  <a:extLst>
                    <a:ext uri="{9D8B030D-6E8A-4147-A177-3AD203B41FA5}"/>
                  </a:extLst>
                </a:gridCol>
                <a:gridCol w="835468">
                  <a:extLst>
                    <a:ext uri="{9D8B030D-6E8A-4147-A177-3AD203B41FA5}"/>
                  </a:extLst>
                </a:gridCol>
                <a:gridCol w="1065251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</a:tblGrid>
              <a:tr h="1016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Профиль коек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Число коек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Поступило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Пролечено 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Проведено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к\дней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пребывание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 на койке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Работа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Оборот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Простой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600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8884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</a:t>
                      </a:r>
                      <a:r>
                        <a:rPr lang="ru-RU" sz="1200" dirty="0">
                          <a:effectLst/>
                        </a:rPr>
                        <a:t>3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1690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6971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7474" name="TextBox 2"/>
          <p:cNvSpPr txBox="1">
            <a:spLocks noChangeArrowheads="1"/>
          </p:cNvSpPr>
          <p:nvPr/>
        </p:nvSpPr>
        <p:spPr bwMode="auto">
          <a:xfrm>
            <a:off x="684213" y="5300663"/>
            <a:ext cx="73437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/>
              <a:t>Примечание! В сравнении с 2022 г в 2023г по КС поступили и выписаны на 83 и 89  пациентов больше, соответственно. В текущем периоде идет увеличение среднего пребывания на койке на 0,4, обьясняется тем что, удельный вес пациентов требующих длительного наблюдения и дообследовании увеличилось. По обороту и простою койки отрицательной динамики нет.</a:t>
            </a:r>
          </a:p>
        </p:txBody>
      </p:sp>
    </p:spTree>
    <p:extLst>
      <p:ext uri="{BB962C8B-B14F-4D97-AF65-F5344CB8AC3E}">
        <p14:creationId xmlns:p14="http://schemas.microsoft.com/office/powerpoint/2010/main" val="12077471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886700" cy="1325563"/>
          </a:xfrm>
        </p:spPr>
        <p:txBody>
          <a:bodyPr anchor="t"/>
          <a:lstStyle/>
          <a:p>
            <a:pPr eaLnBrk="1" hangingPunct="1"/>
            <a:r>
              <a:rPr lang="ru-RU" altLang="ru-RU" sz="2800" b="1" dirty="0" smtClean="0"/>
              <a:t>Показатели палаты интенсивной терапии (4койки) в сравнении 9 мес. 2022/2023гг.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628650" y="1341438"/>
            <a:ext cx="7886700" cy="4835525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За 9 месяцев  2022 г</a:t>
            </a:r>
            <a:r>
              <a:rPr lang="ru-RU" altLang="ru-RU" smtClean="0"/>
              <a:t>. пролечено – 12 пациентов, </a:t>
            </a:r>
          </a:p>
          <a:p>
            <a:pPr eaLnBrk="1" hangingPunct="1"/>
            <a:r>
              <a:rPr lang="ru-RU" altLang="ru-RU" smtClean="0"/>
              <a:t>Летальных случаев – 0.</a:t>
            </a:r>
          </a:p>
          <a:p>
            <a:pPr eaLnBrk="1" hangingPunct="1"/>
            <a:r>
              <a:rPr lang="ru-RU" altLang="ru-RU" b="1" smtClean="0"/>
              <a:t>За 9 месяцев 2023 г. </a:t>
            </a:r>
            <a:r>
              <a:rPr lang="ru-RU" altLang="ru-RU" smtClean="0"/>
              <a:t>пролечено -19 пациентов. </a:t>
            </a:r>
          </a:p>
          <a:p>
            <a:pPr eaLnBrk="1" hangingPunct="1"/>
            <a:r>
              <a:rPr lang="kk-KZ" altLang="ru-RU" smtClean="0"/>
              <a:t>Летальных случаев - 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79493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84213" y="333375"/>
            <a:ext cx="7886700" cy="1325563"/>
          </a:xfrm>
        </p:spPr>
        <p:txBody>
          <a:bodyPr anchor="t"/>
          <a:lstStyle/>
          <a:p>
            <a:pPr eaLnBrk="1" hangingPunct="1"/>
            <a:r>
              <a:rPr lang="ru-RU" altLang="ru-RU" sz="2400" b="1" smtClean="0"/>
              <a:t>Беременные прошедшие стац. лечения на период 2022/2023гг. 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628650" y="1125538"/>
            <a:ext cx="7886700" cy="50514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b="1" dirty="0" smtClean="0"/>
              <a:t>За 9 месяцев 2022г. пролечено – 28 беременных с АРЗ,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Общая койко-дни –, среднее пребывание -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Летальных случаев – 0.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РА-12, СКВ- 7, ДБСТ-7, РеА-1, Аллергическая пурпура-1</a:t>
            </a:r>
          </a:p>
          <a:p>
            <a:pPr eaLnBrk="1" hangingPunct="1">
              <a:defRPr/>
            </a:pPr>
            <a:r>
              <a:rPr lang="ru-RU" altLang="ru-RU" b="1" dirty="0" smtClean="0"/>
              <a:t>За 9 месяцев 2023г. пролечено – 16 пациентов с АРЗ, 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Общая койко-дни –, среднее пребывание -.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Летальных случаев – 0.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ru-RU" altLang="ru-RU" dirty="0" smtClean="0"/>
              <a:t>РА-4, СКВ- 4, АС-2, </a:t>
            </a:r>
            <a:r>
              <a:rPr lang="ru-RU" altLang="ru-RU" dirty="0" err="1" smtClean="0"/>
              <a:t>Б.Шегрена</a:t>
            </a:r>
            <a:r>
              <a:rPr lang="ru-RU" altLang="ru-RU" dirty="0" smtClean="0"/>
              <a:t> -1, Такаясу-2, ОА-1, РеА-1, ДПС-1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84184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Методологическая работа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Участие в </a:t>
            </a:r>
            <a:r>
              <a:rPr lang="en-US" dirty="0" smtClean="0"/>
              <a:t>VII</a:t>
            </a:r>
            <a:r>
              <a:rPr lang="ru-RU" dirty="0" smtClean="0"/>
              <a:t> Летней  школе ревматологов в качестве спикеров на различные актуальные ревматологические темы: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 err="1" smtClean="0"/>
              <a:t>Жунисжанова</a:t>
            </a:r>
            <a:r>
              <a:rPr lang="ru-RU" dirty="0" smtClean="0"/>
              <a:t> Г.К.-</a:t>
            </a:r>
            <a:r>
              <a:rPr lang="ru-RU" dirty="0" err="1" smtClean="0"/>
              <a:t>завед</a:t>
            </a:r>
            <a:r>
              <a:rPr lang="ru-RU" dirty="0" smtClean="0"/>
              <a:t>. 1 р/о, Врач </a:t>
            </a:r>
            <a:r>
              <a:rPr lang="ru-RU" dirty="0" err="1" smtClean="0"/>
              <a:t>Абдрахманова</a:t>
            </a:r>
            <a:r>
              <a:rPr lang="ru-RU" dirty="0" smtClean="0"/>
              <a:t> А.Е., </a:t>
            </a:r>
            <a:r>
              <a:rPr lang="ru-RU" dirty="0" err="1" smtClean="0"/>
              <a:t>Газезова</a:t>
            </a:r>
            <a:r>
              <a:rPr lang="ru-RU" dirty="0" smtClean="0"/>
              <a:t> А.Б.</a:t>
            </a:r>
          </a:p>
          <a:p>
            <a:pPr>
              <a:defRPr/>
            </a:pPr>
            <a:r>
              <a:rPr lang="ru-RU" dirty="0" smtClean="0"/>
              <a:t>Проведение </a:t>
            </a:r>
            <a:r>
              <a:rPr lang="ru-RU" dirty="0"/>
              <a:t>Ш</a:t>
            </a:r>
            <a:r>
              <a:rPr lang="ru-RU" dirty="0" smtClean="0"/>
              <a:t>колы артрита (согласна графика) ежемесячно с участием всех ревматологов ГРЦ.</a:t>
            </a:r>
          </a:p>
          <a:p>
            <a:pPr>
              <a:defRPr/>
            </a:pPr>
            <a:r>
              <a:rPr lang="ru-RU" dirty="0" smtClean="0"/>
              <a:t>Проведение Школы беременных (согласна графика) ежемесячно с участием всех ревматологов ГРЦ.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482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366668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2 РО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93963" y="1497762"/>
            <a:ext cx="701327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Качественные показатели коечного фонда за </a:t>
            </a:r>
            <a:r>
              <a:rPr lang="ru-RU" sz="1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3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месяцев  2022 - 2023 </a:t>
            </a:r>
            <a:r>
              <a:rPr lang="ru-RU" sz="135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гг</a:t>
            </a:r>
            <a:endParaRPr lang="en-US" sz="135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538073" y="1864430"/>
          <a:ext cx="7886701" cy="584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28"/>
                <a:gridCol w="576173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5846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коек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коек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Поступило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больных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больных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к\дней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пребывание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на койке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койки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койки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Простой койки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543464" y="2470988"/>
          <a:ext cx="7860821" cy="27813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2022г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527650" y="2800949"/>
          <a:ext cx="7889579" cy="57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1"/>
                <a:gridCol w="572858"/>
                <a:gridCol w="876620"/>
                <a:gridCol w="876620"/>
                <a:gridCol w="876620"/>
                <a:gridCol w="876620"/>
                <a:gridCol w="876620"/>
                <a:gridCol w="876620"/>
                <a:gridCol w="876620"/>
              </a:tblGrid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1196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1194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8835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solidFill>
                            <a:srgbClr val="FF0000"/>
                          </a:solidFill>
                        </a:rPr>
                        <a:t>-0,8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560718" y="3419894"/>
          <a:ext cx="7860821" cy="27813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2023г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531963" y="3749854"/>
          <a:ext cx="7889579" cy="57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597"/>
                <a:gridCol w="583642"/>
                <a:gridCol w="876620"/>
                <a:gridCol w="876620"/>
                <a:gridCol w="876620"/>
                <a:gridCol w="876620"/>
                <a:gridCol w="876620"/>
                <a:gridCol w="876620"/>
                <a:gridCol w="876620"/>
              </a:tblGrid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1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1284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9792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315,9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-1,8</a:t>
                      </a:r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978934" y="4376828"/>
            <a:ext cx="5033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350" dirty="0"/>
              <a:t>Примечание! В сравнении с 2022 г в 2023г по КС поступили и выписаны на 101 пациентов больше, соответственно. В текущем периоде идет увеличение среднего пребывания на койке на 0,2, объясняется тем что, удельный вес пациентов требующих длительного наблюдения и до обследовании увеличилось. По обороту и простою койки отрицательной динамики нет.</a:t>
            </a:r>
          </a:p>
          <a:p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4149146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8247932" cy="994172"/>
          </a:xfrm>
        </p:spPr>
        <p:txBody>
          <a:bodyPr/>
          <a:lstStyle/>
          <a:p>
            <a:pPr algn="ctr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палаты интенсивной терапии (4койки) в сравнении 9 мес. 2022/2023гг.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3" y="2240756"/>
            <a:ext cx="4366853" cy="32635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 2022 г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пролечено – 27 пациентов, </a:t>
            </a:r>
          </a:p>
          <a:p>
            <a:pPr marL="0" indent="0">
              <a:buNone/>
              <a:defRPr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27</a:t>
            </a:r>
          </a:p>
          <a:p>
            <a:pPr marL="0" indent="0">
              <a:buNone/>
              <a:defRPr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Летальных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</a:t>
            </a:r>
          </a:p>
          <a:p>
            <a:pPr>
              <a:defRPr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2023 г.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пролечено -15 пациентов.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Летальных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0" indent="0">
              <a:buNone/>
              <a:defRPr/>
            </a:pPr>
            <a:endParaRPr lang="ru-RU" alt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9" name="Диаграмма 68"/>
          <p:cNvGraphicFramePr/>
          <p:nvPr>
            <p:extLst/>
          </p:nvPr>
        </p:nvGraphicFramePr>
        <p:xfrm>
          <a:off x="4922043" y="2557462"/>
          <a:ext cx="3954538" cy="3021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3673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4" y="988220"/>
            <a:ext cx="7886700" cy="6477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прошедшие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лечения на период 2022/2023гг.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3482" y="2125266"/>
            <a:ext cx="4150519" cy="3263504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2022г.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РА-9,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 СЗСТ-6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Такаясу-1,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ССД-1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ХРБС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9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2023г.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РА-5,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РеА-3,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СЗСТ-2 Бехчета-1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/>
          </p:nvPr>
        </p:nvGraphicFramePr>
        <p:xfrm>
          <a:off x="564357" y="1828206"/>
          <a:ext cx="3950494" cy="193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/>
          </p:nvPr>
        </p:nvGraphicFramePr>
        <p:xfrm>
          <a:off x="564357" y="3896916"/>
          <a:ext cx="3950494" cy="1932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1300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059657"/>
            <a:ext cx="7886700" cy="490538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Методологическая работа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785938"/>
            <a:ext cx="7886700" cy="3704035"/>
          </a:xfrm>
        </p:spPr>
        <p:txBody>
          <a:bodyPr/>
          <a:lstStyle/>
          <a:p>
            <a:pPr marL="0" indent="0"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Летней  школе ревматологов в качестве спикеров на различные актуальные ревматологические темы:</a:t>
            </a:r>
          </a:p>
          <a:p>
            <a:pPr marL="0" indent="0">
              <a:buNone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Жунисжанова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Врач-резидент Балтабаева А.Е.,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Марипхан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Н.М.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Школы артрита (согласна графика) ежемесячно с участием всех ревматологов ГРЦ.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Школы беременных (согласна графика) ежемесячно с участием всех ревматологов ГРЦ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581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857232"/>
            <a:ext cx="7143800" cy="478156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kk-KZ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Алматы қаласы Денсаулық сақтау Басқармасының  «Қалалық ревматология орталығы» мемлекеттік коммуналдық қазыналық кәсіпорны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kk-KZ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қылы бөлімінің  2023 ж </a:t>
            </a:r>
            <a:r>
              <a:rPr lang="kk-KZ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kk-KZ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айлық  есептеу  нәтижесі.</a:t>
            </a:r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8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214313" y="785813"/>
            <a:ext cx="871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ctr">
              <a:defRPr/>
            </a:pPr>
            <a:r>
              <a:rPr lang="kk-KZ" sz="2800" b="1" dirty="0"/>
              <a:t>Бөлімше  құрылымы.</a:t>
            </a:r>
            <a:endParaRPr lang="kk-KZ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357158" y="1928802"/>
          <a:ext cx="85725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601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 /шыққан науқастар саны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412775"/>
          <a:ext cx="6842720" cy="5256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907"/>
                <a:gridCol w="2280907"/>
                <a:gridCol w="2280906"/>
              </a:tblGrid>
              <a:tr h="12088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Түскен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dirty="0" smtClean="0"/>
                        <a:t>Науқастар саны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Шыққан</a:t>
                      </a:r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науқастар саны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Қантар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32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Ақпан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Наурыз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47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Сәуір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62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Мамыр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43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Маусым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64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Шілде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57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Тамыз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61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dirty="0" smtClean="0"/>
                        <a:t>Қыркүйек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</a:t>
                      </a:r>
                      <a:endParaRPr lang="ru-RU" dirty="0"/>
                    </a:p>
                  </a:txBody>
                  <a:tcPr/>
                </a:tc>
              </a:tr>
              <a:tr h="404773">
                <a:tc>
                  <a:txBody>
                    <a:bodyPr/>
                    <a:lstStyle/>
                    <a:p>
                      <a:r>
                        <a:rPr lang="kk-KZ" b="1" dirty="0" smtClean="0"/>
                        <a:t>Барлығы: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457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456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030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404664"/>
            <a:ext cx="6120680" cy="936104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 бөлімнің 9 айлық табысы.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/>
          </p:nvPr>
        </p:nvGraphicFramePr>
        <p:xfrm>
          <a:off x="899592" y="1628805"/>
          <a:ext cx="6192688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3096344"/>
              </a:tblGrid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ай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теңге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Қаңтар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4 332 660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Ақпан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5 693 345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Наурыз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5 857 030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Сәуір 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6 367 100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Мамыр 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5 948 450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Маусым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7 792</a:t>
                      </a:r>
                      <a:r>
                        <a:rPr lang="kk-KZ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 550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Шілде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7 543 460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Тамыз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6 831 980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Қыркуйек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5 554 080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/>
                        <a:t>Барлығы: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rgbClr val="FF0000"/>
                          </a:solidFill>
                        </a:rPr>
                        <a:t>55 920 655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0538" marR="7053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4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7130753" cy="360040"/>
          </a:xfrm>
        </p:spPr>
        <p:txBody>
          <a:bodyPr>
            <a:normAutofit/>
          </a:bodyPr>
          <a:lstStyle/>
          <a:p>
            <a:pPr algn="ctr"/>
            <a:r>
              <a:rPr lang="kk-KZ" sz="1600" dirty="0" smtClean="0"/>
              <a:t>Физиокабинеттің  9 айлық есебі 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115615" y="908719"/>
          <a:ext cx="5688633" cy="4926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11"/>
                <a:gridCol w="1896211"/>
                <a:gridCol w="1896211"/>
              </a:tblGrid>
              <a:tr h="44576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саны бюджет/ақылы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Электрофорез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333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238 200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Лазерная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Магнитотерапия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380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Лимфодренажный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массаж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Микроволновая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УВЧ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984/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Амплипульстерапия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Интерференцтерапия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Биоптрон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процедур 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648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Процедур   бесплатно: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пациентов обслужено: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7482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95537" y="1772807"/>
          <a:ext cx="6912768" cy="4320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6429"/>
                <a:gridCol w="767825"/>
                <a:gridCol w="548780"/>
                <a:gridCol w="987649"/>
                <a:gridCol w="548006"/>
                <a:gridCol w="882381"/>
                <a:gridCol w="658692"/>
                <a:gridCol w="983006"/>
              </a:tblGrid>
              <a:tr h="57361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исследовании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Бюджетные отделения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Хоз.рас</a:t>
                      </a:r>
                      <a:r>
                        <a:rPr lang="ru-RU" sz="800" dirty="0">
                          <a:effectLst/>
                        </a:rPr>
                        <a:t>. отделение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Платные исследования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Всего исслед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Сумма денег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Комплекс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97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ОБП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227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Почки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Пл.полость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ОМТ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99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УЗДГ Вен ВК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УЗДГ Вен НК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УЗДГ арт.ВК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УЗДГ арт.НК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116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ДС арт ВК и НК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1123315" algn="r"/>
                        </a:tabLst>
                      </a:pPr>
                      <a:r>
                        <a:rPr lang="ru-RU" sz="800">
                          <a:effectLst/>
                        </a:rPr>
                        <a:t>ЭХОКГ	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506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БЦА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77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Щит/железа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Мягкие ткани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Колен сустав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189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 Простата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Моч пуз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Л/узлы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Сосуды НК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Сосуды ВК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66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16476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УЗДГ Бр аорты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  <a:tr h="28680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</a:t>
                      </a:r>
                      <a:endParaRPr lang="ru-RU" sz="7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2308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488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2097000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190500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2847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2287500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017" marR="45017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95536" y="188640"/>
            <a:ext cx="6912768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1239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УЗИ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кабинеттің</a:t>
            </a:r>
            <a:r>
              <a:rPr kumimoji="0" lang="ru-RU" alt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айлық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2023ж.есебі </a:t>
            </a:r>
            <a:endParaRPr kumimoji="0" lang="ru-RU" altLang="ru-RU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2847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бюджеттік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2308 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Ақылы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</a:t>
            </a:r>
            <a:r>
              <a:rPr kumimoji="0" lang="ru-RU" alt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488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2 097 000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Ақылы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(ө/к): 51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190 500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r>
              <a:rPr lang="ru-RU" altLang="ru-RU" sz="1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alt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ақылы</a:t>
            </a:r>
            <a:r>
              <a:rPr lang="ru-RU" alt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lang="ru-RU" alt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539</a:t>
            </a:r>
            <a:r>
              <a:rPr kumimoji="0" lang="ru-RU" alt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kumimoji="0" lang="ru-RU" alt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  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2 287 500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3950" algn="r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317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3808</Words>
  <Application>Microsoft Office PowerPoint</Application>
  <PresentationFormat>Экран (4:3)</PresentationFormat>
  <Paragraphs>1206</Paragraphs>
  <Slides>44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44</vt:i4>
      </vt:variant>
    </vt:vector>
  </HeadingPairs>
  <TitlesOfParts>
    <vt:vector size="59" baseType="lpstr">
      <vt:lpstr>Archivo Black</vt:lpstr>
      <vt:lpstr>Arial</vt:lpstr>
      <vt:lpstr>Arial MT</vt:lpstr>
      <vt:lpstr>Calibri</vt:lpstr>
      <vt:lpstr>Century Gothic</vt:lpstr>
      <vt:lpstr>League Spartan</vt:lpstr>
      <vt:lpstr>Lora Bold</vt:lpstr>
      <vt:lpstr>Mongolian Baiti</vt:lpstr>
      <vt:lpstr>Noto Sans Symbols</vt:lpstr>
      <vt:lpstr>Poppins</vt:lpstr>
      <vt:lpstr>Poppins Bold</vt:lpstr>
      <vt:lpstr>Times New Roman</vt:lpstr>
      <vt:lpstr>Wingdings</vt:lpstr>
      <vt:lpstr>Тема Office</vt:lpstr>
      <vt:lpstr>3_Тема Office</vt:lpstr>
      <vt:lpstr>Презентация PowerPoint</vt:lpstr>
      <vt:lpstr>Презентация PowerPoint</vt:lpstr>
      <vt:lpstr>ШЖҚ «ҚАЛАЛЫҚ РЕВМАТОЛОГИЯ ОРТАЛЫҒЫ» КМК  БАЙҚАУ КЕҢЕСІ  </vt:lpstr>
      <vt:lpstr>Презентация PowerPoint</vt:lpstr>
      <vt:lpstr>Презентация PowerPoint</vt:lpstr>
      <vt:lpstr>СТАЦИОНАРҒА ТҮСКЕН ЖҮКТІ ӘЙЕЛДЕРДІҢ НОЗОЛОГИЯСЫНЫҢ ҚҰРЫЛЫМЫ</vt:lpstr>
      <vt:lpstr>Презентация PowerPoint</vt:lpstr>
      <vt:lpstr>Пациентті қолдау және ішкі сараптама бөліміне келіп түскен өтініштер саны </vt:lpstr>
      <vt:lpstr>ӨТІНІШТЕР ҚҰРЫЛЫМ  </vt:lpstr>
      <vt:lpstr>ҚАЛАЛЫҚ РЕВМАТОЛОГИЯ ОРТАЛЫҒЫНЫҢ  БҮГІНГІ ТЫНЫСЫ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СРЕДНЯЯ ЗАРАБОТНАЯ ПЛАТА ПЕРСОНАЛА</vt:lpstr>
      <vt:lpstr>Презентация PowerPoint</vt:lpstr>
      <vt:lpstr>Оснащенность оборудованием </vt:lpstr>
      <vt:lpstr>Клинико-диагностическая лаборатория  ГРЦ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ОСНОВНАЯ ДЕЯТЕЛЬНОСТЬ 1 РО </vt:lpstr>
      <vt:lpstr>Показатели палаты интенсивной терапии (4койки) в сравнении 9 мес. 2022/2023гг.</vt:lpstr>
      <vt:lpstr>Беременные прошедшие стац. лечения на период 2022/2023гг. </vt:lpstr>
      <vt:lpstr>Методологическая работа </vt:lpstr>
      <vt:lpstr>ОСНОВНАЯ ДЕЯТЕЛЬНОСТЬ 2 РО </vt:lpstr>
      <vt:lpstr>Показатели палаты интенсивной терапии (4койки) в сравнении 9 мес. 2022/2023гг.</vt:lpstr>
      <vt:lpstr>Беременные прошедшие стац. лечения на период 2022/2023гг. </vt:lpstr>
      <vt:lpstr>Методологическая работа </vt:lpstr>
      <vt:lpstr>Презентация PowerPoint</vt:lpstr>
      <vt:lpstr>Презентация PowerPoint</vt:lpstr>
      <vt:lpstr>Түскен /шыққан науқастар саны </vt:lpstr>
      <vt:lpstr>Ақылы бөлімнің 9 айлық табысы.</vt:lpstr>
      <vt:lpstr>Физиокабинеттің  9 айлық есебі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СППиВЭ</dc:creator>
  <cp:lastModifiedBy>Пользователь Windows</cp:lastModifiedBy>
  <cp:revision>57</cp:revision>
  <dcterms:created xsi:type="dcterms:W3CDTF">2023-10-04T07:40:58Z</dcterms:created>
  <dcterms:modified xsi:type="dcterms:W3CDTF">2023-12-12T04:30:15Z</dcterms:modified>
</cp:coreProperties>
</file>