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61" r:id="rId2"/>
    <p:sldId id="271" r:id="rId3"/>
    <p:sldId id="285" r:id="rId4"/>
    <p:sldId id="283" r:id="rId5"/>
    <p:sldId id="284" r:id="rId6"/>
    <p:sldId id="268" r:id="rId7"/>
    <p:sldId id="256" r:id="rId8"/>
    <p:sldId id="257" r:id="rId9"/>
    <p:sldId id="267" r:id="rId10"/>
    <p:sldId id="301" r:id="rId11"/>
    <p:sldId id="265" r:id="rId12"/>
    <p:sldId id="266" r:id="rId13"/>
    <p:sldId id="302" r:id="rId14"/>
    <p:sldId id="303" r:id="rId15"/>
    <p:sldId id="304" r:id="rId16"/>
    <p:sldId id="305" r:id="rId17"/>
    <p:sldId id="306" r:id="rId18"/>
    <p:sldId id="307" r:id="rId19"/>
    <p:sldId id="280" r:id="rId20"/>
    <p:sldId id="277" r:id="rId21"/>
    <p:sldId id="278" r:id="rId22"/>
    <p:sldId id="279" r:id="rId23"/>
    <p:sldId id="294" r:id="rId24"/>
    <p:sldId id="291" r:id="rId25"/>
    <p:sldId id="292" r:id="rId26"/>
    <p:sldId id="293" r:id="rId27"/>
    <p:sldId id="30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419" autoAdjust="0"/>
  </p:normalViewPr>
  <p:slideViewPr>
    <p:cSldViewPr>
      <p:cViewPr varScale="1">
        <p:scale>
          <a:sx n="103" d="100"/>
          <a:sy n="103" d="100"/>
        </p:scale>
        <p:origin x="177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8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830831692913396E-2"/>
          <c:y val="4.9441495482191462E-2"/>
          <c:w val="0.94616916830708653"/>
          <c:h val="0.777778003335506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РА</c:v>
                </c:pt>
                <c:pt idx="1">
                  <c:v>ЖҚЖ</c:v>
                </c:pt>
                <c:pt idx="2">
                  <c:v>Басқа ЖА </c:v>
                </c:pt>
                <c:pt idx="3">
                  <c:v>РеА</c:v>
                </c:pt>
                <c:pt idx="4">
                  <c:v>АС</c:v>
                </c:pt>
                <c:pt idx="5">
                  <c:v>ДБСТ</c:v>
                </c:pt>
                <c:pt idx="6">
                  <c:v>СЗСТ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14</c:v>
                </c:pt>
                <c:pt idx="1">
                  <c:v>20</c:v>
                </c:pt>
                <c:pt idx="2">
                  <c:v>10</c:v>
                </c:pt>
                <c:pt idx="3">
                  <c:v>2</c:v>
                </c:pt>
                <c:pt idx="4">
                  <c:v>2</c:v>
                </c:pt>
                <c:pt idx="5">
                  <c:v>10</c:v>
                </c:pt>
                <c:pt idx="6">
                  <c:v>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РА</c:v>
                </c:pt>
                <c:pt idx="1">
                  <c:v>ЖҚЖ</c:v>
                </c:pt>
                <c:pt idx="2">
                  <c:v>Басқа ЖА </c:v>
                </c:pt>
                <c:pt idx="3">
                  <c:v>РеА</c:v>
                </c:pt>
                <c:pt idx="4">
                  <c:v>АС</c:v>
                </c:pt>
                <c:pt idx="5">
                  <c:v>ДБСТ</c:v>
                </c:pt>
                <c:pt idx="6">
                  <c:v>СЗСТ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10</c:v>
                </c:pt>
                <c:pt idx="1">
                  <c:v>8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2299392"/>
        <c:axId val="127664400"/>
      </c:barChart>
      <c:catAx>
        <c:axId val="12299392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127664400"/>
        <c:crosses val="autoZero"/>
        <c:auto val="1"/>
        <c:lblAlgn val="ctr"/>
        <c:lblOffset val="100"/>
        <c:noMultiLvlLbl val="0"/>
      </c:catAx>
      <c:valAx>
        <c:axId val="1276644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299392"/>
        <c:crosses val="autoZero"/>
        <c:crossBetween val="between"/>
      </c:valAx>
    </c:plotArea>
    <c:legend>
      <c:legendPos val="t"/>
      <c:layout/>
      <c:overlay val="0"/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197998687664045E-2"/>
          <c:y val="8.7906250000000005E-2"/>
          <c:w val="0.91296866797900267"/>
          <c:h val="0.504257627952755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 3 месяца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76200" dist="25400" dir="5400000" algn="ct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contourW="12700" prstMaterial="flat">
              <a:bevelT w="38100" h="44450" prst="angle"/>
              <a:contourClr>
                <a:scrgbClr r="0" g="0" b="0">
                  <a:shade val="35000"/>
                  <a:satMod val="160000"/>
                </a:scrgb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РА</c:v>
                </c:pt>
                <c:pt idx="1">
                  <c:v>ОА</c:v>
                </c:pt>
                <c:pt idx="2">
                  <c:v>АС</c:v>
                </c:pt>
                <c:pt idx="3">
                  <c:v>ПодА</c:v>
                </c:pt>
                <c:pt idx="4">
                  <c:v>СКВ</c:v>
                </c:pt>
                <c:pt idx="5">
                  <c:v>СЗСТ</c:v>
                </c:pt>
                <c:pt idx="6">
                  <c:v>Гем.васкулит</c:v>
                </c:pt>
                <c:pt idx="7">
                  <c:v>РеА</c:v>
                </c:pt>
                <c:pt idx="8">
                  <c:v>Узелковый полиартерит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64</c:v>
                </c:pt>
                <c:pt idx="1">
                  <c:v>36</c:v>
                </c:pt>
                <c:pt idx="2">
                  <c:v>2</c:v>
                </c:pt>
                <c:pt idx="3">
                  <c:v>11</c:v>
                </c:pt>
                <c:pt idx="4">
                  <c:v>2</c:v>
                </c:pt>
                <c:pt idx="5">
                  <c:v>9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 6 месяца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>
              <a:outerShdw blurRad="76200" dist="25400" dir="5400000" algn="ct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contourW="12700" prstMaterial="flat">
              <a:bevelT w="38100" h="44450" prst="angle"/>
              <a:contourClr>
                <a:scrgbClr r="0" g="0" b="0">
                  <a:shade val="35000"/>
                  <a:satMod val="160000"/>
                </a:scrgb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РА</c:v>
                </c:pt>
                <c:pt idx="1">
                  <c:v>ОА</c:v>
                </c:pt>
                <c:pt idx="2">
                  <c:v>АС</c:v>
                </c:pt>
                <c:pt idx="3">
                  <c:v>ПодА</c:v>
                </c:pt>
                <c:pt idx="4">
                  <c:v>СКВ</c:v>
                </c:pt>
                <c:pt idx="5">
                  <c:v>СЗСТ</c:v>
                </c:pt>
                <c:pt idx="6">
                  <c:v>Гем.васкулит</c:v>
                </c:pt>
                <c:pt idx="7">
                  <c:v>РеА</c:v>
                </c:pt>
                <c:pt idx="8">
                  <c:v>Узелковый полиартерит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74</c:v>
                </c:pt>
                <c:pt idx="1">
                  <c:v>45</c:v>
                </c:pt>
                <c:pt idx="2">
                  <c:v>4</c:v>
                </c:pt>
                <c:pt idx="3">
                  <c:v>15</c:v>
                </c:pt>
                <c:pt idx="4">
                  <c:v>7</c:v>
                </c:pt>
                <c:pt idx="5">
                  <c:v>10</c:v>
                </c:pt>
                <c:pt idx="6">
                  <c:v>4</c:v>
                </c:pt>
                <c:pt idx="7">
                  <c:v>11</c:v>
                </c:pt>
                <c:pt idx="8">
                  <c:v>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84294136"/>
        <c:axId val="484303152"/>
      </c:barChart>
      <c:catAx>
        <c:axId val="48429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4303152"/>
        <c:crosses val="autoZero"/>
        <c:auto val="1"/>
        <c:lblAlgn val="ctr"/>
        <c:lblOffset val="100"/>
        <c:noMultiLvlLbl val="0"/>
      </c:catAx>
      <c:valAx>
        <c:axId val="48430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429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Мужчина</c:v>
                </c:pt>
              </c:strCache>
            </c:strRef>
          </c:tx>
          <c:spPr>
            <a:solidFill>
              <a:srgbClr val="00B0F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Лист1!$A$3:$A$10</c:f>
              <c:strCache>
                <c:ptCount val="8"/>
                <c:pt idx="0">
                  <c:v>18-25 лет</c:v>
                </c:pt>
                <c:pt idx="1">
                  <c:v>26-35 лет</c:v>
                </c:pt>
                <c:pt idx="2">
                  <c:v>36-45 лет</c:v>
                </c:pt>
                <c:pt idx="3">
                  <c:v>46-59 лет</c:v>
                </c:pt>
                <c:pt idx="4">
                  <c:v>60-64 лет</c:v>
                </c:pt>
                <c:pt idx="5">
                  <c:v>65-69 лет</c:v>
                </c:pt>
                <c:pt idx="6">
                  <c:v>70 и старше</c:v>
                </c:pt>
                <c:pt idx="7">
                  <c:v>общий</c:v>
                </c:pt>
              </c:strCache>
            </c:strRef>
          </c:cat>
          <c:val>
            <c:numRef>
              <c:f>Лист1!$B$3:$B$10</c:f>
              <c:numCache>
                <c:formatCode>General</c:formatCode>
                <c:ptCount val="8"/>
                <c:pt idx="0">
                  <c:v>6</c:v>
                </c:pt>
                <c:pt idx="1">
                  <c:v>5</c:v>
                </c:pt>
                <c:pt idx="2">
                  <c:v>14</c:v>
                </c:pt>
                <c:pt idx="3">
                  <c:v>27</c:v>
                </c:pt>
                <c:pt idx="4">
                  <c:v>20</c:v>
                </c:pt>
                <c:pt idx="5">
                  <c:v>8</c:v>
                </c:pt>
                <c:pt idx="6">
                  <c:v>20</c:v>
                </c:pt>
                <c:pt idx="7">
                  <c:v>100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Женщина</c:v>
                </c:pt>
              </c:strCache>
            </c:strRef>
          </c:tx>
          <c:spPr>
            <a:solidFill>
              <a:srgbClr val="FF000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Лист1!$A$3:$A$10</c:f>
              <c:strCache>
                <c:ptCount val="8"/>
                <c:pt idx="0">
                  <c:v>18-25 лет</c:v>
                </c:pt>
                <c:pt idx="1">
                  <c:v>26-35 лет</c:v>
                </c:pt>
                <c:pt idx="2">
                  <c:v>36-45 лет</c:v>
                </c:pt>
                <c:pt idx="3">
                  <c:v>46-59 лет</c:v>
                </c:pt>
                <c:pt idx="4">
                  <c:v>60-64 лет</c:v>
                </c:pt>
                <c:pt idx="5">
                  <c:v>65-69 лет</c:v>
                </c:pt>
                <c:pt idx="6">
                  <c:v>70 и старше</c:v>
                </c:pt>
                <c:pt idx="7">
                  <c:v>общий</c:v>
                </c:pt>
              </c:strCache>
            </c:strRef>
          </c:cat>
          <c:val>
            <c:numRef>
              <c:f>Лист1!$C$3:$C$10</c:f>
              <c:numCache>
                <c:formatCode>General</c:formatCode>
                <c:ptCount val="8"/>
                <c:pt idx="0">
                  <c:v>10</c:v>
                </c:pt>
                <c:pt idx="1">
                  <c:v>11</c:v>
                </c:pt>
                <c:pt idx="2">
                  <c:v>16</c:v>
                </c:pt>
                <c:pt idx="3">
                  <c:v>50</c:v>
                </c:pt>
                <c:pt idx="4">
                  <c:v>26</c:v>
                </c:pt>
                <c:pt idx="5">
                  <c:v>31</c:v>
                </c:pt>
                <c:pt idx="6">
                  <c:v>57</c:v>
                </c:pt>
                <c:pt idx="7">
                  <c:v>201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84302760"/>
        <c:axId val="484292568"/>
      </c:barChart>
      <c:catAx>
        <c:axId val="484302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4292568"/>
        <c:crosses val="autoZero"/>
        <c:auto val="1"/>
        <c:lblAlgn val="ctr"/>
        <c:lblOffset val="100"/>
        <c:noMultiLvlLbl val="0"/>
      </c:catAx>
      <c:valAx>
        <c:axId val="48429256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430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388954566906694E-2"/>
          <c:y val="3.1900671506970714E-2"/>
          <c:w val="0.92441977091073946"/>
          <c:h val="0.841853909826900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Пролечено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2"/>
                <c:pt idx="0">
                  <c:v>За ІІ кв 2022</c:v>
                </c:pt>
                <c:pt idx="1">
                  <c:v>За ІІ кв 2023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</c:v>
                </c:pt>
                <c:pt idx="1">
                  <c:v>10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Летальных случаев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2"/>
                <c:pt idx="0">
                  <c:v>За ІІ кв 2022</c:v>
                </c:pt>
                <c:pt idx="1">
                  <c:v>За ІІ кв 2023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69961448"/>
        <c:axId val="169961840"/>
      </c:barChart>
      <c:catAx>
        <c:axId val="169961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9961840"/>
        <c:crosses val="autoZero"/>
        <c:auto val="1"/>
        <c:lblAlgn val="ctr"/>
        <c:lblOffset val="100"/>
        <c:noMultiLvlLbl val="0"/>
      </c:catAx>
      <c:valAx>
        <c:axId val="16996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9961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0188703881908425"/>
          <c:y val="0.91300141867510709"/>
          <c:w val="0.39174820167729163"/>
          <c:h val="5.84406896438516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k-KZ" dirty="0" smtClean="0"/>
              <a:t>2022г</a:t>
            </a:r>
            <a:endParaRPr lang="kk-KZ" dirty="0"/>
          </a:p>
        </c:rich>
      </c:tx>
      <c:layout>
        <c:manualLayout>
          <c:xMode val="edge"/>
          <c:yMode val="edge"/>
          <c:x val="0.39560394219052097"/>
          <c:y val="4.4362300660738235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 9 мес. 2022г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0.10868757576110195"/>
                  <c:y val="0.19382215402601188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508175CE-94B9-42C3-982B-5D67CC718055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2.1625351115722738E-2"/>
                  <c:y val="-9.4922629775764364E-2"/>
                </c:manualLayout>
              </c:layout>
              <c:tx>
                <c:rich>
                  <a:bodyPr/>
                  <a:lstStyle/>
                  <a:p>
                    <a:fld id="{B9D3BEAB-66B9-4562-8E64-11D20FB7493A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94104F23-01D7-49E8-99D9-4B5251BBA7E0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6.7664260570225856E-2"/>
                  <c:y val="-2.197907025833374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 </a:t>
                    </a:r>
                    <a:fld id="{4F723A1A-9BDA-4433-8C3B-35BE0AEADB09}" type="PERCENTAGE">
                      <a:rPr lang="en-US" baseline="0"/>
                      <a:pPr/>
                      <a:t>[ПРОЦЕНТ]</a:t>
                    </a:fld>
                    <a:endParaRPr lang="en-US" baseline="0" dirty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1.4864091355669105E-2"/>
                  <c:y val="-7.02073190421784E-3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995B0A55-21E8-4527-A5A7-BA52212E2A1C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0.11023352086940752"/>
                  <c:y val="3.6802815529251305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302FD0AF-E105-4047-9F1D-3422EEA76452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РА</c:v>
                </c:pt>
                <c:pt idx="1">
                  <c:v>СКВ</c:v>
                </c:pt>
                <c:pt idx="2">
                  <c:v>СЗСТ</c:v>
                </c:pt>
                <c:pt idx="3">
                  <c:v>ТАКАЯСУ</c:v>
                </c:pt>
                <c:pt idx="4">
                  <c:v>ССД</c:v>
                </c:pt>
                <c:pt idx="5">
                  <c:v>ХРБС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9</c:v>
                </c:pt>
                <c:pt idx="1">
                  <c:v>10</c:v>
                </c:pt>
                <c:pt idx="2">
                  <c:v>6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k-KZ" dirty="0" smtClean="0"/>
              <a:t>2023г</a:t>
            </a:r>
            <a:endParaRPr lang="kk-KZ" dirty="0"/>
          </a:p>
        </c:rich>
      </c:tx>
      <c:layout>
        <c:manualLayout>
          <c:xMode val="edge"/>
          <c:yMode val="edge"/>
          <c:x val="0.27455700948773804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 9 мес. 2022г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0.10868757576110195"/>
                  <c:y val="0.19382215402601188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508175CE-94B9-42C3-982B-5D67CC718055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2.1625351115722738E-2"/>
                  <c:y val="-9.4922629775764364E-2"/>
                </c:manualLayout>
              </c:layout>
              <c:tx>
                <c:rich>
                  <a:bodyPr/>
                  <a:lstStyle/>
                  <a:p>
                    <a:fld id="{B9D3BEAB-66B9-4562-8E64-11D20FB7493A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94104F23-01D7-49E8-99D9-4B5251BBA7E0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6.7664260570225856E-2"/>
                  <c:y val="-2.197907025833374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 </a:t>
                    </a:r>
                    <a:fld id="{4F723A1A-9BDA-4433-8C3B-35BE0AEADB09}" type="PERCENTAGE">
                      <a:rPr lang="en-US" baseline="0"/>
                      <a:pPr/>
                      <a:t>[ПРОЦЕНТ]</a:t>
                    </a:fld>
                    <a:endParaRPr lang="en-US" baseline="0" dirty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1.4864091355669105E-2"/>
                  <c:y val="-7.02073190421784E-3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995B0A55-21E8-4527-A5A7-BA52212E2A1C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0.11023352086940752"/>
                  <c:y val="3.6802815529251305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302FD0AF-E105-4047-9F1D-3422EEA76452}" type="PERCENTAGE">
                      <a:rPr lang="en-US" baseline="0"/>
                      <a:pPr/>
                      <a:t>[ПРОЦЕНТ]</a:t>
                    </a:fld>
                    <a:endParaRPr lang="en-US" baseline="0" smtClean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5"/>
                <c:pt idx="0">
                  <c:v>РА</c:v>
                </c:pt>
                <c:pt idx="1">
                  <c:v>СКВ</c:v>
                </c:pt>
                <c:pt idx="2">
                  <c:v>СЗСТ</c:v>
                </c:pt>
                <c:pt idx="3">
                  <c:v>БЕХЧЕТА</c:v>
                </c:pt>
                <c:pt idx="4">
                  <c:v>РеА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C711F3-A3DE-410D-AB85-D641FBA5A49C}" type="doc">
      <dgm:prSet loTypeId="urn:microsoft.com/office/officeart/2008/layout/PictureStrips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786E954-3E96-4154-83CB-DC7BD9C5DE6C}">
      <dgm:prSet phldrT="[Текст]"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QOLDAU-</a:t>
          </a:r>
          <a:r>
            <a:rPr lang="kk-KZ" b="1" dirty="0" smtClean="0">
              <a:latin typeface="Times New Roman" pitchFamily="18" charset="0"/>
              <a:cs typeface="Times New Roman" pitchFamily="18" charset="0"/>
            </a:rPr>
            <a:t>10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FBF5C037-436C-49DA-9F19-DE5059F38AB8}" type="parTrans" cxnId="{E60AAE68-3533-42D2-80BD-EFAB1ADD5672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A6A9E26D-BC2F-4B13-BCDA-E674403A73FD}" type="sibTrans" cxnId="{E60AAE68-3533-42D2-80BD-EFAB1ADD5672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66E7B316-3A35-4956-8D15-0A0A7E87145B}">
      <dgm:prSet phldrT="[Текст]"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ККМФД-0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3F25DDFA-32BF-47B9-BBDC-275C77B467ED}" type="parTrans" cxnId="{9DACCC36-D516-4EAE-830D-E7BB4423B329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2F202A1D-2280-4B95-8842-D472BD2A2B0C}" type="sibTrans" cxnId="{9DACCC36-D516-4EAE-830D-E7BB4423B329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ECA8E7B5-53AB-4A4C-9518-754452AF2308}">
      <dgm:prSet phldrT="[Текст]"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   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E-</a:t>
          </a:r>
          <a:r>
            <a:rPr lang="en-US" b="1" dirty="0" err="1" smtClean="0">
              <a:latin typeface="Times New Roman" pitchFamily="18" charset="0"/>
              <a:cs typeface="Times New Roman" pitchFamily="18" charset="0"/>
            </a:rPr>
            <a:t>Otinish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b="1" dirty="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kk-KZ" b="1" dirty="0" smtClean="0">
              <a:latin typeface="Times New Roman" pitchFamily="18" charset="0"/>
              <a:cs typeface="Times New Roman" pitchFamily="18" charset="0"/>
            </a:rPr>
            <a:t>4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56B1318F-1F70-427E-B58C-876B2417CC9E}" type="parTrans" cxnId="{AB910176-E542-40F0-8A60-055D6BC5F80B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22E97C1C-A211-4D43-A439-31F675F5E1C0}" type="sibTrans" cxnId="{AB910176-E542-40F0-8A60-055D6BC5F80B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5ADEF376-AE12-4EDA-BCF6-728ADCAF4D01}">
      <dgm:prSet phldrT="[Текст]"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ҚДСБ ҚҚ - </a:t>
          </a:r>
          <a:r>
            <a:rPr lang="kk-KZ" b="1" dirty="0" smtClean="0">
              <a:latin typeface="Times New Roman" pitchFamily="18" charset="0"/>
              <a:cs typeface="Times New Roman" pitchFamily="18" charset="0"/>
            </a:rPr>
            <a:t>4 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D2112703-970B-4B4C-85F8-298A1DE52CDD}" type="parTrans" cxnId="{CD59B850-783C-42A5-B60F-25808E095CAA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8B6345BC-4FCA-4334-955A-0A6EE4BB6D05}" type="sibTrans" cxnId="{CD59B850-783C-42A5-B60F-25808E095CAA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03585614-1A33-485D-81CF-9DCC01D8FF13}">
      <dgm:prSet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Өзі келіп жазған   </a:t>
          </a:r>
          <a:r>
            <a:rPr lang="kk-KZ" b="1" dirty="0" smtClean="0">
              <a:latin typeface="Times New Roman" pitchFamily="18" charset="0"/>
              <a:cs typeface="Times New Roman" pitchFamily="18" charset="0"/>
            </a:rPr>
            <a:t>өтініш-2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975FD031-9220-4D2D-ABB6-D314E597BB5C}" type="parTrans" cxnId="{35A9BB4A-A29C-4A53-906A-26F0B6863260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D5FAEF11-F645-4CDF-A4EA-12A572AF12B2}" type="sibTrans" cxnId="{35A9BB4A-A29C-4A53-906A-26F0B6863260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C7ADD1A5-695C-4F3C-8150-B12390D7805B}">
      <dgm:prSet/>
      <dgm:spPr/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  ҚРО </a:t>
          </a:r>
          <a:r>
            <a:rPr lang="kk-KZ" b="1" dirty="0" smtClean="0">
              <a:latin typeface="Times New Roman" pitchFamily="18" charset="0"/>
              <a:cs typeface="Times New Roman" pitchFamily="18" charset="0"/>
            </a:rPr>
            <a:t>сайты-2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46037CCC-6A29-4E55-A7AC-3F7FC6BA329E}" type="parTrans" cxnId="{FEC9BC01-40EA-42CC-AFF5-F30F22C7E310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7C5AE3EF-5103-4416-A56D-1543E97520B6}" type="sibTrans" cxnId="{FEC9BC01-40EA-42CC-AFF5-F30F22C7E310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92DA846D-7BE0-471C-9576-2E0CA8945DD0}" type="pres">
      <dgm:prSet presAssocID="{3FC711F3-A3DE-410D-AB85-D641FBA5A49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D82550-A77D-4667-8B07-076BF9A60B78}" type="pres">
      <dgm:prSet presAssocID="{4786E954-3E96-4154-83CB-DC7BD9C5DE6C}" presName="composite" presStyleCnt="0"/>
      <dgm:spPr/>
    </dgm:pt>
    <dgm:pt modelId="{9D14A43D-5CF2-4FC6-88B0-209A5F9C4BC7}" type="pres">
      <dgm:prSet presAssocID="{4786E954-3E96-4154-83CB-DC7BD9C5DE6C}" presName="rect1" presStyleLbl="tr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B97408-0564-42E4-97F7-DD4B2F912F37}" type="pres">
      <dgm:prSet presAssocID="{4786E954-3E96-4154-83CB-DC7BD9C5DE6C}" presName="rect2" presStyleLbl="fgImgPlace1" presStyleIdx="0" presStyleCnt="6" custScaleX="157145" custLinFactNeighborX="-8894"/>
      <dgm:spPr/>
    </dgm:pt>
    <dgm:pt modelId="{99928ECC-3E28-4D30-8EE7-1B7D146D19FA}" type="pres">
      <dgm:prSet presAssocID="{A6A9E26D-BC2F-4B13-BCDA-E674403A73FD}" presName="sibTrans" presStyleCnt="0"/>
      <dgm:spPr/>
    </dgm:pt>
    <dgm:pt modelId="{15B9452C-A3A6-44AC-B1CA-23BF1350268E}" type="pres">
      <dgm:prSet presAssocID="{66E7B316-3A35-4956-8D15-0A0A7E87145B}" presName="composite" presStyleCnt="0"/>
      <dgm:spPr/>
    </dgm:pt>
    <dgm:pt modelId="{21FFCBB7-1F19-4F69-A91F-1512ACB33BD1}" type="pres">
      <dgm:prSet presAssocID="{66E7B316-3A35-4956-8D15-0A0A7E87145B}" presName="rect1" presStyleLbl="tr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0C996B-C1E7-4808-8022-E78FB4075D10}" type="pres">
      <dgm:prSet presAssocID="{66E7B316-3A35-4956-8D15-0A0A7E87145B}" presName="rect2" presStyleLbl="fgImgPlace1" presStyleIdx="1" presStyleCnt="6" custScaleX="157145" custLinFactNeighborX="-26883" custLinFactNeighborY="3476"/>
      <dgm:spPr/>
    </dgm:pt>
    <dgm:pt modelId="{CAEBBCCE-B34A-41A3-BA1B-56C860A6F119}" type="pres">
      <dgm:prSet presAssocID="{2F202A1D-2280-4B95-8842-D472BD2A2B0C}" presName="sibTrans" presStyleCnt="0"/>
      <dgm:spPr/>
    </dgm:pt>
    <dgm:pt modelId="{A066BF48-FECD-434A-B5DD-BF56D77322E0}" type="pres">
      <dgm:prSet presAssocID="{ECA8E7B5-53AB-4A4C-9518-754452AF2308}" presName="composite" presStyleCnt="0"/>
      <dgm:spPr/>
    </dgm:pt>
    <dgm:pt modelId="{76AAF2D0-335B-4E8B-B31C-7CCD0DE9316D}" type="pres">
      <dgm:prSet presAssocID="{ECA8E7B5-53AB-4A4C-9518-754452AF2308}" presName="rect1" presStyleLbl="tr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70F4CE-3F54-40D9-8AA2-03284464DA63}" type="pres">
      <dgm:prSet presAssocID="{ECA8E7B5-53AB-4A4C-9518-754452AF2308}" presName="rect2" presStyleLbl="fgImgPlace1" presStyleIdx="2" presStyleCnt="6" custScaleX="157145"/>
      <dgm:spPr/>
    </dgm:pt>
    <dgm:pt modelId="{1D250EB5-42CA-4904-B5DC-0E407C14D3C2}" type="pres">
      <dgm:prSet presAssocID="{22E97C1C-A211-4D43-A439-31F675F5E1C0}" presName="sibTrans" presStyleCnt="0"/>
      <dgm:spPr/>
    </dgm:pt>
    <dgm:pt modelId="{09464460-26E9-4328-83D8-964A646EA90F}" type="pres">
      <dgm:prSet presAssocID="{5ADEF376-AE12-4EDA-BCF6-728ADCAF4D01}" presName="composite" presStyleCnt="0"/>
      <dgm:spPr/>
    </dgm:pt>
    <dgm:pt modelId="{98B4F378-C7A9-4FE8-B669-6683465ECA6C}" type="pres">
      <dgm:prSet presAssocID="{5ADEF376-AE12-4EDA-BCF6-728ADCAF4D01}" presName="rect1" presStyleLbl="tr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5607F5-267C-416C-B470-202838B8071C}" type="pres">
      <dgm:prSet presAssocID="{5ADEF376-AE12-4EDA-BCF6-728ADCAF4D01}" presName="rect2" presStyleLbl="fgImgPlace1" presStyleIdx="3" presStyleCnt="6" custScaleX="157145" custLinFactNeighborX="-35815" custLinFactNeighborY="7804"/>
      <dgm:spPr/>
    </dgm:pt>
    <dgm:pt modelId="{C8C6F082-8134-4283-9DCF-0F4879F964F9}" type="pres">
      <dgm:prSet presAssocID="{8B6345BC-4FCA-4334-955A-0A6EE4BB6D05}" presName="sibTrans" presStyleCnt="0"/>
      <dgm:spPr/>
    </dgm:pt>
    <dgm:pt modelId="{F8071FA8-9552-4A6F-9507-B117D794FB35}" type="pres">
      <dgm:prSet presAssocID="{C7ADD1A5-695C-4F3C-8150-B12390D7805B}" presName="composite" presStyleCnt="0"/>
      <dgm:spPr/>
    </dgm:pt>
    <dgm:pt modelId="{12B060C1-8338-42A6-81E0-724607C43DD3}" type="pres">
      <dgm:prSet presAssocID="{C7ADD1A5-695C-4F3C-8150-B12390D7805B}" presName="rect1" presStyleLbl="tr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3E4FD4-DD3C-4285-B29A-B2ACF315F401}" type="pres">
      <dgm:prSet presAssocID="{C7ADD1A5-695C-4F3C-8150-B12390D7805B}" presName="rect2" presStyleLbl="fgImgPlace1" presStyleIdx="4" presStyleCnt="6" custScaleX="157145"/>
      <dgm:spPr/>
    </dgm:pt>
    <dgm:pt modelId="{DFA05E0D-9920-4830-A998-88C94FDA051A}" type="pres">
      <dgm:prSet presAssocID="{7C5AE3EF-5103-4416-A56D-1543E97520B6}" presName="sibTrans" presStyleCnt="0"/>
      <dgm:spPr/>
    </dgm:pt>
    <dgm:pt modelId="{AD57AEDB-022F-436A-820B-E2F86B393B8A}" type="pres">
      <dgm:prSet presAssocID="{03585614-1A33-485D-81CF-9DCC01D8FF13}" presName="composite" presStyleCnt="0"/>
      <dgm:spPr/>
    </dgm:pt>
    <dgm:pt modelId="{F8FE6B62-91EF-4881-AF81-8312A9C341A5}" type="pres">
      <dgm:prSet presAssocID="{03585614-1A33-485D-81CF-9DCC01D8FF13}" presName="rect1" presStyleLbl="tr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5BA71C-4FB1-4681-8ACF-59441A0B72FF}" type="pres">
      <dgm:prSet presAssocID="{03585614-1A33-485D-81CF-9DCC01D8FF13}" presName="rect2" presStyleLbl="fgImgPlace1" presStyleIdx="5" presStyleCnt="6" custScaleX="157145" custLinFactNeighborX="-27661" custLinFactNeighborY="11459"/>
      <dgm:spPr/>
    </dgm:pt>
  </dgm:ptLst>
  <dgm:cxnLst>
    <dgm:cxn modelId="{E60AAE68-3533-42D2-80BD-EFAB1ADD5672}" srcId="{3FC711F3-A3DE-410D-AB85-D641FBA5A49C}" destId="{4786E954-3E96-4154-83CB-DC7BD9C5DE6C}" srcOrd="0" destOrd="0" parTransId="{FBF5C037-436C-49DA-9F19-DE5059F38AB8}" sibTransId="{A6A9E26D-BC2F-4B13-BCDA-E674403A73FD}"/>
    <dgm:cxn modelId="{1DDA9C15-57A9-4541-A8FF-8A51EBD847E3}" type="presOf" srcId="{5ADEF376-AE12-4EDA-BCF6-728ADCAF4D01}" destId="{98B4F378-C7A9-4FE8-B669-6683465ECA6C}" srcOrd="0" destOrd="0" presId="urn:microsoft.com/office/officeart/2008/layout/PictureStrips"/>
    <dgm:cxn modelId="{D4B80352-408C-4354-87C8-EF54DCC77F8E}" type="presOf" srcId="{C7ADD1A5-695C-4F3C-8150-B12390D7805B}" destId="{12B060C1-8338-42A6-81E0-724607C43DD3}" srcOrd="0" destOrd="0" presId="urn:microsoft.com/office/officeart/2008/layout/PictureStrips"/>
    <dgm:cxn modelId="{D5D107C9-0587-4F28-B05E-628DB4C99AD9}" type="presOf" srcId="{66E7B316-3A35-4956-8D15-0A0A7E87145B}" destId="{21FFCBB7-1F19-4F69-A91F-1512ACB33BD1}" srcOrd="0" destOrd="0" presId="urn:microsoft.com/office/officeart/2008/layout/PictureStrips"/>
    <dgm:cxn modelId="{F250F3D3-C3B6-4B43-ADE5-9B7EA5E77097}" type="presOf" srcId="{03585614-1A33-485D-81CF-9DCC01D8FF13}" destId="{F8FE6B62-91EF-4881-AF81-8312A9C341A5}" srcOrd="0" destOrd="0" presId="urn:microsoft.com/office/officeart/2008/layout/PictureStrips"/>
    <dgm:cxn modelId="{A7A39C32-2511-4834-A19A-8EC0A3F89007}" type="presOf" srcId="{3FC711F3-A3DE-410D-AB85-D641FBA5A49C}" destId="{92DA846D-7BE0-471C-9576-2E0CA8945DD0}" srcOrd="0" destOrd="0" presId="urn:microsoft.com/office/officeart/2008/layout/PictureStrips"/>
    <dgm:cxn modelId="{CD59B850-783C-42A5-B60F-25808E095CAA}" srcId="{3FC711F3-A3DE-410D-AB85-D641FBA5A49C}" destId="{5ADEF376-AE12-4EDA-BCF6-728ADCAF4D01}" srcOrd="3" destOrd="0" parTransId="{D2112703-970B-4B4C-85F8-298A1DE52CDD}" sibTransId="{8B6345BC-4FCA-4334-955A-0A6EE4BB6D05}"/>
    <dgm:cxn modelId="{FEC9BC01-40EA-42CC-AFF5-F30F22C7E310}" srcId="{3FC711F3-A3DE-410D-AB85-D641FBA5A49C}" destId="{C7ADD1A5-695C-4F3C-8150-B12390D7805B}" srcOrd="4" destOrd="0" parTransId="{46037CCC-6A29-4E55-A7AC-3F7FC6BA329E}" sibTransId="{7C5AE3EF-5103-4416-A56D-1543E97520B6}"/>
    <dgm:cxn modelId="{273B68BA-EFD8-4100-B9DF-3FEE4607E60A}" type="presOf" srcId="{4786E954-3E96-4154-83CB-DC7BD9C5DE6C}" destId="{9D14A43D-5CF2-4FC6-88B0-209A5F9C4BC7}" srcOrd="0" destOrd="0" presId="urn:microsoft.com/office/officeart/2008/layout/PictureStrips"/>
    <dgm:cxn modelId="{AB910176-E542-40F0-8A60-055D6BC5F80B}" srcId="{3FC711F3-A3DE-410D-AB85-D641FBA5A49C}" destId="{ECA8E7B5-53AB-4A4C-9518-754452AF2308}" srcOrd="2" destOrd="0" parTransId="{56B1318F-1F70-427E-B58C-876B2417CC9E}" sibTransId="{22E97C1C-A211-4D43-A439-31F675F5E1C0}"/>
    <dgm:cxn modelId="{9DACCC36-D516-4EAE-830D-E7BB4423B329}" srcId="{3FC711F3-A3DE-410D-AB85-D641FBA5A49C}" destId="{66E7B316-3A35-4956-8D15-0A0A7E87145B}" srcOrd="1" destOrd="0" parTransId="{3F25DDFA-32BF-47B9-BBDC-275C77B467ED}" sibTransId="{2F202A1D-2280-4B95-8842-D472BD2A2B0C}"/>
    <dgm:cxn modelId="{35A9BB4A-A29C-4A53-906A-26F0B6863260}" srcId="{3FC711F3-A3DE-410D-AB85-D641FBA5A49C}" destId="{03585614-1A33-485D-81CF-9DCC01D8FF13}" srcOrd="5" destOrd="0" parTransId="{975FD031-9220-4D2D-ABB6-D314E597BB5C}" sibTransId="{D5FAEF11-F645-4CDF-A4EA-12A572AF12B2}"/>
    <dgm:cxn modelId="{966038D1-B351-4F8B-8F70-2787705277C3}" type="presOf" srcId="{ECA8E7B5-53AB-4A4C-9518-754452AF2308}" destId="{76AAF2D0-335B-4E8B-B31C-7CCD0DE9316D}" srcOrd="0" destOrd="0" presId="urn:microsoft.com/office/officeart/2008/layout/PictureStrips"/>
    <dgm:cxn modelId="{C08420AF-8440-468A-A942-4A4013D2FF11}" type="presParOf" srcId="{92DA846D-7BE0-471C-9576-2E0CA8945DD0}" destId="{70D82550-A77D-4667-8B07-076BF9A60B78}" srcOrd="0" destOrd="0" presId="urn:microsoft.com/office/officeart/2008/layout/PictureStrips"/>
    <dgm:cxn modelId="{A091B0F1-ECE7-45BE-BB98-7F44E96A568C}" type="presParOf" srcId="{70D82550-A77D-4667-8B07-076BF9A60B78}" destId="{9D14A43D-5CF2-4FC6-88B0-209A5F9C4BC7}" srcOrd="0" destOrd="0" presId="urn:microsoft.com/office/officeart/2008/layout/PictureStrips"/>
    <dgm:cxn modelId="{A80D1BDF-7964-4049-B8DF-DF021DE116F1}" type="presParOf" srcId="{70D82550-A77D-4667-8B07-076BF9A60B78}" destId="{5DB97408-0564-42E4-97F7-DD4B2F912F37}" srcOrd="1" destOrd="0" presId="urn:microsoft.com/office/officeart/2008/layout/PictureStrips"/>
    <dgm:cxn modelId="{504F09A5-DE2A-4962-9EF4-DEB5A32CC7DB}" type="presParOf" srcId="{92DA846D-7BE0-471C-9576-2E0CA8945DD0}" destId="{99928ECC-3E28-4D30-8EE7-1B7D146D19FA}" srcOrd="1" destOrd="0" presId="urn:microsoft.com/office/officeart/2008/layout/PictureStrips"/>
    <dgm:cxn modelId="{C5FAEAD1-8351-407F-A173-26D274DF688C}" type="presParOf" srcId="{92DA846D-7BE0-471C-9576-2E0CA8945DD0}" destId="{15B9452C-A3A6-44AC-B1CA-23BF1350268E}" srcOrd="2" destOrd="0" presId="urn:microsoft.com/office/officeart/2008/layout/PictureStrips"/>
    <dgm:cxn modelId="{8C5B4BFC-4D05-4B08-BA54-9912EB05C9D4}" type="presParOf" srcId="{15B9452C-A3A6-44AC-B1CA-23BF1350268E}" destId="{21FFCBB7-1F19-4F69-A91F-1512ACB33BD1}" srcOrd="0" destOrd="0" presId="urn:microsoft.com/office/officeart/2008/layout/PictureStrips"/>
    <dgm:cxn modelId="{799AFC72-7EA7-43C5-A2B3-2D9B75B89A86}" type="presParOf" srcId="{15B9452C-A3A6-44AC-B1CA-23BF1350268E}" destId="{CC0C996B-C1E7-4808-8022-E78FB4075D10}" srcOrd="1" destOrd="0" presId="urn:microsoft.com/office/officeart/2008/layout/PictureStrips"/>
    <dgm:cxn modelId="{A572DDF7-DFC7-4565-BAB8-377F0D343515}" type="presParOf" srcId="{92DA846D-7BE0-471C-9576-2E0CA8945DD0}" destId="{CAEBBCCE-B34A-41A3-BA1B-56C860A6F119}" srcOrd="3" destOrd="0" presId="urn:microsoft.com/office/officeart/2008/layout/PictureStrips"/>
    <dgm:cxn modelId="{CF59840E-3FBA-4035-924F-FF2949EB76CF}" type="presParOf" srcId="{92DA846D-7BE0-471C-9576-2E0CA8945DD0}" destId="{A066BF48-FECD-434A-B5DD-BF56D77322E0}" srcOrd="4" destOrd="0" presId="urn:microsoft.com/office/officeart/2008/layout/PictureStrips"/>
    <dgm:cxn modelId="{DD5B3EC9-B6C9-4436-B79C-09AF72A21D29}" type="presParOf" srcId="{A066BF48-FECD-434A-B5DD-BF56D77322E0}" destId="{76AAF2D0-335B-4E8B-B31C-7CCD0DE9316D}" srcOrd="0" destOrd="0" presId="urn:microsoft.com/office/officeart/2008/layout/PictureStrips"/>
    <dgm:cxn modelId="{1D15F151-8013-4772-8DAE-B11C40F920F9}" type="presParOf" srcId="{A066BF48-FECD-434A-B5DD-BF56D77322E0}" destId="{5870F4CE-3F54-40D9-8AA2-03284464DA63}" srcOrd="1" destOrd="0" presId="urn:microsoft.com/office/officeart/2008/layout/PictureStrips"/>
    <dgm:cxn modelId="{74011108-81A9-4F0B-AB00-22DDB9679C8A}" type="presParOf" srcId="{92DA846D-7BE0-471C-9576-2E0CA8945DD0}" destId="{1D250EB5-42CA-4904-B5DC-0E407C14D3C2}" srcOrd="5" destOrd="0" presId="urn:microsoft.com/office/officeart/2008/layout/PictureStrips"/>
    <dgm:cxn modelId="{4E3E8774-88A7-4585-A51E-C4CB39C691B6}" type="presParOf" srcId="{92DA846D-7BE0-471C-9576-2E0CA8945DD0}" destId="{09464460-26E9-4328-83D8-964A646EA90F}" srcOrd="6" destOrd="0" presId="urn:microsoft.com/office/officeart/2008/layout/PictureStrips"/>
    <dgm:cxn modelId="{3AF460AD-7409-4FE8-B0A3-F9D6A6427A46}" type="presParOf" srcId="{09464460-26E9-4328-83D8-964A646EA90F}" destId="{98B4F378-C7A9-4FE8-B669-6683465ECA6C}" srcOrd="0" destOrd="0" presId="urn:microsoft.com/office/officeart/2008/layout/PictureStrips"/>
    <dgm:cxn modelId="{AB959B3A-6D08-442D-A8A2-0895CC95159A}" type="presParOf" srcId="{09464460-26E9-4328-83D8-964A646EA90F}" destId="{8E5607F5-267C-416C-B470-202838B8071C}" srcOrd="1" destOrd="0" presId="urn:microsoft.com/office/officeart/2008/layout/PictureStrips"/>
    <dgm:cxn modelId="{04D934C3-E6A0-48A2-887A-AB923D3CCC1D}" type="presParOf" srcId="{92DA846D-7BE0-471C-9576-2E0CA8945DD0}" destId="{C8C6F082-8134-4283-9DCF-0F4879F964F9}" srcOrd="7" destOrd="0" presId="urn:microsoft.com/office/officeart/2008/layout/PictureStrips"/>
    <dgm:cxn modelId="{B53C5E51-082E-490B-B9B1-572E52EE578A}" type="presParOf" srcId="{92DA846D-7BE0-471C-9576-2E0CA8945DD0}" destId="{F8071FA8-9552-4A6F-9507-B117D794FB35}" srcOrd="8" destOrd="0" presId="urn:microsoft.com/office/officeart/2008/layout/PictureStrips"/>
    <dgm:cxn modelId="{EDC4DD28-C3F9-47D0-AC72-47B148D7CF62}" type="presParOf" srcId="{F8071FA8-9552-4A6F-9507-B117D794FB35}" destId="{12B060C1-8338-42A6-81E0-724607C43DD3}" srcOrd="0" destOrd="0" presId="urn:microsoft.com/office/officeart/2008/layout/PictureStrips"/>
    <dgm:cxn modelId="{365942E0-DF39-4F3C-9668-6CF2E98B4807}" type="presParOf" srcId="{F8071FA8-9552-4A6F-9507-B117D794FB35}" destId="{EB3E4FD4-DD3C-4285-B29A-B2ACF315F401}" srcOrd="1" destOrd="0" presId="urn:microsoft.com/office/officeart/2008/layout/PictureStrips"/>
    <dgm:cxn modelId="{9EB0F83B-97EC-4D75-92F9-EA0F877A2DD2}" type="presParOf" srcId="{92DA846D-7BE0-471C-9576-2E0CA8945DD0}" destId="{DFA05E0D-9920-4830-A998-88C94FDA051A}" srcOrd="9" destOrd="0" presId="urn:microsoft.com/office/officeart/2008/layout/PictureStrips"/>
    <dgm:cxn modelId="{60C92129-C527-4D86-BC4F-703BCBFDC1ED}" type="presParOf" srcId="{92DA846D-7BE0-471C-9576-2E0CA8945DD0}" destId="{AD57AEDB-022F-436A-820B-E2F86B393B8A}" srcOrd="10" destOrd="0" presId="urn:microsoft.com/office/officeart/2008/layout/PictureStrips"/>
    <dgm:cxn modelId="{47CDAC17-49D3-4C7E-A1C7-2F4900FE0AC0}" type="presParOf" srcId="{AD57AEDB-022F-436A-820B-E2F86B393B8A}" destId="{F8FE6B62-91EF-4881-AF81-8312A9C341A5}" srcOrd="0" destOrd="0" presId="urn:microsoft.com/office/officeart/2008/layout/PictureStrips"/>
    <dgm:cxn modelId="{8C84B089-9237-4E31-97D5-6A6A95DFC9F8}" type="presParOf" srcId="{AD57AEDB-022F-436A-820B-E2F86B393B8A}" destId="{8F5BA71C-4FB1-4681-8ACF-59441A0B72F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250B69-5528-4C31-91FE-D383A55E436F}" type="doc">
      <dgm:prSet loTypeId="urn:microsoft.com/office/officeart/2005/8/layout/default#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27E9BC59-415D-4A26-ABB3-3F910E9C4EE7}">
      <dgm:prSet phldrT="[Текст]" custT="1"/>
      <dgm:spPr/>
      <dgm:t>
        <a:bodyPr/>
        <a:lstStyle/>
        <a:p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Медициналық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алғашқы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көмектің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сапасыз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көрсетілуі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оның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ішінде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Call –center </a:t>
          </a:r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телефон номеріне хабарласа алмау –</a:t>
          </a:r>
        </a:p>
        <a:p>
          <a:r>
            <a:rPr lang="kk-KZ" sz="2800" b="1" dirty="0" smtClean="0">
              <a:latin typeface="Times New Roman" pitchFamily="18" charset="0"/>
              <a:cs typeface="Times New Roman" pitchFamily="18" charset="0"/>
            </a:rPr>
            <a:t>9 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C14075CD-8979-4493-9EA7-4D87788DDE92}" type="parTrans" cxnId="{2F07562B-47DA-43DC-B85B-690ACCD50071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70E246E8-383E-42E2-93A0-CFD2ACCE7CB0}" type="sibTrans" cxnId="{2F07562B-47DA-43DC-B85B-690ACCD50071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4324300B-6B64-4F65-8D42-656700031CA7}">
      <dgm:prSet phldrT="[Текст]" custT="1"/>
      <dgm:spPr/>
      <dgm:t>
        <a:bodyPr/>
        <a:lstStyle/>
        <a:p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Стационарды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алмастыратын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стационарлық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жағдайларда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медициналық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көмектің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сапасыз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көрсетілуі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-</a:t>
          </a:r>
        </a:p>
        <a:p>
          <a:r>
            <a:rPr lang="kk-KZ" sz="2800" b="1" dirty="0" smtClean="0">
              <a:latin typeface="Times New Roman" pitchFamily="18" charset="0"/>
              <a:cs typeface="Times New Roman" pitchFamily="18" charset="0"/>
            </a:rPr>
            <a:t>5</a:t>
          </a:r>
          <a:endParaRPr lang="ru-RU" sz="28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37E09F64-2489-4E6B-B87D-2746CE2EEA98}" type="parTrans" cxnId="{FC86B53A-FC8D-42DA-B18D-1B0B4CE6A4A3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71BD6204-98A7-4BD0-A73B-0069318916D0}" type="sibTrans" cxnId="{FC86B53A-FC8D-42DA-B18D-1B0B4CE6A4A3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51F799EF-ACC9-4FD5-8D3F-1C9B57229899}">
      <dgm:prSet phldrT="[Текст]" custT="1"/>
      <dgm:spPr/>
      <dgm:t>
        <a:bodyPr/>
        <a:lstStyle/>
        <a:p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Медициналық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қызметтерді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ұзақ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күту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(БГ портал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бойынша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,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стационарға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жату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уақыты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)-</a:t>
          </a:r>
        </a:p>
        <a:p>
          <a:r>
            <a:rPr lang="kk-KZ" sz="2800" b="1" dirty="0" smtClean="0">
              <a:latin typeface="Times New Roman" pitchFamily="18" charset="0"/>
              <a:cs typeface="Times New Roman" pitchFamily="18" charset="0"/>
            </a:rPr>
            <a:t>6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20CC11DB-B6AC-42FE-AE3F-EFF4E34109F9}" type="parTrans" cxnId="{3686A334-62B4-4785-B0BB-5AE08A0AFC80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6FD87753-4511-4C20-A3EC-2B4BC839F7AF}" type="sibTrans" cxnId="{3686A334-62B4-4785-B0BB-5AE08A0AFC80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BA7E232A-ECAC-43A2-8A28-032828DCE30E}">
      <dgm:prSet phldrT="[Текст]" custT="1"/>
      <dgm:spPr/>
      <dgm:t>
        <a:bodyPr/>
        <a:lstStyle/>
        <a:p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Алғыс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айту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(медицина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ұйымына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қызметкерлеріне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)-</a:t>
          </a:r>
        </a:p>
        <a:p>
          <a:r>
            <a:rPr lang="kk-KZ" sz="2800" b="1" dirty="0" smtClean="0">
              <a:latin typeface="Times New Roman" pitchFamily="18" charset="0"/>
              <a:cs typeface="Times New Roman" pitchFamily="18" charset="0"/>
            </a:rPr>
            <a:t>2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5D32A104-79A9-47EF-AA58-DEDC5FC121FA}" type="parTrans" cxnId="{68D999C8-E6C0-4F02-A3F0-3FE22DEBEA75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075786BF-46D0-4C86-AB4D-67C7564AB4B1}" type="sibTrans" cxnId="{68D999C8-E6C0-4F02-A3F0-3FE22DEBEA75}">
      <dgm:prSet/>
      <dgm:spPr/>
      <dgm:t>
        <a:bodyPr/>
        <a:lstStyle/>
        <a:p>
          <a:endParaRPr lang="ru-RU" sz="1600" b="1">
            <a:latin typeface="Times New Roman" pitchFamily="18" charset="0"/>
            <a:cs typeface="Times New Roman" pitchFamily="18" charset="0"/>
          </a:endParaRPr>
        </a:p>
      </dgm:t>
    </dgm:pt>
    <dgm:pt modelId="{123AFC1B-BAB0-47AB-8692-037F857567BF}" type="pres">
      <dgm:prSet presAssocID="{F8250B69-5528-4C31-91FE-D383A55E436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C281997-77C7-4C5A-9257-6EC8801C8AF0}" type="pres">
      <dgm:prSet presAssocID="{27E9BC59-415D-4A26-ABB3-3F910E9C4EE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3D5D77-B7A1-4605-9DA1-FA0CE96E7AB8}" type="pres">
      <dgm:prSet presAssocID="{70E246E8-383E-42E2-93A0-CFD2ACCE7CB0}" presName="sibTrans" presStyleCnt="0"/>
      <dgm:spPr/>
    </dgm:pt>
    <dgm:pt modelId="{C11299B3-DB7D-4D52-8043-BF02E518EC07}" type="pres">
      <dgm:prSet presAssocID="{4324300B-6B64-4F65-8D42-656700031CA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CE1B43-6A6A-4B00-804B-552650DDC49C}" type="pres">
      <dgm:prSet presAssocID="{71BD6204-98A7-4BD0-A73B-0069318916D0}" presName="sibTrans" presStyleCnt="0"/>
      <dgm:spPr/>
    </dgm:pt>
    <dgm:pt modelId="{51EFB739-0A46-4778-AA24-A17A29AA6BEA}" type="pres">
      <dgm:prSet presAssocID="{51F799EF-ACC9-4FD5-8D3F-1C9B5722989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23BF09-18DE-4DDE-9CD5-3ACF9744DBB1}" type="pres">
      <dgm:prSet presAssocID="{6FD87753-4511-4C20-A3EC-2B4BC839F7AF}" presName="sibTrans" presStyleCnt="0"/>
      <dgm:spPr/>
    </dgm:pt>
    <dgm:pt modelId="{478B228A-EE44-4EBE-9CA0-9763AD93F5F0}" type="pres">
      <dgm:prSet presAssocID="{BA7E232A-ECAC-43A2-8A28-032828DCE30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8230C5-622B-427A-BB42-7EACE790AB73}" type="presOf" srcId="{27E9BC59-415D-4A26-ABB3-3F910E9C4EE7}" destId="{AC281997-77C7-4C5A-9257-6EC8801C8AF0}" srcOrd="0" destOrd="0" presId="urn:microsoft.com/office/officeart/2005/8/layout/default#1"/>
    <dgm:cxn modelId="{3686A334-62B4-4785-B0BB-5AE08A0AFC80}" srcId="{F8250B69-5528-4C31-91FE-D383A55E436F}" destId="{51F799EF-ACC9-4FD5-8D3F-1C9B57229899}" srcOrd="2" destOrd="0" parTransId="{20CC11DB-B6AC-42FE-AE3F-EFF4E34109F9}" sibTransId="{6FD87753-4511-4C20-A3EC-2B4BC839F7AF}"/>
    <dgm:cxn modelId="{8AEE44A3-63B0-4925-A636-54533F0499FF}" type="presOf" srcId="{4324300B-6B64-4F65-8D42-656700031CA7}" destId="{C11299B3-DB7D-4D52-8043-BF02E518EC07}" srcOrd="0" destOrd="0" presId="urn:microsoft.com/office/officeart/2005/8/layout/default#1"/>
    <dgm:cxn modelId="{A22079D3-3708-4102-BE44-D630A8C9342B}" type="presOf" srcId="{F8250B69-5528-4C31-91FE-D383A55E436F}" destId="{123AFC1B-BAB0-47AB-8692-037F857567BF}" srcOrd="0" destOrd="0" presId="urn:microsoft.com/office/officeart/2005/8/layout/default#1"/>
    <dgm:cxn modelId="{68D999C8-E6C0-4F02-A3F0-3FE22DEBEA75}" srcId="{F8250B69-5528-4C31-91FE-D383A55E436F}" destId="{BA7E232A-ECAC-43A2-8A28-032828DCE30E}" srcOrd="3" destOrd="0" parTransId="{5D32A104-79A9-47EF-AA58-DEDC5FC121FA}" sibTransId="{075786BF-46D0-4C86-AB4D-67C7564AB4B1}"/>
    <dgm:cxn modelId="{E4137C4F-9702-484A-9197-8E75564E948B}" type="presOf" srcId="{51F799EF-ACC9-4FD5-8D3F-1C9B57229899}" destId="{51EFB739-0A46-4778-AA24-A17A29AA6BEA}" srcOrd="0" destOrd="0" presId="urn:microsoft.com/office/officeart/2005/8/layout/default#1"/>
    <dgm:cxn modelId="{FC86B53A-FC8D-42DA-B18D-1B0B4CE6A4A3}" srcId="{F8250B69-5528-4C31-91FE-D383A55E436F}" destId="{4324300B-6B64-4F65-8D42-656700031CA7}" srcOrd="1" destOrd="0" parTransId="{37E09F64-2489-4E6B-B87D-2746CE2EEA98}" sibTransId="{71BD6204-98A7-4BD0-A73B-0069318916D0}"/>
    <dgm:cxn modelId="{0EA1F24B-6FAD-4EAF-91F8-42BA34D3497B}" type="presOf" srcId="{BA7E232A-ECAC-43A2-8A28-032828DCE30E}" destId="{478B228A-EE44-4EBE-9CA0-9763AD93F5F0}" srcOrd="0" destOrd="0" presId="urn:microsoft.com/office/officeart/2005/8/layout/default#1"/>
    <dgm:cxn modelId="{2F07562B-47DA-43DC-B85B-690ACCD50071}" srcId="{F8250B69-5528-4C31-91FE-D383A55E436F}" destId="{27E9BC59-415D-4A26-ABB3-3F910E9C4EE7}" srcOrd="0" destOrd="0" parTransId="{C14075CD-8979-4493-9EA7-4D87788DDE92}" sibTransId="{70E246E8-383E-42E2-93A0-CFD2ACCE7CB0}"/>
    <dgm:cxn modelId="{5B5E5266-F3DC-4920-86C0-384432962280}" type="presParOf" srcId="{123AFC1B-BAB0-47AB-8692-037F857567BF}" destId="{AC281997-77C7-4C5A-9257-6EC8801C8AF0}" srcOrd="0" destOrd="0" presId="urn:microsoft.com/office/officeart/2005/8/layout/default#1"/>
    <dgm:cxn modelId="{E0350F82-4913-48F8-888E-51D93CC79793}" type="presParOf" srcId="{123AFC1B-BAB0-47AB-8692-037F857567BF}" destId="{EB3D5D77-B7A1-4605-9DA1-FA0CE96E7AB8}" srcOrd="1" destOrd="0" presId="urn:microsoft.com/office/officeart/2005/8/layout/default#1"/>
    <dgm:cxn modelId="{152775D8-0264-4D6F-9663-E1807120D3E2}" type="presParOf" srcId="{123AFC1B-BAB0-47AB-8692-037F857567BF}" destId="{C11299B3-DB7D-4D52-8043-BF02E518EC07}" srcOrd="2" destOrd="0" presId="urn:microsoft.com/office/officeart/2005/8/layout/default#1"/>
    <dgm:cxn modelId="{09BB27FA-8EED-469A-9BE8-5205B8329E0A}" type="presParOf" srcId="{123AFC1B-BAB0-47AB-8692-037F857567BF}" destId="{73CE1B43-6A6A-4B00-804B-552650DDC49C}" srcOrd="3" destOrd="0" presId="urn:microsoft.com/office/officeart/2005/8/layout/default#1"/>
    <dgm:cxn modelId="{34F52651-BA01-48CE-8FC7-038CC7CD7D27}" type="presParOf" srcId="{123AFC1B-BAB0-47AB-8692-037F857567BF}" destId="{51EFB739-0A46-4778-AA24-A17A29AA6BEA}" srcOrd="4" destOrd="0" presId="urn:microsoft.com/office/officeart/2005/8/layout/default#1"/>
    <dgm:cxn modelId="{4F5C99F9-DF30-4856-B824-B74B947B5BD5}" type="presParOf" srcId="{123AFC1B-BAB0-47AB-8692-037F857567BF}" destId="{0423BF09-18DE-4DDE-9CD5-3ACF9744DBB1}" srcOrd="5" destOrd="0" presId="urn:microsoft.com/office/officeart/2005/8/layout/default#1"/>
    <dgm:cxn modelId="{85DBB9FA-C8CD-45F4-9426-753F8DBDD18C}" type="presParOf" srcId="{123AFC1B-BAB0-47AB-8692-037F857567BF}" destId="{478B228A-EE44-4EBE-9CA0-9763AD93F5F0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74E38B-D052-4338-BF7D-D6A5164DE8E6}" type="doc">
      <dgm:prSet loTypeId="urn:microsoft.com/office/officeart/2008/layout/AlternatingPictureBlocks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9B111C7-F818-4498-BE02-666340261953}">
      <dgm:prSet phldrT="[Текст]" custT="1"/>
      <dgm:spPr/>
      <dgm:t>
        <a:bodyPr/>
        <a:lstStyle/>
        <a:p>
          <a:pPr rtl="0"/>
          <a:r>
            <a:rPr lang="kk-KZ" sz="2000" dirty="0" smtClean="0"/>
            <a:t>2 дәрігер, 6 мед  бике, 4   кіші мейірбеке. </a:t>
          </a:r>
          <a:endParaRPr lang="ru-RU" sz="2000" dirty="0"/>
        </a:p>
      </dgm:t>
    </dgm:pt>
    <dgm:pt modelId="{C825F391-D8B3-4ACF-ADB7-7AA9CA625184}" type="parTrans" cxnId="{B047DB54-F1EB-4F4D-B6D7-F99613D85FDD}">
      <dgm:prSet/>
      <dgm:spPr/>
      <dgm:t>
        <a:bodyPr/>
        <a:lstStyle/>
        <a:p>
          <a:endParaRPr lang="ru-RU" sz="1800"/>
        </a:p>
      </dgm:t>
    </dgm:pt>
    <dgm:pt modelId="{02472756-FFE2-4296-BE1F-5FC201F3BB60}" type="sibTrans" cxnId="{B047DB54-F1EB-4F4D-B6D7-F99613D85FDD}">
      <dgm:prSet/>
      <dgm:spPr/>
      <dgm:t>
        <a:bodyPr/>
        <a:lstStyle/>
        <a:p>
          <a:endParaRPr lang="ru-RU" sz="1800"/>
        </a:p>
      </dgm:t>
    </dgm:pt>
    <dgm:pt modelId="{3BA9F99F-CD83-46F7-8A15-3B1258586FBE}">
      <dgm:prSet phldrT="[Текст]" custT="1"/>
      <dgm:spPr/>
      <dgm:t>
        <a:bodyPr/>
        <a:lstStyle/>
        <a:p>
          <a:endParaRPr lang="ru-RU" sz="2000" dirty="0"/>
        </a:p>
      </dgm:t>
    </dgm:pt>
    <dgm:pt modelId="{79A71FE1-F26F-4867-AA3D-36EDA11A1100}" type="sibTrans" cxnId="{D36FA169-73B8-43F2-846B-5AD1CD23A702}">
      <dgm:prSet/>
      <dgm:spPr/>
      <dgm:t>
        <a:bodyPr/>
        <a:lstStyle/>
        <a:p>
          <a:endParaRPr lang="ru-RU" sz="1800"/>
        </a:p>
      </dgm:t>
    </dgm:pt>
    <dgm:pt modelId="{F750B190-602E-4B1B-B0A5-B2E88FA8E31A}" type="parTrans" cxnId="{D36FA169-73B8-43F2-846B-5AD1CD23A702}">
      <dgm:prSet/>
      <dgm:spPr/>
      <dgm:t>
        <a:bodyPr/>
        <a:lstStyle/>
        <a:p>
          <a:endParaRPr lang="ru-RU" sz="1800"/>
        </a:p>
      </dgm:t>
    </dgm:pt>
    <dgm:pt modelId="{2E23754B-3AEB-4AC9-A4D2-8AC1B7945281}">
      <dgm:prSet phldrT="[Текст]" custT="1"/>
      <dgm:spPr/>
      <dgm:t>
        <a:bodyPr/>
        <a:lstStyle/>
        <a:p>
          <a:r>
            <a:rPr lang="kk-KZ" sz="1800" dirty="0" smtClean="0"/>
            <a:t>Бөлімшенің  құрамында 12  ақылы төсек (6 палата), физиотерапия кабинеті кіреді.   </a:t>
          </a:r>
          <a:endParaRPr lang="ru-RU" sz="1800" dirty="0"/>
        </a:p>
      </dgm:t>
    </dgm:pt>
    <dgm:pt modelId="{B82502E6-441D-4652-8C95-F859834466E7}" type="sibTrans" cxnId="{4195360F-3AFF-46DF-8458-2BEE52653DA8}">
      <dgm:prSet/>
      <dgm:spPr/>
      <dgm:t>
        <a:bodyPr/>
        <a:lstStyle/>
        <a:p>
          <a:endParaRPr lang="ru-RU" sz="1800"/>
        </a:p>
      </dgm:t>
    </dgm:pt>
    <dgm:pt modelId="{9F1527E8-924A-40C3-9F01-390E059B7A50}" type="parTrans" cxnId="{4195360F-3AFF-46DF-8458-2BEE52653DA8}">
      <dgm:prSet/>
      <dgm:spPr/>
      <dgm:t>
        <a:bodyPr/>
        <a:lstStyle/>
        <a:p>
          <a:endParaRPr lang="ru-RU" sz="1800"/>
        </a:p>
      </dgm:t>
    </dgm:pt>
    <dgm:pt modelId="{E5C41AB6-5F64-4895-94C6-83AD75CFBB88}" type="pres">
      <dgm:prSet presAssocID="{FC74E38B-D052-4338-BF7D-D6A5164DE8E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2DE778-1890-464A-A415-B78456B06C93}" type="pres">
      <dgm:prSet presAssocID="{2E23754B-3AEB-4AC9-A4D2-8AC1B7945281}" presName="comp" presStyleCnt="0"/>
      <dgm:spPr/>
    </dgm:pt>
    <dgm:pt modelId="{0BD20C42-1192-4569-8EB5-21BF354B8F1D}" type="pres">
      <dgm:prSet presAssocID="{2E23754B-3AEB-4AC9-A4D2-8AC1B7945281}" presName="rect2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E303A4-FF6E-49F2-8664-044AD114C585}" type="pres">
      <dgm:prSet presAssocID="{2E23754B-3AEB-4AC9-A4D2-8AC1B7945281}" presName="rect1" presStyleLbl="lnNode1" presStyleIdx="0" presStyleCnt="2"/>
      <dgm:spPr/>
    </dgm:pt>
    <dgm:pt modelId="{67B7DE33-4A5B-4ECA-90A7-791D335CBDD8}" type="pres">
      <dgm:prSet presAssocID="{B82502E6-441D-4652-8C95-F859834466E7}" presName="sibTrans" presStyleCnt="0"/>
      <dgm:spPr/>
    </dgm:pt>
    <dgm:pt modelId="{A6B3A6D9-DDAC-4723-A1F9-71FA1061E409}" type="pres">
      <dgm:prSet presAssocID="{3BA9F99F-CD83-46F7-8A15-3B1258586FBE}" presName="comp" presStyleCnt="0"/>
      <dgm:spPr/>
    </dgm:pt>
    <dgm:pt modelId="{CA0A5B98-8343-41F1-8D0C-EE4872918524}" type="pres">
      <dgm:prSet presAssocID="{3BA9F99F-CD83-46F7-8A15-3B1258586FBE}" presName="rect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CC9DEF-0B0C-454A-A447-B24CDA74B0FE}" type="pres">
      <dgm:prSet presAssocID="{3BA9F99F-CD83-46F7-8A15-3B1258586FBE}" presName="rect1" presStyleLbl="lnNode1" presStyleIdx="1" presStyleCnt="2"/>
      <dgm:spPr/>
    </dgm:pt>
  </dgm:ptLst>
  <dgm:cxnLst>
    <dgm:cxn modelId="{7293A642-2C50-480A-8695-6F8A82CF23B0}" type="presOf" srcId="{2E23754B-3AEB-4AC9-A4D2-8AC1B7945281}" destId="{0BD20C42-1192-4569-8EB5-21BF354B8F1D}" srcOrd="0" destOrd="0" presId="urn:microsoft.com/office/officeart/2008/layout/AlternatingPictureBlocks"/>
    <dgm:cxn modelId="{D36FA169-73B8-43F2-846B-5AD1CD23A702}" srcId="{FC74E38B-D052-4338-BF7D-D6A5164DE8E6}" destId="{3BA9F99F-CD83-46F7-8A15-3B1258586FBE}" srcOrd="1" destOrd="0" parTransId="{F750B190-602E-4B1B-B0A5-B2E88FA8E31A}" sibTransId="{79A71FE1-F26F-4867-AA3D-36EDA11A1100}"/>
    <dgm:cxn modelId="{6D6803C9-CED7-487B-9E92-9F62042E4424}" type="presOf" srcId="{99B111C7-F818-4498-BE02-666340261953}" destId="{CA0A5B98-8343-41F1-8D0C-EE4872918524}" srcOrd="0" destOrd="1" presId="urn:microsoft.com/office/officeart/2008/layout/AlternatingPictureBlocks"/>
    <dgm:cxn modelId="{2BA2B57D-16FB-4C89-9C02-C841F9C67EB3}" type="presOf" srcId="{3BA9F99F-CD83-46F7-8A15-3B1258586FBE}" destId="{CA0A5B98-8343-41F1-8D0C-EE4872918524}" srcOrd="0" destOrd="0" presId="urn:microsoft.com/office/officeart/2008/layout/AlternatingPictureBlocks"/>
    <dgm:cxn modelId="{4195360F-3AFF-46DF-8458-2BEE52653DA8}" srcId="{FC74E38B-D052-4338-BF7D-D6A5164DE8E6}" destId="{2E23754B-3AEB-4AC9-A4D2-8AC1B7945281}" srcOrd="0" destOrd="0" parTransId="{9F1527E8-924A-40C3-9F01-390E059B7A50}" sibTransId="{B82502E6-441D-4652-8C95-F859834466E7}"/>
    <dgm:cxn modelId="{B047DB54-F1EB-4F4D-B6D7-F99613D85FDD}" srcId="{3BA9F99F-CD83-46F7-8A15-3B1258586FBE}" destId="{99B111C7-F818-4498-BE02-666340261953}" srcOrd="0" destOrd="0" parTransId="{C825F391-D8B3-4ACF-ADB7-7AA9CA625184}" sibTransId="{02472756-FFE2-4296-BE1F-5FC201F3BB60}"/>
    <dgm:cxn modelId="{9B8BB8C4-B2F6-40EB-9379-067EBDCA851C}" type="presOf" srcId="{FC74E38B-D052-4338-BF7D-D6A5164DE8E6}" destId="{E5C41AB6-5F64-4895-94C6-83AD75CFBB88}" srcOrd="0" destOrd="0" presId="urn:microsoft.com/office/officeart/2008/layout/AlternatingPictureBlocks"/>
    <dgm:cxn modelId="{3F9C5402-3A1C-4D81-8CA4-CED8F3471D0A}" type="presParOf" srcId="{E5C41AB6-5F64-4895-94C6-83AD75CFBB88}" destId="{A02DE778-1890-464A-A415-B78456B06C93}" srcOrd="0" destOrd="0" presId="urn:microsoft.com/office/officeart/2008/layout/AlternatingPictureBlocks"/>
    <dgm:cxn modelId="{021F44A1-1122-4784-B4EF-97725C205B11}" type="presParOf" srcId="{A02DE778-1890-464A-A415-B78456B06C93}" destId="{0BD20C42-1192-4569-8EB5-21BF354B8F1D}" srcOrd="0" destOrd="0" presId="urn:microsoft.com/office/officeart/2008/layout/AlternatingPictureBlocks"/>
    <dgm:cxn modelId="{5FB06CA8-CDA1-4BBA-A12D-F1D0547BF22F}" type="presParOf" srcId="{A02DE778-1890-464A-A415-B78456B06C93}" destId="{76E303A4-FF6E-49F2-8664-044AD114C585}" srcOrd="1" destOrd="0" presId="urn:microsoft.com/office/officeart/2008/layout/AlternatingPictureBlocks"/>
    <dgm:cxn modelId="{E897535D-0B7A-4405-A7CB-3FA95AB6DA7F}" type="presParOf" srcId="{E5C41AB6-5F64-4895-94C6-83AD75CFBB88}" destId="{67B7DE33-4A5B-4ECA-90A7-791D335CBDD8}" srcOrd="1" destOrd="0" presId="urn:microsoft.com/office/officeart/2008/layout/AlternatingPictureBlocks"/>
    <dgm:cxn modelId="{0085C04D-22D8-43F0-951F-60FB0F0C3B74}" type="presParOf" srcId="{E5C41AB6-5F64-4895-94C6-83AD75CFBB88}" destId="{A6B3A6D9-DDAC-4723-A1F9-71FA1061E409}" srcOrd="2" destOrd="0" presId="urn:microsoft.com/office/officeart/2008/layout/AlternatingPictureBlocks"/>
    <dgm:cxn modelId="{00F31F96-3A4E-4CD3-9471-55E7093E55D1}" type="presParOf" srcId="{A6B3A6D9-DDAC-4723-A1F9-71FA1061E409}" destId="{CA0A5B98-8343-41F1-8D0C-EE4872918524}" srcOrd="0" destOrd="0" presId="urn:microsoft.com/office/officeart/2008/layout/AlternatingPictureBlocks"/>
    <dgm:cxn modelId="{65CACE5B-674F-4BB9-9EBF-FF91592F623E}" type="presParOf" srcId="{A6B3A6D9-DDAC-4723-A1F9-71FA1061E409}" destId="{B6CC9DEF-0B0C-454A-A447-B24CDA74B0FE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14A43D-5CF2-4FC6-88B0-209A5F9C4BC7}">
      <dsp:nvSpPr>
        <dsp:cNvPr id="0" name=""/>
        <dsp:cNvSpPr/>
      </dsp:nvSpPr>
      <dsp:spPr>
        <a:xfrm>
          <a:off x="405415" y="452479"/>
          <a:ext cx="3854791" cy="12046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9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en-US" sz="3000" b="1" kern="1200" dirty="0" smtClean="0">
              <a:latin typeface="Times New Roman" pitchFamily="18" charset="0"/>
              <a:cs typeface="Times New Roman" pitchFamily="18" charset="0"/>
            </a:rPr>
            <a:t>QOLDAU-</a:t>
          </a: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10</a:t>
          </a:r>
          <a:endParaRPr lang="ru-RU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5415" y="452479"/>
        <a:ext cx="3854791" cy="1204622"/>
      </dsp:txXfrm>
    </dsp:sp>
    <dsp:sp modelId="{5DB97408-0564-42E4-97F7-DD4B2F912F37}">
      <dsp:nvSpPr>
        <dsp:cNvPr id="0" name=""/>
        <dsp:cNvSpPr/>
      </dsp:nvSpPr>
      <dsp:spPr>
        <a:xfrm>
          <a:off x="0" y="278478"/>
          <a:ext cx="1325102" cy="1264853"/>
        </a:xfrm>
        <a:prstGeom prst="rec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FFCBB7-1F19-4F69-A91F-1512ACB33BD1}">
      <dsp:nvSpPr>
        <dsp:cNvPr id="0" name=""/>
        <dsp:cNvSpPr/>
      </dsp:nvSpPr>
      <dsp:spPr>
        <a:xfrm>
          <a:off x="4889806" y="452479"/>
          <a:ext cx="3854791" cy="12046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9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ККМФД-0</a:t>
          </a:r>
          <a:endParaRPr lang="ru-RU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89806" y="452479"/>
        <a:ext cx="3854791" cy="1204622"/>
      </dsp:txXfrm>
    </dsp:sp>
    <dsp:sp modelId="{CC0C996B-C1E7-4808-8022-E78FB4075D10}">
      <dsp:nvSpPr>
        <dsp:cNvPr id="0" name=""/>
        <dsp:cNvSpPr/>
      </dsp:nvSpPr>
      <dsp:spPr>
        <a:xfrm>
          <a:off x="4261569" y="322444"/>
          <a:ext cx="1325102" cy="1264853"/>
        </a:xfrm>
        <a:prstGeom prst="rect">
          <a:avLst/>
        </a:prstGeom>
        <a:solidFill>
          <a:schemeClr val="accent5">
            <a:tint val="50000"/>
            <a:hueOff val="-2136473"/>
            <a:satOff val="9523"/>
            <a:lumOff val="8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AAF2D0-335B-4E8B-B31C-7CCD0DE9316D}">
      <dsp:nvSpPr>
        <dsp:cNvPr id="0" name=""/>
        <dsp:cNvSpPr/>
      </dsp:nvSpPr>
      <dsp:spPr>
        <a:xfrm>
          <a:off x="405415" y="1968965"/>
          <a:ext cx="3854791" cy="12046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9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   </a:t>
          </a:r>
          <a:r>
            <a:rPr lang="en-US" sz="3000" b="1" kern="1200" dirty="0" smtClean="0">
              <a:latin typeface="Times New Roman" pitchFamily="18" charset="0"/>
              <a:cs typeface="Times New Roman" pitchFamily="18" charset="0"/>
            </a:rPr>
            <a:t>E-</a:t>
          </a:r>
          <a:r>
            <a:rPr lang="en-US" sz="3000" b="1" kern="1200" dirty="0" err="1" smtClean="0">
              <a:latin typeface="Times New Roman" pitchFamily="18" charset="0"/>
              <a:cs typeface="Times New Roman" pitchFamily="18" charset="0"/>
            </a:rPr>
            <a:t>Otinish</a:t>
          </a:r>
          <a:r>
            <a:rPr lang="en-US" sz="3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3000" b="1" kern="1200" dirty="0" smtClean="0">
              <a:latin typeface="Times New Roman" pitchFamily="18" charset="0"/>
              <a:cs typeface="Times New Roman" pitchFamily="18" charset="0"/>
            </a:rPr>
            <a:t>-</a:t>
          </a: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4</a:t>
          </a:r>
          <a:endParaRPr lang="ru-RU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5415" y="1968965"/>
        <a:ext cx="3854791" cy="1204622"/>
      </dsp:txXfrm>
    </dsp:sp>
    <dsp:sp modelId="{5870F4CE-3F54-40D9-8AA2-03284464DA63}">
      <dsp:nvSpPr>
        <dsp:cNvPr id="0" name=""/>
        <dsp:cNvSpPr/>
      </dsp:nvSpPr>
      <dsp:spPr>
        <a:xfrm>
          <a:off x="3865" y="1794964"/>
          <a:ext cx="1325102" cy="1264853"/>
        </a:xfrm>
        <a:prstGeom prst="rect">
          <a:avLst/>
        </a:prstGeom>
        <a:solidFill>
          <a:schemeClr val="accent5">
            <a:tint val="50000"/>
            <a:hueOff val="-4272946"/>
            <a:satOff val="19047"/>
            <a:lumOff val="16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B4F378-C7A9-4FE8-B669-6683465ECA6C}">
      <dsp:nvSpPr>
        <dsp:cNvPr id="0" name=""/>
        <dsp:cNvSpPr/>
      </dsp:nvSpPr>
      <dsp:spPr>
        <a:xfrm>
          <a:off x="4889806" y="1968965"/>
          <a:ext cx="3854791" cy="12046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9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ҚДСБ ҚҚ - </a:t>
          </a: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4 </a:t>
          </a:r>
          <a:endParaRPr lang="ru-RU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89806" y="1968965"/>
        <a:ext cx="3854791" cy="1204622"/>
      </dsp:txXfrm>
    </dsp:sp>
    <dsp:sp modelId="{8E5607F5-267C-416C-B470-202838B8071C}">
      <dsp:nvSpPr>
        <dsp:cNvPr id="0" name=""/>
        <dsp:cNvSpPr/>
      </dsp:nvSpPr>
      <dsp:spPr>
        <a:xfrm>
          <a:off x="4186251" y="1893673"/>
          <a:ext cx="1325102" cy="1264853"/>
        </a:xfrm>
        <a:prstGeom prst="rect">
          <a:avLst/>
        </a:prstGeom>
        <a:solidFill>
          <a:schemeClr val="accent5">
            <a:tint val="50000"/>
            <a:hueOff val="-6409420"/>
            <a:satOff val="28570"/>
            <a:lumOff val="25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B060C1-8338-42A6-81E0-724607C43DD3}">
      <dsp:nvSpPr>
        <dsp:cNvPr id="0" name=""/>
        <dsp:cNvSpPr/>
      </dsp:nvSpPr>
      <dsp:spPr>
        <a:xfrm>
          <a:off x="405415" y="3485451"/>
          <a:ext cx="3854791" cy="12046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9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  ҚРО </a:t>
          </a: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сайты-2</a:t>
          </a:r>
          <a:endParaRPr lang="ru-RU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5415" y="3485451"/>
        <a:ext cx="3854791" cy="1204622"/>
      </dsp:txXfrm>
    </dsp:sp>
    <dsp:sp modelId="{EB3E4FD4-DD3C-4285-B29A-B2ACF315F401}">
      <dsp:nvSpPr>
        <dsp:cNvPr id="0" name=""/>
        <dsp:cNvSpPr/>
      </dsp:nvSpPr>
      <dsp:spPr>
        <a:xfrm>
          <a:off x="3865" y="3311450"/>
          <a:ext cx="1325102" cy="1264853"/>
        </a:xfrm>
        <a:prstGeom prst="rect">
          <a:avLst/>
        </a:prstGeom>
        <a:solidFill>
          <a:schemeClr val="accent5">
            <a:tint val="50000"/>
            <a:hueOff val="-8545893"/>
            <a:satOff val="38094"/>
            <a:lumOff val="336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FE6B62-91EF-4881-AF81-8312A9C341A5}">
      <dsp:nvSpPr>
        <dsp:cNvPr id="0" name=""/>
        <dsp:cNvSpPr/>
      </dsp:nvSpPr>
      <dsp:spPr>
        <a:xfrm>
          <a:off x="4889806" y="3485451"/>
          <a:ext cx="3854791" cy="12046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5931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Өзі келіп жазған   </a:t>
          </a:r>
          <a:r>
            <a:rPr lang="kk-KZ" sz="3000" b="1" kern="1200" dirty="0" smtClean="0">
              <a:latin typeface="Times New Roman" pitchFamily="18" charset="0"/>
              <a:cs typeface="Times New Roman" pitchFamily="18" charset="0"/>
            </a:rPr>
            <a:t>өтініш-2</a:t>
          </a:r>
          <a:endParaRPr lang="ru-RU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89806" y="3485451"/>
        <a:ext cx="3854791" cy="1204622"/>
      </dsp:txXfrm>
    </dsp:sp>
    <dsp:sp modelId="{8F5BA71C-4FB1-4681-8ACF-59441A0B72FF}">
      <dsp:nvSpPr>
        <dsp:cNvPr id="0" name=""/>
        <dsp:cNvSpPr/>
      </dsp:nvSpPr>
      <dsp:spPr>
        <a:xfrm>
          <a:off x="4255008" y="3456389"/>
          <a:ext cx="1325102" cy="1264853"/>
        </a:xfrm>
        <a:prstGeom prst="rect">
          <a:avLst/>
        </a:prstGeom>
        <a:solidFill>
          <a:schemeClr val="accent5">
            <a:tint val="50000"/>
            <a:hueOff val="-10682366"/>
            <a:satOff val="47617"/>
            <a:lumOff val="42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281997-77C7-4C5A-9257-6EC8801C8AF0}">
      <dsp:nvSpPr>
        <dsp:cNvPr id="0" name=""/>
        <dsp:cNvSpPr/>
      </dsp:nvSpPr>
      <dsp:spPr>
        <a:xfrm>
          <a:off x="54668" y="1267"/>
          <a:ext cx="4096966" cy="24581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Медициналық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алғашқы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көмектің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сапасыз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көрсетілуі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оның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ішінде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b="1" kern="1200" dirty="0" smtClean="0">
              <a:latin typeface="Times New Roman" pitchFamily="18" charset="0"/>
              <a:cs typeface="Times New Roman" pitchFamily="18" charset="0"/>
            </a:rPr>
            <a:t>Call –center </a:t>
          </a:r>
          <a:r>
            <a:rPr lang="kk-KZ" sz="1600" b="1" kern="1200" dirty="0" smtClean="0">
              <a:latin typeface="Times New Roman" pitchFamily="18" charset="0"/>
              <a:cs typeface="Times New Roman" pitchFamily="18" charset="0"/>
            </a:rPr>
            <a:t>телефон номеріне хабарласа алмау –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kern="1200" dirty="0" smtClean="0">
              <a:latin typeface="Times New Roman" pitchFamily="18" charset="0"/>
              <a:cs typeface="Times New Roman" pitchFamily="18" charset="0"/>
            </a:rPr>
            <a:t>9 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668" y="1267"/>
        <a:ext cx="4096966" cy="2458180"/>
      </dsp:txXfrm>
    </dsp:sp>
    <dsp:sp modelId="{C11299B3-DB7D-4D52-8043-BF02E518EC07}">
      <dsp:nvSpPr>
        <dsp:cNvPr id="0" name=""/>
        <dsp:cNvSpPr/>
      </dsp:nvSpPr>
      <dsp:spPr>
        <a:xfrm>
          <a:off x="4561332" y="1267"/>
          <a:ext cx="4096966" cy="24581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Стационарды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алмастыратын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стационарлық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жағдайларда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медициналық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көмектің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сапасыз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көрсетілуі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-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kern="1200" dirty="0" smtClean="0">
              <a:latin typeface="Times New Roman" pitchFamily="18" charset="0"/>
              <a:cs typeface="Times New Roman" pitchFamily="18" charset="0"/>
            </a:rPr>
            <a:t>5</a:t>
          </a:r>
          <a:endParaRPr lang="ru-RU" sz="2800" b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4561332" y="1267"/>
        <a:ext cx="4096966" cy="2458180"/>
      </dsp:txXfrm>
    </dsp:sp>
    <dsp:sp modelId="{51EFB739-0A46-4778-AA24-A17A29AA6BEA}">
      <dsp:nvSpPr>
        <dsp:cNvPr id="0" name=""/>
        <dsp:cNvSpPr/>
      </dsp:nvSpPr>
      <dsp:spPr>
        <a:xfrm>
          <a:off x="54668" y="2869144"/>
          <a:ext cx="4096966" cy="24581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Медициналық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қызметтерді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ұзақ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күту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(БГ портал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бойынша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,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стационарға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жату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уақыты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)-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kern="1200" dirty="0" smtClean="0">
              <a:latin typeface="Times New Roman" pitchFamily="18" charset="0"/>
              <a:cs typeface="Times New Roman" pitchFamily="18" charset="0"/>
            </a:rPr>
            <a:t>6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668" y="2869144"/>
        <a:ext cx="4096966" cy="2458180"/>
      </dsp:txXfrm>
    </dsp:sp>
    <dsp:sp modelId="{478B228A-EE44-4EBE-9CA0-9763AD93F5F0}">
      <dsp:nvSpPr>
        <dsp:cNvPr id="0" name=""/>
        <dsp:cNvSpPr/>
      </dsp:nvSpPr>
      <dsp:spPr>
        <a:xfrm>
          <a:off x="4561332" y="2869144"/>
          <a:ext cx="4096966" cy="245818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Алғыс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айту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(медицина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ұйымына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қызметкерлеріне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)-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kern="1200" dirty="0" smtClean="0">
              <a:latin typeface="Times New Roman" pitchFamily="18" charset="0"/>
              <a:cs typeface="Times New Roman" pitchFamily="18" charset="0"/>
            </a:rPr>
            <a:t>2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61332" y="2869144"/>
        <a:ext cx="4096966" cy="24581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D20C42-1192-4569-8EB5-21BF354B8F1D}">
      <dsp:nvSpPr>
        <dsp:cNvPr id="0" name=""/>
        <dsp:cNvSpPr/>
      </dsp:nvSpPr>
      <dsp:spPr>
        <a:xfrm>
          <a:off x="3016804" y="1"/>
          <a:ext cx="5003227" cy="226287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/>
            <a:t>Бөлімшенің  құрамында 12  ақылы төсек (6 палата), физиотерапия кабинеті кіреді.   </a:t>
          </a:r>
          <a:endParaRPr lang="ru-RU" sz="1800" kern="1200" dirty="0"/>
        </a:p>
      </dsp:txBody>
      <dsp:txXfrm>
        <a:off x="3016804" y="1"/>
        <a:ext cx="5003227" cy="2262879"/>
      </dsp:txXfrm>
    </dsp:sp>
    <dsp:sp modelId="{76E303A4-FF6E-49F2-8664-044AD114C585}">
      <dsp:nvSpPr>
        <dsp:cNvPr id="0" name=""/>
        <dsp:cNvSpPr/>
      </dsp:nvSpPr>
      <dsp:spPr>
        <a:xfrm>
          <a:off x="552528" y="1"/>
          <a:ext cx="2240251" cy="226287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0A5B98-8343-41F1-8D0C-EE4872918524}">
      <dsp:nvSpPr>
        <dsp:cNvPr id="0" name=""/>
        <dsp:cNvSpPr/>
      </dsp:nvSpPr>
      <dsp:spPr>
        <a:xfrm>
          <a:off x="552528" y="2636256"/>
          <a:ext cx="5003227" cy="2262879"/>
        </a:xfrm>
        <a:prstGeom prst="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000" kern="1200" dirty="0" smtClean="0"/>
            <a:t>2 дәрігер, 6 мед  бике, 4   кіші мейірбеке. </a:t>
          </a:r>
          <a:endParaRPr lang="ru-RU" sz="2000" kern="1200" dirty="0"/>
        </a:p>
      </dsp:txBody>
      <dsp:txXfrm>
        <a:off x="552528" y="2636256"/>
        <a:ext cx="5003227" cy="2262879"/>
      </dsp:txXfrm>
    </dsp:sp>
    <dsp:sp modelId="{B6CC9DEF-0B0C-454A-A447-B24CDA74B0FE}">
      <dsp:nvSpPr>
        <dsp:cNvPr id="0" name=""/>
        <dsp:cNvSpPr/>
      </dsp:nvSpPr>
      <dsp:spPr>
        <a:xfrm>
          <a:off x="5779780" y="2636256"/>
          <a:ext cx="2240251" cy="2262879"/>
        </a:xfrm>
        <a:prstGeom prst="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6A76A-473E-4C27-B41D-729DEF3870B8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46084A-AF2B-425C-B2A0-C19548DD87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7512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40BA-00E3-40BC-B00F-3ED0A40E831E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EA091-1072-40E5-86FC-0D8BF3A729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630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0350" y="217488"/>
            <a:ext cx="6423025" cy="48180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84616" y="8685216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:notes"/>
          <p:cNvSpPr txBox="1">
            <a:spLocks noGrp="1"/>
          </p:cNvSpPr>
          <p:nvPr>
            <p:ph type="body" idx="1"/>
          </p:nvPr>
        </p:nvSpPr>
        <p:spPr>
          <a:xfrm>
            <a:off x="685801" y="4400553"/>
            <a:ext cx="5486400" cy="3600450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2604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2C711-842E-4C7E-BE36-511E48E56BF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263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827AB-6AA6-41D3-AEBB-40D7C5C36E80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620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35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1" y="4400553"/>
            <a:ext cx="5486400" cy="3600450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dirty="0" smtClean="0"/>
              <a:t>Өлім-жітім:</a:t>
            </a:r>
            <a:r>
              <a:rPr lang="kk-KZ" baseline="0" dirty="0" smtClean="0"/>
              <a:t> Каримова Исакуль 01.01.1941 жыл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baseline="0" dirty="0" smtClean="0"/>
              <a:t>Ауру тарихының нөмері: 1826 </a:t>
            </a:r>
            <a:br>
              <a:rPr lang="kk-KZ" baseline="0" dirty="0" smtClean="0"/>
            </a:br>
            <a:r>
              <a:rPr lang="kk-KZ" baseline="0" dirty="0" smtClean="0"/>
              <a:t>Бөлімше: ІІ РБ, емдеуші дәрігер: Балтабаева Ақжібек Ермекбайқызы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baseline="0" dirty="0" smtClean="0"/>
              <a:t>Диагнозы: (МКБ-М35.3). Ревматикалық полимиалгия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baseline="0" dirty="0" smtClean="0"/>
              <a:t>Госпитализация күні: 27.06.2023жыл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baseline="0" dirty="0" smtClean="0"/>
              <a:t>Өлген күні: 01.07.2023 жыл  </a:t>
            </a:r>
            <a:endParaRPr dirty="0"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3188" y="1143000"/>
            <a:ext cx="41116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8971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3188" y="1143000"/>
            <a:ext cx="41116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6:notes"/>
          <p:cNvSpPr txBox="1">
            <a:spLocks noGrp="1"/>
          </p:cNvSpPr>
          <p:nvPr>
            <p:ph type="body" idx="1"/>
          </p:nvPr>
        </p:nvSpPr>
        <p:spPr>
          <a:xfrm>
            <a:off x="685801" y="4400553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9" name="Google Shape;219;p6:notes"/>
          <p:cNvSpPr txBox="1">
            <a:spLocks noGrp="1"/>
          </p:cNvSpPr>
          <p:nvPr>
            <p:ph type="sldNum" idx="12"/>
          </p:nvPr>
        </p:nvSpPr>
        <p:spPr>
          <a:xfrm>
            <a:off x="3884616" y="8685216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33447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en-US" smtClean="0"/>
              <a:t>в 2017году умерла 1 пациентка, которая поступила в тяжёлом состоянии с переводом с ГКБ№7. Была госпитализирована по административной квоте в палату интенсивной терапии с диагнозом Смешанное заболевание соединительной ткани с признаками ССД и СКВ, в терминальной стадии. Причина смерти полиорганная недостаточность.  Т</a:t>
            </a:r>
            <a:r>
              <a:rPr lang="kk-KZ" altLang="en-US" smtClean="0"/>
              <a:t>ел</a:t>
            </a:r>
            <a:r>
              <a:rPr lang="ru-RU" altLang="en-US" smtClean="0"/>
              <a:t>о</a:t>
            </a:r>
            <a:r>
              <a:rPr lang="kk-KZ" altLang="en-US" smtClean="0"/>
              <a:t> выдан</a:t>
            </a:r>
            <a:r>
              <a:rPr lang="ru-RU" altLang="en-US" smtClean="0"/>
              <a:t>о</a:t>
            </a:r>
            <a:r>
              <a:rPr lang="kk-KZ" altLang="en-US" smtClean="0"/>
              <a:t> без вскрытия, по религиозным </a:t>
            </a:r>
            <a:r>
              <a:rPr lang="ru-RU" altLang="en-US" smtClean="0"/>
              <a:t>принципам</a:t>
            </a:r>
            <a:r>
              <a:rPr lang="kk-KZ" altLang="en-US" smtClean="0"/>
              <a:t> родственников.</a:t>
            </a:r>
            <a:r>
              <a:rPr lang="ru-RU" altLang="en-US" smtClean="0"/>
              <a:t> Разобрано на КИЛИ с участием сотрудников базирующихся кафедр. </a:t>
            </a:r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7B2F84BC-3EEC-4C2D-853B-66A1037688F4}" type="slidenum">
              <a:rPr lang="ru-RU" altLang="en-US"/>
              <a:pPr/>
              <a:t>19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739087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0DB8C-8367-4FFC-AA8D-53153A1E2A2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578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3188" y="1143000"/>
            <a:ext cx="41116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85801" y="4400553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2:notes"/>
          <p:cNvSpPr txBox="1">
            <a:spLocks noGrp="1"/>
          </p:cNvSpPr>
          <p:nvPr>
            <p:ph type="sldNum" idx="12"/>
          </p:nvPr>
        </p:nvSpPr>
        <p:spPr>
          <a:xfrm>
            <a:off x="3884616" y="8685216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94579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8864cf4e9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3188" y="1143000"/>
            <a:ext cx="41116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8864cf4e95_0_0:notes"/>
          <p:cNvSpPr txBox="1">
            <a:spLocks noGrp="1"/>
          </p:cNvSpPr>
          <p:nvPr>
            <p:ph type="body" idx="1"/>
          </p:nvPr>
        </p:nvSpPr>
        <p:spPr>
          <a:xfrm>
            <a:off x="685801" y="4400552"/>
            <a:ext cx="5486471" cy="3600575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28864cf4e95_0_0:notes"/>
          <p:cNvSpPr txBox="1">
            <a:spLocks noGrp="1"/>
          </p:cNvSpPr>
          <p:nvPr>
            <p:ph type="sldNum" idx="12"/>
          </p:nvPr>
        </p:nvSpPr>
        <p:spPr>
          <a:xfrm>
            <a:off x="3884616" y="8685216"/>
            <a:ext cx="2971762" cy="458832"/>
          </a:xfrm>
          <a:prstGeom prst="rect">
            <a:avLst/>
          </a:prstGeom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009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8864cf4e95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3188" y="1143000"/>
            <a:ext cx="41116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8864cf4e95_0_7:notes"/>
          <p:cNvSpPr txBox="1">
            <a:spLocks noGrp="1"/>
          </p:cNvSpPr>
          <p:nvPr>
            <p:ph type="body" idx="1"/>
          </p:nvPr>
        </p:nvSpPr>
        <p:spPr>
          <a:xfrm>
            <a:off x="685801" y="4400552"/>
            <a:ext cx="5486471" cy="3600575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28864cf4e95_0_7:notes"/>
          <p:cNvSpPr txBox="1">
            <a:spLocks noGrp="1"/>
          </p:cNvSpPr>
          <p:nvPr>
            <p:ph type="sldNum" idx="12"/>
          </p:nvPr>
        </p:nvSpPr>
        <p:spPr>
          <a:xfrm>
            <a:off x="3884616" y="8685216"/>
            <a:ext cx="2971762" cy="458832"/>
          </a:xfrm>
          <a:prstGeom prst="rect">
            <a:avLst/>
          </a:prstGeom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4924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535115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37688" y="396239"/>
            <a:ext cx="8476971" cy="6065523"/>
          </a:xfr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021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877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ft_Blank">
  <p:cSld name="Left_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2409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11" Type="http://schemas.openxmlformats.org/officeDocument/2006/relationships/image" Target="../media/image17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/>
          <p:nvPr/>
        </p:nvSpPr>
        <p:spPr>
          <a:xfrm>
            <a:off x="784601" y="2780928"/>
            <a:ext cx="7705725" cy="162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ШЖҚ «</a:t>
            </a:r>
            <a:r>
              <a:rPr lang="ru-RU" sz="3200" b="1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ревматология </a:t>
            </a:r>
            <a:r>
              <a:rPr lang="ru-RU" sz="3200" b="1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орталығы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МКК 2023 </a:t>
            </a:r>
            <a:r>
              <a:rPr lang="ru-RU" sz="3200" b="1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ІІ </a:t>
            </a:r>
            <a:r>
              <a:rPr lang="kk-KZ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квартал бойынша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қорытындысы</a:t>
            </a:r>
            <a: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sz="2800" b="1" i="0" u="none" strike="noStrike" cap="none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696914" y="6237291"/>
            <a:ext cx="770572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Century Gothic"/>
                <a:cs typeface="Times New Roman" pitchFamily="18" charset="0"/>
                <a:sym typeface="Century Gothic"/>
              </a:rPr>
              <a:t>Алматы, 2023 ж. </a:t>
            </a:r>
            <a:endParaRPr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467545" y="233616"/>
            <a:ext cx="8254181" cy="45911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k-KZ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ШЖҚ «ҚАЛАЛЫҚ РЕВМАТОЛОГИЯ ОРТАЛЫҒЫ» МКК</a:t>
            </a: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k-KZ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Алматы қаласы ҚДСБ </a:t>
            </a:r>
            <a:endParaRPr sz="1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90" y="836714"/>
            <a:ext cx="1224136" cy="12587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3929" y="836714"/>
            <a:ext cx="1188595" cy="1265481"/>
          </a:xfrm>
          <a:prstGeom prst="rect">
            <a:avLst/>
          </a:prstGeom>
        </p:spPr>
      </p:pic>
      <p:pic>
        <p:nvPicPr>
          <p:cNvPr id="1026" name="Picture 2" descr="Лог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1" y="836714"/>
            <a:ext cx="1275479" cy="125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7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6"/>
          <p:cNvSpPr/>
          <p:nvPr/>
        </p:nvSpPr>
        <p:spPr>
          <a:xfrm>
            <a:off x="2186169" y="3908312"/>
            <a:ext cx="1894457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grpSp>
        <p:nvGrpSpPr>
          <p:cNvPr id="2" name="object 2"/>
          <p:cNvGrpSpPr/>
          <p:nvPr/>
        </p:nvGrpSpPr>
        <p:grpSpPr>
          <a:xfrm>
            <a:off x="143380" y="850290"/>
            <a:ext cx="8857774" cy="2575304"/>
            <a:chOff x="191173" y="1072133"/>
            <a:chExt cx="11810365" cy="2204720"/>
          </a:xfrm>
        </p:grpSpPr>
        <p:sp>
          <p:nvSpPr>
            <p:cNvPr id="3" name="object 3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11432247" y="0"/>
                  </a:moveTo>
                  <a:lnTo>
                    <a:pt x="365315" y="0"/>
                  </a:lnTo>
                  <a:lnTo>
                    <a:pt x="315745" y="3335"/>
                  </a:lnTo>
                  <a:lnTo>
                    <a:pt x="268202" y="13051"/>
                  </a:lnTo>
                  <a:lnTo>
                    <a:pt x="223120" y="28711"/>
                  </a:lnTo>
                  <a:lnTo>
                    <a:pt x="180936" y="49882"/>
                  </a:lnTo>
                  <a:lnTo>
                    <a:pt x="142084" y="76128"/>
                  </a:lnTo>
                  <a:lnTo>
                    <a:pt x="107000" y="107013"/>
                  </a:lnTo>
                  <a:lnTo>
                    <a:pt x="76119" y="142102"/>
                  </a:lnTo>
                  <a:lnTo>
                    <a:pt x="49877" y="180960"/>
                  </a:lnTo>
                  <a:lnTo>
                    <a:pt x="28709" y="223152"/>
                  </a:lnTo>
                  <a:lnTo>
                    <a:pt x="13049" y="268243"/>
                  </a:lnTo>
                  <a:lnTo>
                    <a:pt x="3335" y="315797"/>
                  </a:lnTo>
                  <a:lnTo>
                    <a:pt x="0" y="365378"/>
                  </a:lnTo>
                  <a:lnTo>
                    <a:pt x="0" y="1826640"/>
                  </a:lnTo>
                  <a:lnTo>
                    <a:pt x="3335" y="1876193"/>
                  </a:lnTo>
                  <a:lnTo>
                    <a:pt x="13049" y="1923723"/>
                  </a:lnTo>
                  <a:lnTo>
                    <a:pt x="28709" y="1968793"/>
                  </a:lnTo>
                  <a:lnTo>
                    <a:pt x="49877" y="2010969"/>
                  </a:lnTo>
                  <a:lnTo>
                    <a:pt x="76119" y="2049815"/>
                  </a:lnTo>
                  <a:lnTo>
                    <a:pt x="107000" y="2084895"/>
                  </a:lnTo>
                  <a:lnTo>
                    <a:pt x="142084" y="2115773"/>
                  </a:lnTo>
                  <a:lnTo>
                    <a:pt x="180936" y="2142014"/>
                  </a:lnTo>
                  <a:lnTo>
                    <a:pt x="223120" y="2163183"/>
                  </a:lnTo>
                  <a:lnTo>
                    <a:pt x="268202" y="2178842"/>
                  </a:lnTo>
                  <a:lnTo>
                    <a:pt x="315745" y="2188557"/>
                  </a:lnTo>
                  <a:lnTo>
                    <a:pt x="365315" y="2191892"/>
                  </a:lnTo>
                  <a:lnTo>
                    <a:pt x="11432247" y="2191892"/>
                  </a:lnTo>
                  <a:lnTo>
                    <a:pt x="11481800" y="2188557"/>
                  </a:lnTo>
                  <a:lnTo>
                    <a:pt x="11529329" y="2178842"/>
                  </a:lnTo>
                  <a:lnTo>
                    <a:pt x="11574400" y="2163183"/>
                  </a:lnTo>
                  <a:lnTo>
                    <a:pt x="11616576" y="2142014"/>
                  </a:lnTo>
                  <a:lnTo>
                    <a:pt x="11655422" y="2115773"/>
                  </a:lnTo>
                  <a:lnTo>
                    <a:pt x="11690502" y="2084895"/>
                  </a:lnTo>
                  <a:lnTo>
                    <a:pt x="11721380" y="2049815"/>
                  </a:lnTo>
                  <a:lnTo>
                    <a:pt x="11747621" y="2010969"/>
                  </a:lnTo>
                  <a:lnTo>
                    <a:pt x="11768789" y="1968793"/>
                  </a:lnTo>
                  <a:lnTo>
                    <a:pt x="11784449" y="1923723"/>
                  </a:lnTo>
                  <a:lnTo>
                    <a:pt x="11794164" y="1876193"/>
                  </a:lnTo>
                  <a:lnTo>
                    <a:pt x="11797499" y="1826640"/>
                  </a:lnTo>
                  <a:lnTo>
                    <a:pt x="11797499" y="365378"/>
                  </a:lnTo>
                  <a:lnTo>
                    <a:pt x="11794164" y="315797"/>
                  </a:lnTo>
                  <a:lnTo>
                    <a:pt x="11784449" y="268243"/>
                  </a:lnTo>
                  <a:lnTo>
                    <a:pt x="11768789" y="223152"/>
                  </a:lnTo>
                  <a:lnTo>
                    <a:pt x="11747621" y="180960"/>
                  </a:lnTo>
                  <a:lnTo>
                    <a:pt x="11721380" y="142102"/>
                  </a:lnTo>
                  <a:lnTo>
                    <a:pt x="11690502" y="107013"/>
                  </a:lnTo>
                  <a:lnTo>
                    <a:pt x="11655422" y="76128"/>
                  </a:lnTo>
                  <a:lnTo>
                    <a:pt x="11616576" y="49882"/>
                  </a:lnTo>
                  <a:lnTo>
                    <a:pt x="11574400" y="28711"/>
                  </a:lnTo>
                  <a:lnTo>
                    <a:pt x="11529329" y="13051"/>
                  </a:lnTo>
                  <a:lnTo>
                    <a:pt x="11481800" y="3335"/>
                  </a:lnTo>
                  <a:lnTo>
                    <a:pt x="11432247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0" y="365378"/>
                  </a:moveTo>
                  <a:lnTo>
                    <a:pt x="3335" y="315797"/>
                  </a:lnTo>
                  <a:lnTo>
                    <a:pt x="13049" y="268243"/>
                  </a:lnTo>
                  <a:lnTo>
                    <a:pt x="28709" y="223152"/>
                  </a:lnTo>
                  <a:lnTo>
                    <a:pt x="49877" y="180960"/>
                  </a:lnTo>
                  <a:lnTo>
                    <a:pt x="76119" y="142102"/>
                  </a:lnTo>
                  <a:lnTo>
                    <a:pt x="107000" y="107013"/>
                  </a:lnTo>
                  <a:lnTo>
                    <a:pt x="142084" y="76128"/>
                  </a:lnTo>
                  <a:lnTo>
                    <a:pt x="180936" y="49882"/>
                  </a:lnTo>
                  <a:lnTo>
                    <a:pt x="223120" y="28711"/>
                  </a:lnTo>
                  <a:lnTo>
                    <a:pt x="268202" y="13051"/>
                  </a:lnTo>
                  <a:lnTo>
                    <a:pt x="315745" y="3335"/>
                  </a:lnTo>
                  <a:lnTo>
                    <a:pt x="365315" y="0"/>
                  </a:lnTo>
                  <a:lnTo>
                    <a:pt x="11432247" y="0"/>
                  </a:lnTo>
                  <a:lnTo>
                    <a:pt x="11481800" y="3335"/>
                  </a:lnTo>
                  <a:lnTo>
                    <a:pt x="11529329" y="13051"/>
                  </a:lnTo>
                  <a:lnTo>
                    <a:pt x="11574400" y="28711"/>
                  </a:lnTo>
                  <a:lnTo>
                    <a:pt x="11616576" y="49882"/>
                  </a:lnTo>
                  <a:lnTo>
                    <a:pt x="11655422" y="76128"/>
                  </a:lnTo>
                  <a:lnTo>
                    <a:pt x="11690502" y="107013"/>
                  </a:lnTo>
                  <a:lnTo>
                    <a:pt x="11721380" y="142102"/>
                  </a:lnTo>
                  <a:lnTo>
                    <a:pt x="11747621" y="180960"/>
                  </a:lnTo>
                  <a:lnTo>
                    <a:pt x="11768789" y="223152"/>
                  </a:lnTo>
                  <a:lnTo>
                    <a:pt x="11784449" y="268243"/>
                  </a:lnTo>
                  <a:lnTo>
                    <a:pt x="11794164" y="315797"/>
                  </a:lnTo>
                  <a:lnTo>
                    <a:pt x="11797499" y="365378"/>
                  </a:lnTo>
                  <a:lnTo>
                    <a:pt x="11797499" y="1826640"/>
                  </a:lnTo>
                  <a:lnTo>
                    <a:pt x="11794164" y="1876193"/>
                  </a:lnTo>
                  <a:lnTo>
                    <a:pt x="11784449" y="1923723"/>
                  </a:lnTo>
                  <a:lnTo>
                    <a:pt x="11768789" y="1968793"/>
                  </a:lnTo>
                  <a:lnTo>
                    <a:pt x="11747621" y="2010969"/>
                  </a:lnTo>
                  <a:lnTo>
                    <a:pt x="11721380" y="2049815"/>
                  </a:lnTo>
                  <a:lnTo>
                    <a:pt x="11690502" y="2084895"/>
                  </a:lnTo>
                  <a:lnTo>
                    <a:pt x="11655422" y="2115773"/>
                  </a:lnTo>
                  <a:lnTo>
                    <a:pt x="11616576" y="2142014"/>
                  </a:lnTo>
                  <a:lnTo>
                    <a:pt x="11574400" y="2163183"/>
                  </a:lnTo>
                  <a:lnTo>
                    <a:pt x="11529329" y="2178842"/>
                  </a:lnTo>
                  <a:lnTo>
                    <a:pt x="11481800" y="2188557"/>
                  </a:lnTo>
                  <a:lnTo>
                    <a:pt x="11432247" y="2191892"/>
                  </a:lnTo>
                  <a:lnTo>
                    <a:pt x="365315" y="2191892"/>
                  </a:lnTo>
                  <a:lnTo>
                    <a:pt x="315745" y="2188557"/>
                  </a:lnTo>
                  <a:lnTo>
                    <a:pt x="268202" y="2178842"/>
                  </a:lnTo>
                  <a:lnTo>
                    <a:pt x="223120" y="2163183"/>
                  </a:lnTo>
                  <a:lnTo>
                    <a:pt x="180936" y="2142014"/>
                  </a:lnTo>
                  <a:lnTo>
                    <a:pt x="142084" y="2115773"/>
                  </a:lnTo>
                  <a:lnTo>
                    <a:pt x="107000" y="2084895"/>
                  </a:lnTo>
                  <a:lnTo>
                    <a:pt x="76119" y="2049815"/>
                  </a:lnTo>
                  <a:lnTo>
                    <a:pt x="49877" y="2010969"/>
                  </a:lnTo>
                  <a:lnTo>
                    <a:pt x="28709" y="1968793"/>
                  </a:lnTo>
                  <a:lnTo>
                    <a:pt x="13049" y="1923723"/>
                  </a:lnTo>
                  <a:lnTo>
                    <a:pt x="3335" y="1876193"/>
                  </a:lnTo>
                  <a:lnTo>
                    <a:pt x="0" y="1826640"/>
                  </a:lnTo>
                  <a:lnTo>
                    <a:pt x="0" y="365378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</p:grpSp>
      <p:sp>
        <p:nvSpPr>
          <p:cNvPr id="6" name="object 6"/>
          <p:cNvSpPr/>
          <p:nvPr/>
        </p:nvSpPr>
        <p:spPr>
          <a:xfrm>
            <a:off x="232614" y="3921192"/>
            <a:ext cx="1894457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10" name="object 10"/>
          <p:cNvSpPr txBox="1"/>
          <p:nvPr/>
        </p:nvSpPr>
        <p:spPr>
          <a:xfrm>
            <a:off x="8731472" y="79070"/>
            <a:ext cx="167640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000" spc="-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23094" y="2794055"/>
            <a:ext cx="8461342" cy="1191533"/>
            <a:chOff x="435584" y="2732151"/>
            <a:chExt cx="11317605" cy="1191533"/>
          </a:xfrm>
        </p:grpSpPr>
        <p:sp>
          <p:nvSpPr>
            <p:cNvPr id="13" name="object 13"/>
            <p:cNvSpPr/>
            <p:nvPr/>
          </p:nvSpPr>
          <p:spPr>
            <a:xfrm>
              <a:off x="435584" y="2732151"/>
              <a:ext cx="11317605" cy="577095"/>
            </a:xfrm>
            <a:custGeom>
              <a:avLst/>
              <a:gdLst/>
              <a:ahLst/>
              <a:cxnLst/>
              <a:rect l="l" t="t" r="r" b="b"/>
              <a:pathLst>
                <a:path w="11317605" h="395605">
                  <a:moveTo>
                    <a:pt x="11251463" y="0"/>
                  </a:moveTo>
                  <a:lnTo>
                    <a:pt x="65849" y="0"/>
                  </a:lnTo>
                  <a:lnTo>
                    <a:pt x="40215" y="5171"/>
                  </a:lnTo>
                  <a:lnTo>
                    <a:pt x="19284" y="19272"/>
                  </a:lnTo>
                  <a:lnTo>
                    <a:pt x="5174" y="40183"/>
                  </a:lnTo>
                  <a:lnTo>
                    <a:pt x="0" y="65786"/>
                  </a:lnTo>
                  <a:lnTo>
                    <a:pt x="0" y="329184"/>
                  </a:lnTo>
                  <a:lnTo>
                    <a:pt x="5174" y="354806"/>
                  </a:lnTo>
                  <a:lnTo>
                    <a:pt x="19284" y="375761"/>
                  </a:lnTo>
                  <a:lnTo>
                    <a:pt x="40215" y="389905"/>
                  </a:lnTo>
                  <a:lnTo>
                    <a:pt x="65849" y="395097"/>
                  </a:lnTo>
                  <a:lnTo>
                    <a:pt x="11251463" y="395097"/>
                  </a:lnTo>
                  <a:lnTo>
                    <a:pt x="11277065" y="389905"/>
                  </a:lnTo>
                  <a:lnTo>
                    <a:pt x="11297977" y="375761"/>
                  </a:lnTo>
                  <a:lnTo>
                    <a:pt x="11312078" y="354806"/>
                  </a:lnTo>
                  <a:lnTo>
                    <a:pt x="11317249" y="329184"/>
                  </a:lnTo>
                  <a:lnTo>
                    <a:pt x="11317249" y="65786"/>
                  </a:lnTo>
                  <a:lnTo>
                    <a:pt x="11312078" y="40183"/>
                  </a:lnTo>
                  <a:lnTo>
                    <a:pt x="11297977" y="19272"/>
                  </a:lnTo>
                  <a:lnTo>
                    <a:pt x="11277065" y="5171"/>
                  </a:lnTo>
                  <a:lnTo>
                    <a:pt x="1125146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sz="10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3142308" y="3142634"/>
              <a:ext cx="906144" cy="781050"/>
            </a:xfrm>
            <a:custGeom>
              <a:avLst/>
              <a:gdLst/>
              <a:ahLst/>
              <a:cxnLst/>
              <a:rect l="l" t="t" r="r" b="b"/>
              <a:pathLst>
                <a:path w="906145" h="781050">
                  <a:moveTo>
                    <a:pt x="453135" y="0"/>
                  </a:moveTo>
                  <a:lnTo>
                    <a:pt x="0" y="275589"/>
                  </a:lnTo>
                  <a:lnTo>
                    <a:pt x="226568" y="275589"/>
                  </a:lnTo>
                  <a:lnTo>
                    <a:pt x="226568" y="505459"/>
                  </a:lnTo>
                  <a:lnTo>
                    <a:pt x="0" y="505459"/>
                  </a:lnTo>
                  <a:lnTo>
                    <a:pt x="453135" y="781050"/>
                  </a:lnTo>
                  <a:lnTo>
                    <a:pt x="906145" y="505459"/>
                  </a:lnTo>
                  <a:lnTo>
                    <a:pt x="679576" y="505459"/>
                  </a:lnTo>
                  <a:lnTo>
                    <a:pt x="679576" y="275589"/>
                  </a:lnTo>
                  <a:lnTo>
                    <a:pt x="906145" y="275589"/>
                  </a:lnTo>
                  <a:lnTo>
                    <a:pt x="453135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50195"/>
              </a:schemeClr>
            </a:solidFill>
          </p:spPr>
          <p:txBody>
            <a:bodyPr wrap="square" lIns="0" tIns="0" rIns="0" bIns="0" rtlCol="0"/>
            <a:lstStyle/>
            <a:p>
              <a:endParaRPr sz="1100"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26685" y="3976483"/>
            <a:ext cx="180345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16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ревматологиялық бөлім </a:t>
            </a: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 </a:t>
            </a:r>
            <a:r>
              <a:rPr lang="ru-RU" sz="1600" b="1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төсек</a:t>
            </a:r>
            <a:r>
              <a:rPr lang="ru-RU" sz="16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61624" y="1026004"/>
            <a:ext cx="8478203" cy="1675888"/>
          </a:xfrm>
          <a:custGeom>
            <a:avLst/>
            <a:gdLst/>
            <a:ahLst/>
            <a:cxnLst/>
            <a:rect l="l" t="t" r="r" b="b"/>
            <a:pathLst>
              <a:path w="11304270" h="356869">
                <a:moveTo>
                  <a:pt x="11244478" y="0"/>
                </a:moveTo>
                <a:lnTo>
                  <a:pt x="59448" y="0"/>
                </a:lnTo>
                <a:lnTo>
                  <a:pt x="36309" y="4679"/>
                </a:lnTo>
                <a:lnTo>
                  <a:pt x="17413" y="17430"/>
                </a:lnTo>
                <a:lnTo>
                  <a:pt x="4672" y="36325"/>
                </a:lnTo>
                <a:lnTo>
                  <a:pt x="0" y="59436"/>
                </a:lnTo>
                <a:lnTo>
                  <a:pt x="0" y="297179"/>
                </a:lnTo>
                <a:lnTo>
                  <a:pt x="4672" y="320343"/>
                </a:lnTo>
                <a:lnTo>
                  <a:pt x="17413" y="339232"/>
                </a:lnTo>
                <a:lnTo>
                  <a:pt x="36309" y="351954"/>
                </a:lnTo>
                <a:lnTo>
                  <a:pt x="59448" y="356615"/>
                </a:lnTo>
                <a:lnTo>
                  <a:pt x="11244478" y="356615"/>
                </a:lnTo>
                <a:lnTo>
                  <a:pt x="11267642" y="351954"/>
                </a:lnTo>
                <a:lnTo>
                  <a:pt x="11286531" y="339232"/>
                </a:lnTo>
                <a:lnTo>
                  <a:pt x="11299253" y="320343"/>
                </a:lnTo>
                <a:lnTo>
                  <a:pt x="11303914" y="297179"/>
                </a:lnTo>
                <a:lnTo>
                  <a:pt x="11303914" y="59436"/>
                </a:lnTo>
                <a:lnTo>
                  <a:pt x="11299253" y="36325"/>
                </a:lnTo>
                <a:lnTo>
                  <a:pt x="11286531" y="17430"/>
                </a:lnTo>
                <a:lnTo>
                  <a:pt x="11267642" y="4679"/>
                </a:lnTo>
                <a:lnTo>
                  <a:pt x="1124447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 ЖҮРГІЗУ ҚҰҚЫҒЫНДАҒЫ «ҚАЛАЛЫҚ РЕВМАТОЛОГЯ ОРТАЛЫҒЫ» КОММУНАЛДЫҚ МЕМЛЕКЕТТІК КӘСІПОРНЫ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(ары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-ҚРО) –</a:t>
            </a:r>
          </a:p>
          <a:p>
            <a:pPr algn="ctr"/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пациенттерге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тәртіппен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Бюро госпитализация порталы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өңірлерінен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пациенттерге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мамандандырылған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ревматологиялық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монопрофильді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ұйым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пациенттерге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консультативті-диагностикалық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стационаралмастыратын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көрсетіледі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  <a:endParaRPr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27898" y="3175227"/>
            <a:ext cx="679608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35" name="Прямоугольник 34"/>
          <p:cNvSpPr/>
          <p:nvPr/>
        </p:nvSpPr>
        <p:spPr>
          <a:xfrm>
            <a:off x="462725" y="2780928"/>
            <a:ext cx="8352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құрылымдық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77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стационарлық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күндізгі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стационарлық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төсек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600" dirty="0"/>
          </a:p>
        </p:txBody>
      </p:sp>
      <p:sp>
        <p:nvSpPr>
          <p:cNvPr id="45" name="object 20"/>
          <p:cNvSpPr/>
          <p:nvPr/>
        </p:nvSpPr>
        <p:spPr>
          <a:xfrm>
            <a:off x="8393" y="121744"/>
            <a:ext cx="719505" cy="6730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 sz="1400">
              <a:solidFill>
                <a:srgbClr val="B20E97"/>
              </a:solidFill>
            </a:endParaRPr>
          </a:p>
        </p:txBody>
      </p:sp>
      <p:grpSp>
        <p:nvGrpSpPr>
          <p:cNvPr id="49" name="object 2"/>
          <p:cNvGrpSpPr/>
          <p:nvPr/>
        </p:nvGrpSpPr>
        <p:grpSpPr>
          <a:xfrm>
            <a:off x="114300" y="4986722"/>
            <a:ext cx="8857774" cy="1718878"/>
            <a:chOff x="191173" y="1072133"/>
            <a:chExt cx="11810365" cy="2204720"/>
          </a:xfrm>
          <a:solidFill>
            <a:schemeClr val="accent1">
              <a:lumMod val="50000"/>
            </a:schemeClr>
          </a:solidFill>
        </p:grpSpPr>
        <p:sp>
          <p:nvSpPr>
            <p:cNvPr id="50" name="object 3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11432247" y="0"/>
                  </a:moveTo>
                  <a:lnTo>
                    <a:pt x="365315" y="0"/>
                  </a:lnTo>
                  <a:lnTo>
                    <a:pt x="315745" y="3335"/>
                  </a:lnTo>
                  <a:lnTo>
                    <a:pt x="268202" y="13051"/>
                  </a:lnTo>
                  <a:lnTo>
                    <a:pt x="223120" y="28711"/>
                  </a:lnTo>
                  <a:lnTo>
                    <a:pt x="180936" y="49882"/>
                  </a:lnTo>
                  <a:lnTo>
                    <a:pt x="142084" y="76128"/>
                  </a:lnTo>
                  <a:lnTo>
                    <a:pt x="107000" y="107013"/>
                  </a:lnTo>
                  <a:lnTo>
                    <a:pt x="76119" y="142102"/>
                  </a:lnTo>
                  <a:lnTo>
                    <a:pt x="49877" y="180960"/>
                  </a:lnTo>
                  <a:lnTo>
                    <a:pt x="28709" y="223152"/>
                  </a:lnTo>
                  <a:lnTo>
                    <a:pt x="13049" y="268243"/>
                  </a:lnTo>
                  <a:lnTo>
                    <a:pt x="3335" y="315797"/>
                  </a:lnTo>
                  <a:lnTo>
                    <a:pt x="0" y="365378"/>
                  </a:lnTo>
                  <a:lnTo>
                    <a:pt x="0" y="1826640"/>
                  </a:lnTo>
                  <a:lnTo>
                    <a:pt x="3335" y="1876193"/>
                  </a:lnTo>
                  <a:lnTo>
                    <a:pt x="13049" y="1923723"/>
                  </a:lnTo>
                  <a:lnTo>
                    <a:pt x="28709" y="1968793"/>
                  </a:lnTo>
                  <a:lnTo>
                    <a:pt x="49877" y="2010969"/>
                  </a:lnTo>
                  <a:lnTo>
                    <a:pt x="76119" y="2049815"/>
                  </a:lnTo>
                  <a:lnTo>
                    <a:pt x="107000" y="2084895"/>
                  </a:lnTo>
                  <a:lnTo>
                    <a:pt x="142084" y="2115773"/>
                  </a:lnTo>
                  <a:lnTo>
                    <a:pt x="180936" y="2142014"/>
                  </a:lnTo>
                  <a:lnTo>
                    <a:pt x="223120" y="2163183"/>
                  </a:lnTo>
                  <a:lnTo>
                    <a:pt x="268202" y="2178842"/>
                  </a:lnTo>
                  <a:lnTo>
                    <a:pt x="315745" y="2188557"/>
                  </a:lnTo>
                  <a:lnTo>
                    <a:pt x="365315" y="2191892"/>
                  </a:lnTo>
                  <a:lnTo>
                    <a:pt x="11432247" y="2191892"/>
                  </a:lnTo>
                  <a:lnTo>
                    <a:pt x="11481800" y="2188557"/>
                  </a:lnTo>
                  <a:lnTo>
                    <a:pt x="11529329" y="2178842"/>
                  </a:lnTo>
                  <a:lnTo>
                    <a:pt x="11574400" y="2163183"/>
                  </a:lnTo>
                  <a:lnTo>
                    <a:pt x="11616576" y="2142014"/>
                  </a:lnTo>
                  <a:lnTo>
                    <a:pt x="11655422" y="2115773"/>
                  </a:lnTo>
                  <a:lnTo>
                    <a:pt x="11690502" y="2084895"/>
                  </a:lnTo>
                  <a:lnTo>
                    <a:pt x="11721380" y="2049815"/>
                  </a:lnTo>
                  <a:lnTo>
                    <a:pt x="11747621" y="2010969"/>
                  </a:lnTo>
                  <a:lnTo>
                    <a:pt x="11768789" y="1968793"/>
                  </a:lnTo>
                  <a:lnTo>
                    <a:pt x="11784449" y="1923723"/>
                  </a:lnTo>
                  <a:lnTo>
                    <a:pt x="11794164" y="1876193"/>
                  </a:lnTo>
                  <a:lnTo>
                    <a:pt x="11797499" y="1826640"/>
                  </a:lnTo>
                  <a:lnTo>
                    <a:pt x="11797499" y="365378"/>
                  </a:lnTo>
                  <a:lnTo>
                    <a:pt x="11794164" y="315797"/>
                  </a:lnTo>
                  <a:lnTo>
                    <a:pt x="11784449" y="268243"/>
                  </a:lnTo>
                  <a:lnTo>
                    <a:pt x="11768789" y="223152"/>
                  </a:lnTo>
                  <a:lnTo>
                    <a:pt x="11747621" y="180960"/>
                  </a:lnTo>
                  <a:lnTo>
                    <a:pt x="11721380" y="142102"/>
                  </a:lnTo>
                  <a:lnTo>
                    <a:pt x="11690502" y="107013"/>
                  </a:lnTo>
                  <a:lnTo>
                    <a:pt x="11655422" y="76128"/>
                  </a:lnTo>
                  <a:lnTo>
                    <a:pt x="11616576" y="49882"/>
                  </a:lnTo>
                  <a:lnTo>
                    <a:pt x="11574400" y="28711"/>
                  </a:lnTo>
                  <a:lnTo>
                    <a:pt x="11529329" y="13051"/>
                  </a:lnTo>
                  <a:lnTo>
                    <a:pt x="11481800" y="3335"/>
                  </a:lnTo>
                  <a:lnTo>
                    <a:pt x="114322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51" name="object 4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0" y="365378"/>
                  </a:moveTo>
                  <a:lnTo>
                    <a:pt x="3335" y="315797"/>
                  </a:lnTo>
                  <a:lnTo>
                    <a:pt x="13049" y="268243"/>
                  </a:lnTo>
                  <a:lnTo>
                    <a:pt x="28709" y="223152"/>
                  </a:lnTo>
                  <a:lnTo>
                    <a:pt x="49877" y="180960"/>
                  </a:lnTo>
                  <a:lnTo>
                    <a:pt x="76119" y="142102"/>
                  </a:lnTo>
                  <a:lnTo>
                    <a:pt x="107000" y="107013"/>
                  </a:lnTo>
                  <a:lnTo>
                    <a:pt x="142084" y="76128"/>
                  </a:lnTo>
                  <a:lnTo>
                    <a:pt x="180936" y="49882"/>
                  </a:lnTo>
                  <a:lnTo>
                    <a:pt x="223120" y="28711"/>
                  </a:lnTo>
                  <a:lnTo>
                    <a:pt x="268202" y="13051"/>
                  </a:lnTo>
                  <a:lnTo>
                    <a:pt x="315745" y="3335"/>
                  </a:lnTo>
                  <a:lnTo>
                    <a:pt x="365315" y="0"/>
                  </a:lnTo>
                  <a:lnTo>
                    <a:pt x="11432247" y="0"/>
                  </a:lnTo>
                  <a:lnTo>
                    <a:pt x="11481800" y="3335"/>
                  </a:lnTo>
                  <a:lnTo>
                    <a:pt x="11529329" y="13051"/>
                  </a:lnTo>
                  <a:lnTo>
                    <a:pt x="11574400" y="28711"/>
                  </a:lnTo>
                  <a:lnTo>
                    <a:pt x="11616576" y="49882"/>
                  </a:lnTo>
                  <a:lnTo>
                    <a:pt x="11655422" y="76128"/>
                  </a:lnTo>
                  <a:lnTo>
                    <a:pt x="11690502" y="107013"/>
                  </a:lnTo>
                  <a:lnTo>
                    <a:pt x="11721380" y="142102"/>
                  </a:lnTo>
                  <a:lnTo>
                    <a:pt x="11747621" y="180960"/>
                  </a:lnTo>
                  <a:lnTo>
                    <a:pt x="11768789" y="223152"/>
                  </a:lnTo>
                  <a:lnTo>
                    <a:pt x="11784449" y="268243"/>
                  </a:lnTo>
                  <a:lnTo>
                    <a:pt x="11794164" y="315797"/>
                  </a:lnTo>
                  <a:lnTo>
                    <a:pt x="11797499" y="365378"/>
                  </a:lnTo>
                  <a:lnTo>
                    <a:pt x="11797499" y="1826640"/>
                  </a:lnTo>
                  <a:lnTo>
                    <a:pt x="11794164" y="1876193"/>
                  </a:lnTo>
                  <a:lnTo>
                    <a:pt x="11784449" y="1923723"/>
                  </a:lnTo>
                  <a:lnTo>
                    <a:pt x="11768789" y="1968793"/>
                  </a:lnTo>
                  <a:lnTo>
                    <a:pt x="11747621" y="2010969"/>
                  </a:lnTo>
                  <a:lnTo>
                    <a:pt x="11721380" y="2049815"/>
                  </a:lnTo>
                  <a:lnTo>
                    <a:pt x="11690502" y="2084895"/>
                  </a:lnTo>
                  <a:lnTo>
                    <a:pt x="11655422" y="2115773"/>
                  </a:lnTo>
                  <a:lnTo>
                    <a:pt x="11616576" y="2142014"/>
                  </a:lnTo>
                  <a:lnTo>
                    <a:pt x="11574400" y="2163183"/>
                  </a:lnTo>
                  <a:lnTo>
                    <a:pt x="11529329" y="2178842"/>
                  </a:lnTo>
                  <a:lnTo>
                    <a:pt x="11481800" y="2188557"/>
                  </a:lnTo>
                  <a:lnTo>
                    <a:pt x="11432247" y="2191892"/>
                  </a:lnTo>
                  <a:lnTo>
                    <a:pt x="365315" y="2191892"/>
                  </a:lnTo>
                  <a:lnTo>
                    <a:pt x="315745" y="2188557"/>
                  </a:lnTo>
                  <a:lnTo>
                    <a:pt x="268202" y="2178842"/>
                  </a:lnTo>
                  <a:lnTo>
                    <a:pt x="223120" y="2163183"/>
                  </a:lnTo>
                  <a:lnTo>
                    <a:pt x="180936" y="2142014"/>
                  </a:lnTo>
                  <a:lnTo>
                    <a:pt x="142084" y="2115773"/>
                  </a:lnTo>
                  <a:lnTo>
                    <a:pt x="107000" y="2084895"/>
                  </a:lnTo>
                  <a:lnTo>
                    <a:pt x="76119" y="2049815"/>
                  </a:lnTo>
                  <a:lnTo>
                    <a:pt x="49877" y="2010969"/>
                  </a:lnTo>
                  <a:lnTo>
                    <a:pt x="28709" y="1968793"/>
                  </a:lnTo>
                  <a:lnTo>
                    <a:pt x="13049" y="1923723"/>
                  </a:lnTo>
                  <a:lnTo>
                    <a:pt x="3335" y="1876193"/>
                  </a:lnTo>
                  <a:lnTo>
                    <a:pt x="0" y="1826640"/>
                  </a:lnTo>
                  <a:lnTo>
                    <a:pt x="0" y="365378"/>
                  </a:lnTo>
                  <a:close/>
                </a:path>
              </a:pathLst>
            </a:custGeom>
            <a:grpFill/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</p:grpSp>
      <p:sp>
        <p:nvSpPr>
          <p:cNvPr id="52" name="object 27"/>
          <p:cNvSpPr/>
          <p:nvPr/>
        </p:nvSpPr>
        <p:spPr>
          <a:xfrm>
            <a:off x="221342" y="5081090"/>
            <a:ext cx="8626146" cy="1372245"/>
          </a:xfrm>
          <a:custGeom>
            <a:avLst/>
            <a:gdLst/>
            <a:ahLst/>
            <a:cxnLst/>
            <a:rect l="l" t="t" r="r" b="b"/>
            <a:pathLst>
              <a:path w="11304270" h="356869">
                <a:moveTo>
                  <a:pt x="11244478" y="0"/>
                </a:moveTo>
                <a:lnTo>
                  <a:pt x="59448" y="0"/>
                </a:lnTo>
                <a:lnTo>
                  <a:pt x="36309" y="4679"/>
                </a:lnTo>
                <a:lnTo>
                  <a:pt x="17413" y="17430"/>
                </a:lnTo>
                <a:lnTo>
                  <a:pt x="4672" y="36325"/>
                </a:lnTo>
                <a:lnTo>
                  <a:pt x="0" y="59436"/>
                </a:lnTo>
                <a:lnTo>
                  <a:pt x="0" y="297179"/>
                </a:lnTo>
                <a:lnTo>
                  <a:pt x="4672" y="320343"/>
                </a:lnTo>
                <a:lnTo>
                  <a:pt x="17413" y="339232"/>
                </a:lnTo>
                <a:lnTo>
                  <a:pt x="36309" y="351954"/>
                </a:lnTo>
                <a:lnTo>
                  <a:pt x="59448" y="356615"/>
                </a:lnTo>
                <a:lnTo>
                  <a:pt x="11244478" y="356615"/>
                </a:lnTo>
                <a:lnTo>
                  <a:pt x="11267642" y="351954"/>
                </a:lnTo>
                <a:lnTo>
                  <a:pt x="11286531" y="339232"/>
                </a:lnTo>
                <a:lnTo>
                  <a:pt x="11299253" y="320343"/>
                </a:lnTo>
                <a:lnTo>
                  <a:pt x="11303914" y="297179"/>
                </a:lnTo>
                <a:lnTo>
                  <a:pt x="11303914" y="59436"/>
                </a:lnTo>
                <a:lnTo>
                  <a:pt x="11299253" y="36325"/>
                </a:lnTo>
                <a:lnTo>
                  <a:pt x="11286531" y="17430"/>
                </a:lnTo>
                <a:lnTo>
                  <a:pt x="11267642" y="4679"/>
                </a:lnTo>
                <a:lnTo>
                  <a:pt x="1124447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endParaRPr lang="kk-KZ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 таңда ҚРО өз </a:t>
            </a: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 Алматы қаласы Экономика және бюджеттік жоспарлау басқармасы берген  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2010 </a:t>
            </a: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жылғы 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17- наурыз айындағы № АА – 4 № 0104608 лицензиясы негізінде, </a:t>
            </a: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 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асырып жатыр.</a:t>
            </a:r>
            <a:endParaRPr lang="kk-KZ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object 29"/>
          <p:cNvSpPr/>
          <p:nvPr/>
        </p:nvSpPr>
        <p:spPr>
          <a:xfrm>
            <a:off x="4182474" y="3157333"/>
            <a:ext cx="679608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30" name="object 29"/>
          <p:cNvSpPr/>
          <p:nvPr/>
        </p:nvSpPr>
        <p:spPr>
          <a:xfrm>
            <a:off x="6080282" y="3151022"/>
            <a:ext cx="679608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31" name="object 29"/>
          <p:cNvSpPr/>
          <p:nvPr/>
        </p:nvSpPr>
        <p:spPr>
          <a:xfrm>
            <a:off x="7876832" y="3175222"/>
            <a:ext cx="679608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32" name="object 21"/>
          <p:cNvSpPr txBox="1"/>
          <p:nvPr/>
        </p:nvSpPr>
        <p:spPr>
          <a:xfrm>
            <a:off x="2249853" y="3985588"/>
            <a:ext cx="180345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 </a:t>
            </a:r>
            <a:r>
              <a:rPr lang="ru-RU" sz="16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ревматологиялық</a:t>
            </a: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ru-RU" sz="16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 </a:t>
            </a:r>
            <a:r>
              <a:rPr lang="ru-RU" sz="1600" b="1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төсек</a:t>
            </a:r>
            <a:endParaRPr lang="ru-RU" sz="1600" b="1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bject 6"/>
          <p:cNvSpPr/>
          <p:nvPr/>
        </p:nvSpPr>
        <p:spPr>
          <a:xfrm>
            <a:off x="4098099" y="3908307"/>
            <a:ext cx="1894457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36" name="object 21"/>
          <p:cNvSpPr txBox="1"/>
          <p:nvPr/>
        </p:nvSpPr>
        <p:spPr>
          <a:xfrm>
            <a:off x="4161783" y="3985583"/>
            <a:ext cx="175149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16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Ақылы</a:t>
            </a: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6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600" b="1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төсек</a:t>
            </a:r>
            <a:endParaRPr lang="ru-RU" sz="1600" b="1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object 6"/>
          <p:cNvSpPr/>
          <p:nvPr/>
        </p:nvSpPr>
        <p:spPr>
          <a:xfrm>
            <a:off x="6094404" y="3936017"/>
            <a:ext cx="1502073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just"/>
            <a:endParaRPr sz="1100" dirty="0"/>
          </a:p>
        </p:txBody>
      </p:sp>
      <p:sp>
        <p:nvSpPr>
          <p:cNvPr id="38" name="object 21"/>
          <p:cNvSpPr txBox="1"/>
          <p:nvPr/>
        </p:nvSpPr>
        <p:spPr>
          <a:xfrm>
            <a:off x="6024450" y="4052945"/>
            <a:ext cx="1635700" cy="671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14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КДБ-</a:t>
            </a:r>
            <a:r>
              <a:rPr lang="ru-RU" sz="1400" b="1" spc="-5" dirty="0" smtClean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180-200 </a:t>
            </a:r>
            <a:r>
              <a:rPr lang="ru-RU" sz="1400" b="1" spc="-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келу</a:t>
            </a:r>
            <a:endParaRPr lang="ru-RU" sz="1400" b="1" spc="-5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100"/>
              </a:spcBef>
            </a:pPr>
            <a:r>
              <a:rPr lang="kk-KZ" sz="14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Күндізгі стационар -</a:t>
            </a:r>
            <a:r>
              <a:rPr lang="kk-KZ" sz="14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төсек</a:t>
            </a:r>
            <a:endParaRPr lang="ru-RU" sz="1400" b="1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object 6"/>
          <p:cNvSpPr/>
          <p:nvPr/>
        </p:nvSpPr>
        <p:spPr>
          <a:xfrm>
            <a:off x="7775248" y="3920798"/>
            <a:ext cx="1022280" cy="892670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1400"/>
          </a:p>
        </p:txBody>
      </p:sp>
      <p:sp>
        <p:nvSpPr>
          <p:cNvPr id="40" name="object 21"/>
          <p:cNvSpPr txBox="1"/>
          <p:nvPr/>
        </p:nvSpPr>
        <p:spPr>
          <a:xfrm>
            <a:off x="7660150" y="4167415"/>
            <a:ext cx="128636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16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КДЛ</a:t>
            </a:r>
            <a:endParaRPr lang="ru-RU" sz="1600" b="1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4977" y="190264"/>
            <a:ext cx="3359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СТАЦИОНАР РЕСУРСТАРЫ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1" name="Google Shape;251;p21"/>
          <p:cNvCxnSpPr/>
          <p:nvPr/>
        </p:nvCxnSpPr>
        <p:spPr>
          <a:xfrm rot="10800000" flipH="1">
            <a:off x="727898" y="636535"/>
            <a:ext cx="7316556" cy="6354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332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4350" y="1426301"/>
            <a:ext cx="2478732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84"/>
              </a:lnSpc>
              <a:spcBef>
                <a:spcPct val="0"/>
              </a:spcBef>
            </a:pPr>
            <a:r>
              <a:rPr lang="en-US" sz="2600">
                <a:solidFill>
                  <a:srgbClr val="593C8F"/>
                </a:solidFill>
                <a:latin typeface="Lora Bold"/>
              </a:rPr>
              <a:t>ӘЛЕУЕТІ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514405" y="1991049"/>
            <a:ext cx="1627349" cy="127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7600950" y="0"/>
            <a:ext cx="1543050" cy="6858000"/>
            <a:chOff x="0" y="0"/>
            <a:chExt cx="812800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93C8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9"/>
                </a:lnSpc>
              </a:pPr>
              <a:endParaRPr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4910208" y="928072"/>
            <a:ext cx="2981279" cy="5292243"/>
            <a:chOff x="0" y="0"/>
            <a:chExt cx="3663950" cy="4878070"/>
          </a:xfrm>
        </p:grpSpPr>
        <p:sp>
          <p:nvSpPr>
            <p:cNvPr id="8" name="Freeform 8"/>
            <p:cNvSpPr/>
            <p:nvPr/>
          </p:nvSpPr>
          <p:spPr>
            <a:xfrm>
              <a:off x="31750" y="31750"/>
              <a:ext cx="3600450" cy="4814570"/>
            </a:xfrm>
            <a:custGeom>
              <a:avLst/>
              <a:gdLst/>
              <a:ahLst/>
              <a:cxnLst/>
              <a:rect l="l" t="t" r="r" b="b"/>
              <a:pathLst>
                <a:path w="3600450" h="4814570">
                  <a:moveTo>
                    <a:pt x="0" y="0"/>
                  </a:moveTo>
                  <a:lnTo>
                    <a:pt x="3600450" y="0"/>
                  </a:lnTo>
                  <a:lnTo>
                    <a:pt x="3600450" y="4814570"/>
                  </a:lnTo>
                  <a:lnTo>
                    <a:pt x="0" y="4814570"/>
                  </a:lnTo>
                  <a:close/>
                </a:path>
              </a:pathLst>
            </a:custGeom>
            <a:blipFill>
              <a:blip r:embed="rId2"/>
              <a:stretch>
                <a:fillRect l="-14237" r="-14237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3663950" cy="4878070"/>
            </a:xfrm>
            <a:custGeom>
              <a:avLst/>
              <a:gdLst/>
              <a:ahLst/>
              <a:cxnLst/>
              <a:rect l="l" t="t" r="r" b="b"/>
              <a:pathLst>
                <a:path w="3663950" h="4878070">
                  <a:moveTo>
                    <a:pt x="3663950" y="4878070"/>
                  </a:moveTo>
                  <a:lnTo>
                    <a:pt x="0" y="4878070"/>
                  </a:lnTo>
                  <a:lnTo>
                    <a:pt x="0" y="0"/>
                  </a:lnTo>
                  <a:lnTo>
                    <a:pt x="3663950" y="0"/>
                  </a:lnTo>
                  <a:lnTo>
                    <a:pt x="3663950" y="4878070"/>
                  </a:lnTo>
                  <a:close/>
                  <a:moveTo>
                    <a:pt x="63500" y="4814570"/>
                  </a:moveTo>
                  <a:lnTo>
                    <a:pt x="3600450" y="4814570"/>
                  </a:lnTo>
                  <a:lnTo>
                    <a:pt x="3600450" y="63500"/>
                  </a:lnTo>
                  <a:lnTo>
                    <a:pt x="63500" y="63500"/>
                  </a:lnTo>
                  <a:lnTo>
                    <a:pt x="63500" y="481457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514350" y="399576"/>
            <a:ext cx="2591802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94"/>
              </a:lnSpc>
              <a:spcBef>
                <a:spcPct val="0"/>
              </a:spcBef>
            </a:pPr>
            <a:r>
              <a:rPr lang="en-US" sz="2400">
                <a:solidFill>
                  <a:srgbClr val="593C8F"/>
                </a:solidFill>
                <a:latin typeface="Lora Bold"/>
              </a:rPr>
              <a:t>ОРТАЛЫҚТЫҢ КАДРЛЫҚ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81272" y="2439687"/>
            <a:ext cx="3946902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4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Poppins"/>
              </a:rPr>
              <a:t>Кәсіпорынның кадрлық әлеуеті - 52 дәрігер, 67 орта медициналық білімі бар мамандар, 24 кіші және 57 басқа персоналдан тұрады.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4350" y="3753936"/>
            <a:ext cx="3480746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43"/>
              </a:lnSpc>
              <a:spcBef>
                <a:spcPct val="0"/>
              </a:spcBef>
            </a:pPr>
            <a:r>
              <a:rPr lang="en-US" sz="1500">
                <a:solidFill>
                  <a:srgbClr val="000000"/>
                </a:solidFill>
                <a:latin typeface="Poppins"/>
              </a:rPr>
              <a:t>Орталықта қызмет атқаратын ғылыми дәрежесі бар мамандардың саны – 1 PhD докторы, 4 медицина ғылымдарының кандидаты.</a:t>
            </a:r>
          </a:p>
        </p:txBody>
      </p:sp>
      <p:sp>
        <p:nvSpPr>
          <p:cNvPr id="13" name="Freeform 13"/>
          <p:cNvSpPr/>
          <p:nvPr/>
        </p:nvSpPr>
        <p:spPr>
          <a:xfrm>
            <a:off x="0" y="5675367"/>
            <a:ext cx="878364" cy="1182633"/>
          </a:xfrm>
          <a:custGeom>
            <a:avLst/>
            <a:gdLst/>
            <a:ahLst/>
            <a:cxnLst/>
            <a:rect l="l" t="t" r="r" b="b"/>
            <a:pathLst>
              <a:path w="1756727" h="1773950">
                <a:moveTo>
                  <a:pt x="0" y="0"/>
                </a:moveTo>
                <a:lnTo>
                  <a:pt x="1756727" y="0"/>
                </a:lnTo>
                <a:lnTo>
                  <a:pt x="1756727" y="1773950"/>
                </a:lnTo>
                <a:lnTo>
                  <a:pt x="0" y="17739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1000"/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55463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20312" r="-2031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571233" cy="6858000"/>
            <a:chOff x="0" y="0"/>
            <a:chExt cx="30089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0896" cy="2709333"/>
            </a:xfrm>
            <a:custGeom>
              <a:avLst/>
              <a:gdLst/>
              <a:ahLst/>
              <a:cxnLst/>
              <a:rect l="l" t="t" r="r" b="b"/>
              <a:pathLst>
                <a:path w="300896" h="2709333">
                  <a:moveTo>
                    <a:pt x="0" y="0"/>
                  </a:moveTo>
                  <a:lnTo>
                    <a:pt x="300896" y="0"/>
                  </a:lnTo>
                  <a:lnTo>
                    <a:pt x="3008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93C8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90995" y="6081158"/>
            <a:ext cx="1043642" cy="347881"/>
          </a:xfrm>
          <a:custGeom>
            <a:avLst/>
            <a:gdLst/>
            <a:ahLst/>
            <a:cxnLst/>
            <a:rect l="l" t="t" r="r" b="b"/>
            <a:pathLst>
              <a:path w="2087283" h="521821">
                <a:moveTo>
                  <a:pt x="0" y="0"/>
                </a:moveTo>
                <a:lnTo>
                  <a:pt x="2087282" y="0"/>
                </a:lnTo>
                <a:lnTo>
                  <a:pt x="2087282" y="521821"/>
                </a:lnTo>
                <a:lnTo>
                  <a:pt x="0" y="5218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7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9130695"/>
              </p:ext>
            </p:extLst>
          </p:nvPr>
        </p:nvGraphicFramePr>
        <p:xfrm>
          <a:off x="2418343" y="420981"/>
          <a:ext cx="6211309" cy="9258300"/>
        </p:xfrm>
        <a:graphic>
          <a:graphicData uri="http://schemas.openxmlformats.org/drawingml/2006/table">
            <a:tbl>
              <a:tblPr/>
              <a:tblGrid>
                <a:gridCol w="2391055"/>
                <a:gridCol w="1250035"/>
                <a:gridCol w="1104508"/>
                <a:gridCol w="1465711"/>
              </a:tblGrid>
              <a:tr h="1562100">
                <a:tc rowSpan="2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1300" dirty="0" err="1">
                          <a:solidFill>
                            <a:srgbClr val="000000"/>
                          </a:solidFill>
                          <a:latin typeface="Archivo Black"/>
                        </a:rPr>
                        <a:t>Лауазымдар</a:t>
                      </a:r>
                      <a:endParaRPr lang="en-US" sz="700" dirty="0"/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60"/>
                        </a:lnSpc>
                        <a:defRPr/>
                      </a:pPr>
                      <a:endParaRPr lang="en-US" sz="700" dirty="0"/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latin typeface="Archivo Black"/>
                        </a:rPr>
                        <a:t>Сырттан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latin typeface="Archivo Black"/>
                        </a:rPr>
                        <a:t> </a:t>
                      </a:r>
                      <a:r>
                        <a:rPr lang="en-US" sz="1300" dirty="0" err="1" smtClean="0">
                          <a:solidFill>
                            <a:srgbClr val="000000"/>
                          </a:solidFill>
                          <a:latin typeface="Archivo Black"/>
                        </a:rPr>
                        <a:t>қоса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Archivo Black"/>
                        </a:rPr>
                        <a:t> </a:t>
                      </a:r>
                      <a:r>
                        <a:rPr lang="kk-KZ" sz="1300" dirty="0" smtClean="0">
                          <a:solidFill>
                            <a:srgbClr val="000000"/>
                          </a:solidFill>
                          <a:latin typeface="Archivo Black"/>
                        </a:rPr>
                        <a:t>қызмет</a:t>
                      </a:r>
                      <a:r>
                        <a:rPr lang="kk-KZ" sz="1300" baseline="0" dirty="0" smtClean="0">
                          <a:solidFill>
                            <a:srgbClr val="000000"/>
                          </a:solidFill>
                          <a:latin typeface="Archivo Black"/>
                        </a:rPr>
                        <a:t> </a:t>
                      </a:r>
                      <a:r>
                        <a:rPr lang="en-US" sz="1300" dirty="0" err="1" smtClean="0">
                          <a:solidFill>
                            <a:srgbClr val="000000"/>
                          </a:solidFill>
                          <a:latin typeface="Archivo Black"/>
                        </a:rPr>
                        <a:t>атқарушылар</a:t>
                      </a:r>
                      <a:endParaRPr lang="en-US" sz="1300" dirty="0">
                        <a:solidFill>
                          <a:srgbClr val="000000"/>
                        </a:solidFill>
                        <a:latin typeface="Archivo Black"/>
                      </a:endParaRPr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chivo Black"/>
                        </a:rPr>
                        <a:t>   %</a:t>
                      </a:r>
                    </a:p>
                    <a:p>
                      <a:pPr>
                        <a:lnSpc>
                          <a:spcPts val="2660"/>
                        </a:lnSpc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6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Archivo Black"/>
                        </a:rPr>
                        <a:t>  Кадрлармен қамтамасыз ету</a:t>
                      </a:r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Archivo Black"/>
                        </a:rPr>
                        <a:t>  %</a:t>
                      </a:r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60"/>
                        </a:lnSpc>
                        <a:defRPr/>
                      </a:pPr>
                      <a:endParaRPr lang="en-US" sz="700" dirty="0"/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latin typeface="Archivo Black"/>
                        </a:rPr>
                        <a:t>Кадрлар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latin typeface="Archivo Black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latin typeface="Archivo Black"/>
                        </a:rPr>
                        <a:t>тапшылығы</a:t>
                      </a:r>
                      <a:endParaRPr lang="en-US" sz="1300" dirty="0">
                        <a:solidFill>
                          <a:srgbClr val="000000"/>
                        </a:solidFill>
                        <a:latin typeface="Archivo Black"/>
                      </a:endParaRPr>
                    </a:p>
                    <a:p>
                      <a:pPr algn="ctr">
                        <a:lnSpc>
                          <a:spcPts val="2660"/>
                        </a:lnSpc>
                      </a:pPr>
                      <a:r>
                        <a:rPr lang="en-US" sz="1300" dirty="0" err="1">
                          <a:solidFill>
                            <a:srgbClr val="000000"/>
                          </a:solidFill>
                          <a:latin typeface="Archivo Black"/>
                        </a:rPr>
                        <a:t>бірлік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latin typeface="Archivo Black"/>
                        </a:rPr>
                        <a:t> </a:t>
                      </a:r>
                      <a:r>
                        <a:rPr lang="en-US" sz="1300" dirty="0" err="1">
                          <a:solidFill>
                            <a:srgbClr val="000000"/>
                          </a:solidFill>
                          <a:latin typeface="Archivo Black"/>
                        </a:rPr>
                        <a:t>түрінде</a:t>
                      </a:r>
                      <a:endParaRPr lang="en-US" sz="1300" dirty="0">
                        <a:solidFill>
                          <a:srgbClr val="000000"/>
                        </a:solidFill>
                        <a:latin typeface="Archivo Black"/>
                      </a:endParaRPr>
                    </a:p>
                    <a:p>
                      <a:pPr>
                        <a:lnSpc>
                          <a:spcPts val="2660"/>
                        </a:lnSpc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5500">
                <a:tc vMerge="1"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Archivo Black"/>
                        </a:rPr>
                        <a:t>Лауазымдар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52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chivo Black"/>
                        </a:rPr>
                        <a:t>  2023</a:t>
                      </a:r>
                    </a:p>
                    <a:p>
                      <a:pPr algn="ctr">
                        <a:lnSpc>
                          <a:spcPts val="252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2023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2023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802">
                <a:tc>
                  <a:txBody>
                    <a:bodyPr/>
                    <a:lstStyle/>
                    <a:p>
                      <a:pPr algn="l">
                        <a:lnSpc>
                          <a:spcPts val="294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chivo Black"/>
                        </a:rPr>
                        <a:t>Дәрігерлер</a:t>
                      </a:r>
                      <a:endParaRPr lang="en-US" sz="700"/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0,85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92,2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10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802"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Archivo Black"/>
                        </a:rPr>
                        <a:t>Орта буын медициналық персонал</a:t>
                      </a:r>
                      <a:endParaRPr lang="en-US" sz="700"/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1,2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98,0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12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5052"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Archivo Black"/>
                        </a:rPr>
                        <a:t>Кіші медициналық персонал</a:t>
                      </a:r>
                      <a:endParaRPr lang="en-US" sz="700"/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1,9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90,0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15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802"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latin typeface="Archivo Black"/>
                        </a:rPr>
                        <a:t>Басқалар</a:t>
                      </a:r>
                      <a:endParaRPr lang="en-US" sz="700"/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1,0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92,8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4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802">
                <a:tc>
                  <a:txBody>
                    <a:bodyPr/>
                    <a:lstStyle/>
                    <a:p>
                      <a:pPr algn="l">
                        <a:lnSpc>
                          <a:spcPts val="2940"/>
                        </a:lnSpc>
                        <a:defRPr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Archivo Black"/>
                        </a:rPr>
                        <a:t>Барлығы</a:t>
                      </a:r>
                      <a:endParaRPr lang="en-US" sz="700"/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1,1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93,8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80"/>
                        </a:lnSpc>
                        <a:defRPr/>
                      </a:pPr>
                      <a:endParaRPr lang="en-US" sz="700" dirty="0"/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41</a:t>
                      </a:r>
                    </a:p>
                    <a:p>
                      <a:pPr algn="ctr">
                        <a:lnSpc>
                          <a:spcPts val="2380"/>
                        </a:lnSpc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chivo Black"/>
                        </a:rPr>
                        <a:t>  </a:t>
                      </a:r>
                    </a:p>
                  </a:txBody>
                  <a:tcPr marL="71438" marR="71438" marT="95250" marB="952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8"/>
          <p:cNvSpPr txBox="1"/>
          <p:nvPr/>
        </p:nvSpPr>
        <p:spPr>
          <a:xfrm>
            <a:off x="712090" y="1507191"/>
            <a:ext cx="1467590" cy="3706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3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Poppins Bold"/>
              </a:rPr>
              <a:t>Кадрлармен қамтамасыз ету жоғары және жоспар бойынша 99% деп алынған жағдайда қызметкерлердің барлық санаттары бойынша 93,8 %, дәрігерлер мен орта медициналық персоналмен – тиісінше 92,2% және 98,0%, кіші персоналмен – 90%, басқалармен – 92,8% құрады</a:t>
            </a:r>
          </a:p>
        </p:txBody>
      </p:sp>
      <p:sp>
        <p:nvSpPr>
          <p:cNvPr id="9" name="Freeform 9"/>
          <p:cNvSpPr/>
          <p:nvPr/>
        </p:nvSpPr>
        <p:spPr>
          <a:xfrm>
            <a:off x="633312" y="0"/>
            <a:ext cx="878364" cy="1182633"/>
          </a:xfrm>
          <a:custGeom>
            <a:avLst/>
            <a:gdLst/>
            <a:ahLst/>
            <a:cxnLst/>
            <a:rect l="l" t="t" r="r" b="b"/>
            <a:pathLst>
              <a:path w="1756727" h="1773950">
                <a:moveTo>
                  <a:pt x="0" y="0"/>
                </a:moveTo>
                <a:lnTo>
                  <a:pt x="1756727" y="0"/>
                </a:lnTo>
                <a:lnTo>
                  <a:pt x="1756727" y="1773950"/>
                </a:lnTo>
                <a:lnTo>
                  <a:pt x="0" y="17739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1000"/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64951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7384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-20312" r="-20312"/>
            </a:stretch>
          </a:blipFill>
        </p:spPr>
      </p:sp>
      <p:grpSp>
        <p:nvGrpSpPr>
          <p:cNvPr id="3" name="Group 3"/>
          <p:cNvGrpSpPr/>
          <p:nvPr/>
        </p:nvGrpSpPr>
        <p:grpSpPr>
          <a:xfrm rot="5400000">
            <a:off x="4449234" y="-1143000"/>
            <a:ext cx="245533" cy="9144000"/>
            <a:chOff x="0" y="0"/>
            <a:chExt cx="97001" cy="4816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001" cy="4816592"/>
            </a:xfrm>
            <a:custGeom>
              <a:avLst/>
              <a:gdLst/>
              <a:ahLst/>
              <a:cxnLst/>
              <a:rect l="l" t="t" r="r" b="b"/>
              <a:pathLst>
                <a:path w="97001" h="4816592">
                  <a:moveTo>
                    <a:pt x="0" y="0"/>
                  </a:moveTo>
                  <a:lnTo>
                    <a:pt x="97001" y="0"/>
                  </a:lnTo>
                  <a:lnTo>
                    <a:pt x="97001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593C8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8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03736" y="228600"/>
            <a:ext cx="2723661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9"/>
              </a:lnSpc>
              <a:spcBef>
                <a:spcPct val="0"/>
              </a:spcBef>
            </a:pPr>
            <a:r>
              <a:rPr lang="kk-KZ" sz="1700" dirty="0">
                <a:solidFill>
                  <a:srgbClr val="593C8F"/>
                </a:solidFill>
                <a:latin typeface="Lora Bold"/>
              </a:rPr>
              <a:t>Еңбек шарты бұзылған қызметкерлер</a:t>
            </a:r>
            <a:endParaRPr lang="en-US" sz="1700" dirty="0">
              <a:solidFill>
                <a:srgbClr val="593C8F"/>
              </a:solidFill>
              <a:latin typeface="Lora Bold"/>
            </a:endParaRPr>
          </a:p>
        </p:txBody>
      </p:sp>
      <p:sp>
        <p:nvSpPr>
          <p:cNvPr id="7" name="AutoShape 7"/>
          <p:cNvSpPr/>
          <p:nvPr/>
        </p:nvSpPr>
        <p:spPr>
          <a:xfrm flipV="1">
            <a:off x="614216" y="933314"/>
            <a:ext cx="224168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4572000" y="386480"/>
            <a:ext cx="3425094" cy="2568789"/>
            <a:chOff x="0" y="0"/>
            <a:chExt cx="1128903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287761" cy="6350000"/>
            </a:xfrm>
            <a:custGeom>
              <a:avLst/>
              <a:gdLst/>
              <a:ahLst/>
              <a:cxnLst/>
              <a:rect l="l" t="t" r="r" b="b"/>
              <a:pathLst>
                <a:path w="11287761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>
              <a:blip r:embed="rId3"/>
              <a:stretch>
                <a:fillRect t="-9339" b="-9339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514350" y="3926417"/>
            <a:ext cx="3425094" cy="2568789"/>
            <a:chOff x="0" y="0"/>
            <a:chExt cx="1128903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287761" cy="6350000"/>
            </a:xfrm>
            <a:custGeom>
              <a:avLst/>
              <a:gdLst/>
              <a:ahLst/>
              <a:cxnLst/>
              <a:rect l="l" t="t" r="r" b="b"/>
              <a:pathLst>
                <a:path w="11287761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>
              <a:blip r:embed="rId4"/>
              <a:stretch>
                <a:fillRect t="-9265" b="-9265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4810135" y="4638902"/>
            <a:ext cx="3186959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9"/>
              </a:lnSpc>
              <a:spcBef>
                <a:spcPct val="0"/>
              </a:spcBef>
            </a:pPr>
            <a:r>
              <a:rPr lang="en-US" sz="1700" dirty="0">
                <a:solidFill>
                  <a:srgbClr val="593C8F"/>
                </a:solidFill>
                <a:latin typeface="Lora Bold"/>
              </a:rPr>
              <a:t>Ж</a:t>
            </a:r>
            <a:r>
              <a:rPr lang="kk-KZ" sz="1700" dirty="0">
                <a:solidFill>
                  <a:srgbClr val="593C8F"/>
                </a:solidFill>
                <a:latin typeface="Lora Bold"/>
              </a:rPr>
              <a:t>ұмысқа қабылданғандар</a:t>
            </a:r>
            <a:endParaRPr lang="en-US" sz="1700" dirty="0">
              <a:solidFill>
                <a:srgbClr val="593C8F"/>
              </a:solidFill>
              <a:latin typeface="Lora Bold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810135" y="5090796"/>
            <a:ext cx="2865878" cy="317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Freeform 14"/>
          <p:cNvSpPr/>
          <p:nvPr/>
        </p:nvSpPr>
        <p:spPr>
          <a:xfrm>
            <a:off x="8531471" y="4600820"/>
            <a:ext cx="196359" cy="1043451"/>
          </a:xfrm>
          <a:custGeom>
            <a:avLst/>
            <a:gdLst/>
            <a:ahLst/>
            <a:cxnLst/>
            <a:rect l="l" t="t" r="r" b="b"/>
            <a:pathLst>
              <a:path w="392717" h="1565177">
                <a:moveTo>
                  <a:pt x="0" y="0"/>
                </a:moveTo>
                <a:lnTo>
                  <a:pt x="392718" y="0"/>
                </a:lnTo>
                <a:lnTo>
                  <a:pt x="392718" y="1565177"/>
                </a:lnTo>
                <a:lnTo>
                  <a:pt x="0" y="1565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82351" y="1251961"/>
            <a:ext cx="3356055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46"/>
              </a:lnSpc>
            </a:pP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Есепті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кезеңде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kk-KZ" sz="1200" dirty="0" smtClean="0">
                <a:solidFill>
                  <a:srgbClr val="545454"/>
                </a:solidFill>
                <a:latin typeface="Poppins Bold"/>
              </a:rPr>
              <a:t>35</a:t>
            </a:r>
            <a:r>
              <a:rPr lang="en-US" sz="1200" dirty="0" smtClean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қызметкер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жұмыстан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шы</a:t>
            </a:r>
            <a:r>
              <a:rPr lang="kk-KZ" sz="1200" dirty="0">
                <a:solidFill>
                  <a:srgbClr val="545454"/>
                </a:solidFill>
                <a:latin typeface="Poppins Bold"/>
              </a:rPr>
              <a:t>қт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ы,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оның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ішінде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: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дәрігерлер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– </a:t>
            </a:r>
            <a:r>
              <a:rPr lang="kk-KZ" sz="1200" dirty="0" smtClean="0">
                <a:solidFill>
                  <a:srgbClr val="545454"/>
                </a:solidFill>
                <a:latin typeface="Poppins Bold"/>
              </a:rPr>
              <a:t>6</a:t>
            </a:r>
            <a:r>
              <a:rPr lang="en-US" sz="1200" dirty="0" smtClean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,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орта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буын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медицина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қызметкерлері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– </a:t>
            </a:r>
            <a:r>
              <a:rPr lang="kk-KZ" sz="1200" dirty="0" smtClean="0">
                <a:solidFill>
                  <a:srgbClr val="545454"/>
                </a:solidFill>
                <a:latin typeface="Poppins Bold"/>
              </a:rPr>
              <a:t>8</a:t>
            </a:r>
            <a:r>
              <a:rPr lang="en-US" sz="1200" dirty="0" smtClean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,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кіші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медицина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қызметкерлері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– </a:t>
            </a:r>
            <a:r>
              <a:rPr lang="kk-KZ" sz="1200" dirty="0" smtClean="0">
                <a:solidFill>
                  <a:srgbClr val="545454"/>
                </a:solidFill>
                <a:latin typeface="Poppins Bold"/>
              </a:rPr>
              <a:t>10</a:t>
            </a:r>
            <a:r>
              <a:rPr lang="en-US" sz="1200" dirty="0" smtClean="0">
                <a:solidFill>
                  <a:srgbClr val="545454"/>
                </a:solidFill>
                <a:latin typeface="Poppins Bold"/>
              </a:rPr>
              <a:t>, </a:t>
            </a:r>
            <a:r>
              <a:rPr lang="en-US" sz="1200" dirty="0" err="1">
                <a:solidFill>
                  <a:srgbClr val="545454"/>
                </a:solidFill>
                <a:latin typeface="Poppins Bold"/>
              </a:rPr>
              <a:t>басқалары</a:t>
            </a:r>
            <a:r>
              <a:rPr lang="en-US" sz="12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200" dirty="0" smtClean="0">
                <a:solidFill>
                  <a:srgbClr val="545454"/>
                </a:solidFill>
                <a:latin typeface="Poppins Bold"/>
              </a:rPr>
              <a:t>–</a:t>
            </a:r>
            <a:r>
              <a:rPr lang="kk-KZ" sz="1200" dirty="0" smtClean="0">
                <a:solidFill>
                  <a:srgbClr val="545454"/>
                </a:solidFill>
                <a:latin typeface="Poppins Bold"/>
              </a:rPr>
              <a:t>11</a:t>
            </a:r>
            <a:r>
              <a:rPr lang="en-US" sz="1200" dirty="0" smtClean="0">
                <a:solidFill>
                  <a:srgbClr val="545454"/>
                </a:solidFill>
                <a:latin typeface="Poppins Bold"/>
              </a:rPr>
              <a:t>.</a:t>
            </a:r>
            <a:endParaRPr lang="en-US" sz="1200" dirty="0">
              <a:solidFill>
                <a:srgbClr val="545454"/>
              </a:solidFill>
              <a:latin typeface="Poppins Bold"/>
            </a:endParaRPr>
          </a:p>
          <a:p>
            <a:pPr>
              <a:lnSpc>
                <a:spcPts val="1646"/>
              </a:lnSpc>
              <a:spcBef>
                <a:spcPct val="0"/>
              </a:spcBef>
            </a:pPr>
            <a:endParaRPr lang="en-US" sz="1200" dirty="0">
              <a:solidFill>
                <a:srgbClr val="545454"/>
              </a:solidFill>
              <a:latin typeface="Poppi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696572" y="5350577"/>
            <a:ext cx="3484087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06"/>
              </a:lnSpc>
            </a:pP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Жұмысқа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kk-KZ" sz="1100" dirty="0" smtClean="0">
                <a:solidFill>
                  <a:srgbClr val="545454"/>
                </a:solidFill>
                <a:latin typeface="Poppins Bold"/>
              </a:rPr>
              <a:t>28</a:t>
            </a:r>
            <a:r>
              <a:rPr lang="en-US" sz="1100" dirty="0" smtClean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қызметкер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қабылданды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,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оның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ішінде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: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дәрігерлер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100" dirty="0" smtClean="0">
                <a:solidFill>
                  <a:srgbClr val="545454"/>
                </a:solidFill>
                <a:latin typeface="Poppins Bold"/>
              </a:rPr>
              <a:t>–</a:t>
            </a:r>
            <a:r>
              <a:rPr lang="kk-KZ" sz="1100" dirty="0" smtClean="0">
                <a:solidFill>
                  <a:srgbClr val="545454"/>
                </a:solidFill>
                <a:latin typeface="Poppins Bold"/>
              </a:rPr>
              <a:t>10</a:t>
            </a:r>
            <a:r>
              <a:rPr lang="en-US" sz="1100" dirty="0" smtClean="0">
                <a:solidFill>
                  <a:srgbClr val="545454"/>
                </a:solidFill>
                <a:latin typeface="Poppins Bold"/>
              </a:rPr>
              <a:t>,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орта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буын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медицина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қызметкерлері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– </a:t>
            </a:r>
            <a:r>
              <a:rPr lang="kk-KZ" sz="1100" dirty="0">
                <a:solidFill>
                  <a:srgbClr val="545454"/>
                </a:solidFill>
                <a:latin typeface="Poppins Bold"/>
              </a:rPr>
              <a:t>6</a:t>
            </a:r>
            <a:r>
              <a:rPr lang="en-US" sz="1100" dirty="0" smtClean="0">
                <a:solidFill>
                  <a:srgbClr val="545454"/>
                </a:solidFill>
                <a:latin typeface="Poppins Bold"/>
              </a:rPr>
              <a:t>,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кіші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медицина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қызметкерлері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</a:t>
            </a:r>
            <a:r>
              <a:rPr lang="en-US" sz="1100" dirty="0" smtClean="0">
                <a:solidFill>
                  <a:srgbClr val="545454"/>
                </a:solidFill>
                <a:latin typeface="Poppins Bold"/>
              </a:rPr>
              <a:t>-</a:t>
            </a:r>
            <a:r>
              <a:rPr lang="kk-KZ" sz="1100" dirty="0" smtClean="0">
                <a:solidFill>
                  <a:srgbClr val="545454"/>
                </a:solidFill>
                <a:latin typeface="Poppins Bold"/>
              </a:rPr>
              <a:t>6</a:t>
            </a:r>
            <a:r>
              <a:rPr lang="en-US" sz="1100" dirty="0" smtClean="0">
                <a:solidFill>
                  <a:srgbClr val="545454"/>
                </a:solidFill>
                <a:latin typeface="Poppins Bold"/>
              </a:rPr>
              <a:t>, </a:t>
            </a:r>
            <a:r>
              <a:rPr lang="en-US" sz="1100" dirty="0" err="1">
                <a:solidFill>
                  <a:srgbClr val="545454"/>
                </a:solidFill>
                <a:latin typeface="Poppins Bold"/>
              </a:rPr>
              <a:t>басқалары</a:t>
            </a:r>
            <a:r>
              <a:rPr lang="en-US" sz="1100" dirty="0">
                <a:solidFill>
                  <a:srgbClr val="545454"/>
                </a:solidFill>
                <a:latin typeface="Poppins Bold"/>
              </a:rPr>
              <a:t> – </a:t>
            </a:r>
            <a:r>
              <a:rPr lang="kk-KZ" sz="1100" dirty="0">
                <a:solidFill>
                  <a:srgbClr val="545454"/>
                </a:solidFill>
                <a:latin typeface="Poppins Bold"/>
              </a:rPr>
              <a:t>6</a:t>
            </a:r>
            <a:r>
              <a:rPr lang="en-US" sz="1100" dirty="0" smtClean="0">
                <a:solidFill>
                  <a:srgbClr val="545454"/>
                </a:solidFill>
                <a:latin typeface="Poppins Bold"/>
              </a:rPr>
              <a:t>. </a:t>
            </a:r>
            <a:endParaRPr lang="en-US" sz="1100" dirty="0">
              <a:solidFill>
                <a:srgbClr val="545454"/>
              </a:solidFill>
              <a:latin typeface="Poppins Bold"/>
            </a:endParaRPr>
          </a:p>
          <a:p>
            <a:pPr>
              <a:lnSpc>
                <a:spcPts val="1606"/>
              </a:lnSpc>
              <a:spcBef>
                <a:spcPct val="0"/>
              </a:spcBef>
            </a:pPr>
            <a:endParaRPr lang="en-US" sz="1100" dirty="0">
              <a:solidFill>
                <a:srgbClr val="545454"/>
              </a:solidFill>
              <a:latin typeface="Poppins Bold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3684367" y="1136515"/>
            <a:ext cx="196359" cy="1043451"/>
          </a:xfrm>
          <a:custGeom>
            <a:avLst/>
            <a:gdLst/>
            <a:ahLst/>
            <a:cxnLst/>
            <a:rect l="l" t="t" r="r" b="b"/>
            <a:pathLst>
              <a:path w="392717" h="1565177">
                <a:moveTo>
                  <a:pt x="0" y="0"/>
                </a:moveTo>
                <a:lnTo>
                  <a:pt x="392717" y="0"/>
                </a:lnTo>
                <a:lnTo>
                  <a:pt x="392717" y="1565177"/>
                </a:lnTo>
                <a:lnTo>
                  <a:pt x="0" y="15651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50738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486" y="47614"/>
            <a:ext cx="7977657" cy="861106"/>
          </a:xfrm>
        </p:spPr>
        <p:txBody>
          <a:bodyPr/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kk-KZ" altLang="ru-RU" sz="1600" b="1" dirty="0" smtClean="0">
                <a:latin typeface="Times New Roman" pitchFamily="18" charset="0"/>
                <a:ea typeface="Arial MT"/>
                <a:cs typeface="Times New Roman" pitchFamily="18" charset="0"/>
              </a:rPr>
              <a:t>ШЖҚ «ҚАЛАЛЫҚ РЕВМАТОЛОГИЯ ОРТАЛЫҒЫ» КМК </a:t>
            </a:r>
            <a:br>
              <a:rPr lang="kk-KZ" altLang="ru-RU" sz="1600" b="1" dirty="0" smtClean="0">
                <a:latin typeface="Times New Roman" pitchFamily="18" charset="0"/>
                <a:ea typeface="Arial MT"/>
                <a:cs typeface="Times New Roman" pitchFamily="18" charset="0"/>
              </a:rPr>
            </a:br>
            <a:r>
              <a:rPr lang="kk-KZ" altLang="ru-RU" sz="1600" b="1" dirty="0" smtClean="0">
                <a:latin typeface="Times New Roman" pitchFamily="18" charset="0"/>
                <a:ea typeface="Arial MT"/>
                <a:cs typeface="Times New Roman" pitchFamily="18" charset="0"/>
              </a:rPr>
              <a:t>БАЙҚАУ КЕҢЕСІ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ject 50"/>
          <p:cNvSpPr/>
          <p:nvPr/>
        </p:nvSpPr>
        <p:spPr>
          <a:xfrm>
            <a:off x="217796" y="2939738"/>
            <a:ext cx="416201" cy="3296456"/>
          </a:xfrm>
          <a:custGeom>
            <a:avLst/>
            <a:gdLst/>
            <a:ahLst/>
            <a:cxnLst/>
            <a:rect l="l" t="t" r="r" b="b"/>
            <a:pathLst>
              <a:path w="314325" h="2072640">
                <a:moveTo>
                  <a:pt x="313944" y="0"/>
                </a:moveTo>
                <a:lnTo>
                  <a:pt x="0" y="0"/>
                </a:lnTo>
                <a:lnTo>
                  <a:pt x="0" y="2072639"/>
                </a:lnTo>
                <a:lnTo>
                  <a:pt x="313944" y="2072639"/>
                </a:lnTo>
                <a:lnTo>
                  <a:pt x="313944" y="0"/>
                </a:lnTo>
                <a:close/>
              </a:path>
            </a:pathLst>
          </a:custGeom>
          <a:solidFill>
            <a:srgbClr val="AFDFA0"/>
          </a:solidFill>
        </p:spPr>
        <p:txBody>
          <a:bodyPr wrap="square" lIns="0" tIns="0" rIns="0" bIns="0" rtlCol="0"/>
          <a:lstStyle/>
          <a:p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570" y="2856049"/>
            <a:ext cx="430887" cy="346383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Байқау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мүшелері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" name="object 46"/>
          <p:cNvGrpSpPr/>
          <p:nvPr/>
        </p:nvGrpSpPr>
        <p:grpSpPr>
          <a:xfrm>
            <a:off x="721072" y="2989000"/>
            <a:ext cx="8137208" cy="3654710"/>
            <a:chOff x="6573011" y="972311"/>
            <a:chExt cx="5148580" cy="1496695"/>
          </a:xfrm>
        </p:grpSpPr>
        <p:sp>
          <p:nvSpPr>
            <p:cNvPr id="14" name="object 47"/>
            <p:cNvSpPr/>
            <p:nvPr/>
          </p:nvSpPr>
          <p:spPr>
            <a:xfrm>
              <a:off x="6582917" y="982217"/>
              <a:ext cx="5128260" cy="1477010"/>
            </a:xfrm>
            <a:custGeom>
              <a:avLst/>
              <a:gdLst/>
              <a:ahLst/>
              <a:cxnLst/>
              <a:rect l="l" t="t" r="r" b="b"/>
              <a:pathLst>
                <a:path w="5128259" h="1477010">
                  <a:moveTo>
                    <a:pt x="5128260" y="0"/>
                  </a:moveTo>
                  <a:lnTo>
                    <a:pt x="0" y="0"/>
                  </a:lnTo>
                  <a:lnTo>
                    <a:pt x="0" y="1476755"/>
                  </a:lnTo>
                  <a:lnTo>
                    <a:pt x="5128260" y="1476755"/>
                  </a:lnTo>
                  <a:lnTo>
                    <a:pt x="5128260" y="0"/>
                  </a:lnTo>
                  <a:close/>
                </a:path>
              </a:pathLst>
            </a:custGeom>
            <a:solidFill>
              <a:srgbClr val="AFDFA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sp>
          <p:nvSpPr>
            <p:cNvPr id="15" name="object 48"/>
            <p:cNvSpPr/>
            <p:nvPr/>
          </p:nvSpPr>
          <p:spPr>
            <a:xfrm>
              <a:off x="6582917" y="982217"/>
              <a:ext cx="5128260" cy="1477010"/>
            </a:xfrm>
            <a:custGeom>
              <a:avLst/>
              <a:gdLst/>
              <a:ahLst/>
              <a:cxnLst/>
              <a:rect l="l" t="t" r="r" b="b"/>
              <a:pathLst>
                <a:path w="5128259" h="1477010">
                  <a:moveTo>
                    <a:pt x="0" y="1476755"/>
                  </a:moveTo>
                  <a:lnTo>
                    <a:pt x="5128260" y="1476755"/>
                  </a:lnTo>
                  <a:lnTo>
                    <a:pt x="5128260" y="0"/>
                  </a:lnTo>
                  <a:lnTo>
                    <a:pt x="0" y="0"/>
                  </a:lnTo>
                  <a:lnTo>
                    <a:pt x="0" y="1476755"/>
                  </a:lnTo>
                  <a:close/>
                </a:path>
              </a:pathLst>
            </a:custGeom>
            <a:ln w="19812">
              <a:solidFill>
                <a:srgbClr val="001F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 sz="110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721070" y="3143808"/>
            <a:ext cx="7994333" cy="3214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1.Тогизбаев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Галымжан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Асылбекович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ҚР ДСМ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Алматы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бас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штаттан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бас ревматолог-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дәрігері,Еуразиялық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ревматологтар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Лигасының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президенті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С.Жасфендияров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атындағы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ҚазҰМУ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ревматология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кафедрасының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профессоры. </a:t>
            </a:r>
          </a:p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050" b="1" u="sng" dirty="0" err="1" smtClean="0">
                <a:latin typeface="Times New Roman" pitchFamily="18" charset="0"/>
                <a:cs typeface="Times New Roman" pitchFamily="18" charset="0"/>
              </a:rPr>
              <a:t>Байгазина</a:t>
            </a: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Гульнара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Бакировна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Алматы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адвокаттар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төралқа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төрағасының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орынбасары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(АҚАТ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Тағылымдама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біліктілікті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орталығының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басшысы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(АҚАТ) </a:t>
            </a:r>
          </a:p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. Исаева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Бакытшолпан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Габдулхакимовна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С.Жасфендияров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атындағы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ҚазҰМУ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ревматология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кафедрасының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профессоры.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Тәуелсіз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ревматолгтар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қоғамы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ұйымының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төрағасы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Имангалиева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Лайла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Турсынбековна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–Алматы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ҚДСБ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емдеу-профилактикалық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мониторинг,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цифрландыру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бөлімінің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басшысы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05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Искакова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Гульнара </a:t>
            </a:r>
            <a:r>
              <a:rPr lang="ru-RU" sz="1050" b="1" u="sng" dirty="0" err="1">
                <a:latin typeface="Times New Roman" pitchFamily="18" charset="0"/>
                <a:cs typeface="Times New Roman" pitchFamily="18" charset="0"/>
              </a:rPr>
              <a:t>Долдашевна</a:t>
            </a:r>
            <a:r>
              <a:rPr lang="ru-RU" sz="105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Салидат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Қайырбекова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атындағы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денаулық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сақтауды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орталығының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Алматы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филиалының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директоры </a:t>
            </a:r>
          </a:p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1050" b="1" u="sng" dirty="0" err="1" smtClean="0">
                <a:latin typeface="Times New Roman" pitchFamily="18" charset="0"/>
                <a:cs typeface="Times New Roman" pitchFamily="18" charset="0"/>
              </a:rPr>
              <a:t>Тлеубергенов</a:t>
            </a: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 Руслан </a:t>
            </a:r>
            <a:r>
              <a:rPr lang="ru-RU" sz="1050" b="1" u="sng" dirty="0" err="1" smtClean="0">
                <a:latin typeface="Times New Roman" pitchFamily="18" charset="0"/>
                <a:cs typeface="Times New Roman" pitchFamily="18" charset="0"/>
              </a:rPr>
              <a:t>Бакитжанович</a:t>
            </a: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– «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Денсаулық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» ЖШС 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оңалту-сауықтыру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орталығының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директоры .</a:t>
            </a:r>
          </a:p>
          <a:p>
            <a:pPr algn="just">
              <a:lnSpc>
                <a:spcPct val="150000"/>
              </a:lnSpc>
            </a:pP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7.Сагындыкова </a:t>
            </a:r>
            <a:r>
              <a:rPr lang="ru-RU" sz="1050" b="1" u="sng" dirty="0" err="1" smtClean="0">
                <a:latin typeface="Times New Roman" pitchFamily="18" charset="0"/>
                <a:cs typeface="Times New Roman" pitchFamily="18" charset="0"/>
              </a:rPr>
              <a:t>Куралай</a:t>
            </a: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u="sng" dirty="0" err="1" smtClean="0">
                <a:latin typeface="Times New Roman" pitchFamily="18" charset="0"/>
                <a:cs typeface="Times New Roman" pitchFamily="18" charset="0"/>
              </a:rPr>
              <a:t>Кенеспаевна</a:t>
            </a:r>
            <a:r>
              <a:rPr lang="ru-RU" sz="105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Республикалық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бірлестігі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AU" sz="1050" dirty="0" smtClean="0">
                <a:latin typeface="Times New Roman" pitchFamily="18" charset="0"/>
                <a:cs typeface="Times New Roman" pitchFamily="18" charset="0"/>
              </a:rPr>
              <a:t>SENIM</a:t>
            </a:r>
            <a:r>
              <a:rPr lang="kk-KZ" sz="105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Денсаулық</a:t>
            </a:r>
            <a:r>
              <a:rPr lang="ru-RU" sz="10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жүйесі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жұмыскерлерінің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салалық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кәсіптік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одағы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Алматы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latin typeface="Times New Roman" pitchFamily="18" charset="0"/>
                <a:cs typeface="Times New Roman" pitchFamily="18" charset="0"/>
              </a:rPr>
              <a:t>филиалының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 smtClean="0">
                <a:latin typeface="Times New Roman" pitchFamily="18" charset="0"/>
                <a:cs typeface="Times New Roman" pitchFamily="18" charset="0"/>
              </a:rPr>
              <a:t>маманы</a:t>
            </a:r>
            <a:endParaRPr lang="ru-RU" sz="10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5896" y="926406"/>
            <a:ext cx="8588673" cy="16004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экономика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министрінің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2015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ақпандағы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№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113 «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Шаруашылық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құқығындағы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кәсіпорындарда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байқау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кеңесін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қағидаларын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байқау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құрамына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сайланатын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адамдарға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қойылатын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талаптарды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Байқау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мүшелерін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конкурстық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іріктеу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өкілеттігін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мерзімінен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бұрын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тоқтату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қағидаларын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бекіту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» 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бұйрығы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Алматы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ҚДСБ 2023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13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№02.1-26-82нқ «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кәсіпорындардың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Байқау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кеңесінің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мүшесін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лауазымға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тағайындау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бұйрыққа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ҚРО Байқау кеңесі жүзеге асырылады.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object 4"/>
          <p:cNvGrpSpPr/>
          <p:nvPr/>
        </p:nvGrpSpPr>
        <p:grpSpPr>
          <a:xfrm>
            <a:off x="844568" y="838987"/>
            <a:ext cx="7479030" cy="36830"/>
            <a:chOff x="0" y="824483"/>
            <a:chExt cx="9972040" cy="36830"/>
          </a:xfrm>
        </p:grpSpPr>
        <p:sp>
          <p:nvSpPr>
            <p:cNvPr id="18" name="object 5"/>
            <p:cNvSpPr/>
            <p:nvPr/>
          </p:nvSpPr>
          <p:spPr>
            <a:xfrm>
              <a:off x="0" y="824483"/>
              <a:ext cx="6731634" cy="36830"/>
            </a:xfrm>
            <a:custGeom>
              <a:avLst/>
              <a:gdLst/>
              <a:ahLst/>
              <a:cxnLst/>
              <a:rect l="l" t="t" r="r" b="b"/>
              <a:pathLst>
                <a:path w="6731634" h="36830">
                  <a:moveTo>
                    <a:pt x="6731508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6731508" y="36575"/>
                  </a:lnTo>
                  <a:lnTo>
                    <a:pt x="6731508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pic>
          <p:nvPicPr>
            <p:cNvPr id="19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31507" y="824483"/>
              <a:ext cx="3240024" cy="36575"/>
            </a:xfrm>
            <a:prstGeom prst="rect">
              <a:avLst/>
            </a:prstGeom>
          </p:spPr>
        </p:pic>
      </p:grpSp>
      <p:sp>
        <p:nvSpPr>
          <p:cNvPr id="20" name="Прямоугольник 19"/>
          <p:cNvSpPr/>
          <p:nvPr/>
        </p:nvSpPr>
        <p:spPr>
          <a:xfrm>
            <a:off x="785786" y="2571744"/>
            <a:ext cx="78581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сәуір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айына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Байқау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отырысы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err="1" smtClean="0">
                <a:latin typeface="Times New Roman" pitchFamily="18" charset="0"/>
                <a:cs typeface="Times New Roman" pitchFamily="18" charset="0"/>
              </a:rPr>
              <a:t>өтті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7510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2"/>
            <a:ext cx="9144000" cy="240499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779CDB15-B25A-4001-B045-064A59174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071" y="476675"/>
            <a:ext cx="8468628" cy="6065521"/>
          </a:xfrm>
          <a:prstGeom prst="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37536" y="2852936"/>
            <a:ext cx="622170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360680" algn="ctr"/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РЕВМАТОЛОГИЯЛЫҚ </a:t>
            </a:r>
          </a:p>
          <a:p>
            <a:pPr indent="360680" algn="ctr"/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СТАЦИОНАРЛЫҚ ҚЫЗМЕТ </a:t>
            </a:r>
            <a:endParaRPr lang="ru-RU" sz="3600" dirty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62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/>
        </p:nvSpPr>
        <p:spPr>
          <a:xfrm>
            <a:off x="0" y="138331"/>
            <a:ext cx="8615362" cy="914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  <a:buClr>
                <a:srgbClr val="C00000"/>
              </a:buClr>
              <a:buSzPts val="2000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2023 ЖЫЛДЫҢ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ІІ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КВАРТАЛ БОЙЫНША</a:t>
            </a:r>
          </a:p>
          <a:p>
            <a:pPr lvl="0" algn="ctr">
              <a:lnSpc>
                <a:spcPct val="80000"/>
              </a:lnSpc>
              <a:buClr>
                <a:srgbClr val="C00000"/>
              </a:buClr>
              <a:buSzPts val="2000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СТАЦИОНАР ҚЫЗМЕТІНІҢ НЕГІЗГІ КӨРСЕТКІШТЕРІ</a:t>
            </a:r>
          </a:p>
          <a:p>
            <a:pPr lvl="0" algn="ctr">
              <a:lnSpc>
                <a:spcPct val="80000"/>
              </a:lnSpc>
              <a:buClr>
                <a:srgbClr val="C00000"/>
              </a:buClr>
              <a:buSzPts val="2000"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2" name="Google Shape;102;p15"/>
          <p:cNvCxnSpPr/>
          <p:nvPr/>
        </p:nvCxnSpPr>
        <p:spPr>
          <a:xfrm>
            <a:off x="695157" y="821677"/>
            <a:ext cx="7712120" cy="2245"/>
          </a:xfrm>
          <a:prstGeom prst="straightConnector1">
            <a:avLst/>
          </a:prstGeom>
          <a:ln>
            <a:solidFill>
              <a:schemeClr val="accent1"/>
            </a:solidFill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6" name="Google Shape;106;p15"/>
          <p:cNvSpPr/>
          <p:nvPr/>
        </p:nvSpPr>
        <p:spPr>
          <a:xfrm>
            <a:off x="5003001" y="1121755"/>
            <a:ext cx="4012985" cy="535347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180000" bIns="45700" anchor="t" anchorCtr="0">
            <a:noAutofit/>
          </a:bodyPr>
          <a:lstStyle/>
          <a:p>
            <a:pPr marL="285750" lvl="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Стационар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ға жатқызылған науқастар саны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3,5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көбейді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(120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marL="285750" lvl="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Өлім-жітім көрсеткіші 2023 жылдың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ІІ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квартал бойынша есеп көрсеткіші бойынша-тіркелмеген.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Төсек жұмысының көрсеткіші 273,0-ден 303,0 –ке көбейді.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Науқастың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төсекте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өткізген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ұзақтығы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былтырғы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жылмен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салыстырғанда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7,4-тен 7,6-ға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көбейді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Төсек айналымы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37,1-ден 39,9-ға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көбейді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Төсектің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тұрып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қалуының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уақыты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-0,2,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көрсеткіш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стационар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нормативтен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аспайды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8" name="Google Shape;108;p15"/>
          <p:cNvGrpSpPr/>
          <p:nvPr/>
        </p:nvGrpSpPr>
        <p:grpSpPr>
          <a:xfrm>
            <a:off x="4579468" y="1715174"/>
            <a:ext cx="664725" cy="4270955"/>
            <a:chOff x="-504305" y="1830648"/>
            <a:chExt cx="1102713" cy="4270955"/>
          </a:xfrm>
        </p:grpSpPr>
        <p:sp>
          <p:nvSpPr>
            <p:cNvPr id="109" name="Google Shape;109;p15"/>
            <p:cNvSpPr/>
            <p:nvPr/>
          </p:nvSpPr>
          <p:spPr>
            <a:xfrm>
              <a:off x="-504305" y="1830658"/>
              <a:ext cx="702602" cy="4037030"/>
            </a:xfrm>
            <a:prstGeom prst="homePlate">
              <a:avLst>
                <a:gd name="adj" fmla="val 58819"/>
              </a:avLst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5"/>
            <p:cNvSpPr txBox="1"/>
            <p:nvPr/>
          </p:nvSpPr>
          <p:spPr>
            <a:xfrm rot="16200000">
              <a:off x="-2391791" y="3718141"/>
              <a:ext cx="4270955" cy="49597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5"/>
            <p:cNvSpPr/>
            <p:nvPr/>
          </p:nvSpPr>
          <p:spPr>
            <a:xfrm rot="-5400000">
              <a:off x="305987" y="3558431"/>
              <a:ext cx="184731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056156"/>
              </p:ext>
            </p:extLst>
          </p:nvPr>
        </p:nvGraphicFramePr>
        <p:xfrm>
          <a:off x="197427" y="1121752"/>
          <a:ext cx="4353790" cy="5515713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795139">
                  <a:extLst>
                    <a:ext uri="{9D8B030D-6E8A-4147-A177-3AD203B41FA5}">
                      <a16:colId xmlns="" xmlns:a16="http://schemas.microsoft.com/office/drawing/2014/main" val="399611924"/>
                    </a:ext>
                  </a:extLst>
                </a:gridCol>
                <a:gridCol w="1854265">
                  <a:extLst>
                    <a:ext uri="{9D8B030D-6E8A-4147-A177-3AD203B41FA5}">
                      <a16:colId xmlns="" xmlns:a16="http://schemas.microsoft.com/office/drawing/2014/main" val="1128330995"/>
                    </a:ext>
                  </a:extLst>
                </a:gridCol>
                <a:gridCol w="852193">
                  <a:extLst>
                    <a:ext uri="{9D8B030D-6E8A-4147-A177-3AD203B41FA5}">
                      <a16:colId xmlns="" xmlns:a16="http://schemas.microsoft.com/office/drawing/2014/main" val="4006368631"/>
                    </a:ext>
                  </a:extLst>
                </a:gridCol>
                <a:gridCol w="852193"/>
              </a:tblGrid>
              <a:tr h="710196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ж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ІІ</a:t>
                      </a: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 ж</a:t>
                      </a:r>
                    </a:p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ІІ</a:t>
                      </a:r>
                      <a:r>
                        <a:rPr lang="kk-KZ" sz="14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="" xmlns:a16="http://schemas.microsoft.com/office/drawing/2014/main" val="432138190"/>
                  </a:ext>
                </a:extLst>
              </a:tr>
              <a:tr h="372916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kk-KZ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өсек</a:t>
                      </a:r>
                      <a:r>
                        <a:rPr lang="kk-KZ" sz="14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532864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Түскен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науқастар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саны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1620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1740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="" xmlns:a16="http://schemas.microsoft.com/office/drawing/2014/main" val="455440444"/>
                  </a:ext>
                </a:extLst>
              </a:tr>
              <a:tr h="666601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Шыққан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науқастар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саны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1601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1722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="" xmlns:a16="http://schemas.microsoft.com/office/drawing/2014/main" val="3008145348"/>
                  </a:ext>
                </a:extLst>
              </a:tr>
              <a:tr h="469595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Төсек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күндерінің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саны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11812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13120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="" xmlns:a16="http://schemas.microsoft.com/office/drawing/2014/main" val="3454288215"/>
                  </a:ext>
                </a:extLst>
              </a:tr>
              <a:tr h="389863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Төсек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жұмысы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273,0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303,0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="" xmlns:a16="http://schemas.microsoft.com/office/drawing/2014/main" val="3900805279"/>
                  </a:ext>
                </a:extLst>
              </a:tr>
              <a:tr h="749389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ауқастың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төсекте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өткізген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орташа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ұзақтығы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7,4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="" xmlns:a16="http://schemas.microsoft.com/office/drawing/2014/main" val="247558651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Төсек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айналымы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37,1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39,9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="" xmlns:a16="http://schemas.microsoft.com/office/drawing/2014/main" val="4062065431"/>
                  </a:ext>
                </a:extLst>
              </a:tr>
              <a:tr h="509731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Төсектің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тұрып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қалуының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орташа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уақыты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-0,2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-0,5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="" xmlns:a16="http://schemas.microsoft.com/office/drawing/2014/main" val="2749549083"/>
                  </a:ext>
                </a:extLst>
              </a:tr>
              <a:tr h="624169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Өлім-жітім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көрсеткіші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="" xmlns:a16="http://schemas.microsoft.com/office/drawing/2014/main" val="1811252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813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54968"/>
          </a:xfrm>
        </p:spPr>
        <p:txBody>
          <a:bodyPr>
            <a:no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СТАЦИОНАРҒА ТҮСКЕН ЖҮКТІ ӘЙЕЛДЕРДІҢ НОЗОЛОГИЯСЫНЫҢ ҚҰРЫЛЫМЫ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51521" y="908720"/>
            <a:ext cx="87129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650441062"/>
              </p:ext>
            </p:extLst>
          </p:nvPr>
        </p:nvGraphicFramePr>
        <p:xfrm>
          <a:off x="251520" y="2276874"/>
          <a:ext cx="8892480" cy="3844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51520" y="1052736"/>
            <a:ext cx="9001000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Стационарлық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ем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алған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жүкті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әйелдер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арасында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келесі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диагноздар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басым</a:t>
            </a:r>
            <a:r>
              <a:rPr lang="ru-RU" sz="1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6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бірінші</a:t>
            </a:r>
            <a:r>
              <a:rPr lang="ru-RU" sz="16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орында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РА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(10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әйел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екінші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орында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–ЖҚЖ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(8),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үшінші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орында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ЖА 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пациент),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төртінші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орында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(2),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ДБСТ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(2).</a:t>
            </a:r>
            <a:endParaRPr lang="ru-RU" sz="12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1" y="6095039"/>
            <a:ext cx="9145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2023 жылдың </a:t>
            </a:r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ІІ </a:t>
            </a:r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квартал бойынша есеп көрсеткішінде жалпы саны </a:t>
            </a:r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-30 </a:t>
            </a:r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жүкті әйел </a:t>
            </a:r>
          </a:p>
          <a:p>
            <a:pPr algn="ctr"/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Орталықта ревматологиялық диагноз бойынша ем қабылдаған. </a:t>
            </a:r>
            <a:endParaRPr lang="ru-RU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37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9"/>
          <p:cNvSpPr/>
          <p:nvPr/>
        </p:nvSpPr>
        <p:spPr>
          <a:xfrm>
            <a:off x="56501" y="174022"/>
            <a:ext cx="8551409" cy="734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ПАЦИЕНТТІ ҚОЛДАУ ЖӘНЕ ІШКІ САРАПТАМА ҚЫЗМЕТІ</a:t>
            </a:r>
          </a:p>
          <a:p>
            <a:pPr lvl="0" algn="ctr">
              <a:lnSpc>
                <a:spcPct val="80000"/>
              </a:lnSpc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ӘМСҚ-НЫҢ СЫРТҚЫ ЭКСПЕРТИЗА НӘТИЖЕСІ  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3" name="Google Shape;223;p19"/>
          <p:cNvCxnSpPr/>
          <p:nvPr/>
        </p:nvCxnSpPr>
        <p:spPr>
          <a:xfrm>
            <a:off x="614929" y="906477"/>
            <a:ext cx="7712120" cy="2245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7" name="Google Shape;227;p19"/>
          <p:cNvSpPr/>
          <p:nvPr/>
        </p:nvSpPr>
        <p:spPr>
          <a:xfrm>
            <a:off x="5486400" y="1147087"/>
            <a:ext cx="3419342" cy="5522273"/>
          </a:xfrm>
          <a:prstGeom prst="rect">
            <a:avLst/>
          </a:prstGeom>
          <a:noFill/>
          <a:ln w="12700" cap="flat" cmpd="sng">
            <a:solidFill>
              <a:srgbClr val="2E75B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8525" tIns="29800" rIns="29800" bIns="29800" anchor="ctr" anchorCtr="0">
            <a:noAutofit/>
          </a:bodyPr>
          <a:lstStyle/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2200"/>
            </a:pPr>
            <a:endParaRPr sz="2200" dirty="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9"/>
          <p:cNvSpPr/>
          <p:nvPr/>
        </p:nvSpPr>
        <p:spPr>
          <a:xfrm>
            <a:off x="714779" y="770351"/>
            <a:ext cx="7893131" cy="762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73762"/>
              </p:ext>
            </p:extLst>
          </p:nvPr>
        </p:nvGraphicFramePr>
        <p:xfrm>
          <a:off x="251520" y="1052736"/>
          <a:ext cx="5116184" cy="401788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695976">
                  <a:extLst>
                    <a:ext uri="{9D8B030D-6E8A-4147-A177-3AD203B41FA5}">
                      <a16:colId xmlns:a16="http://schemas.microsoft.com/office/drawing/2014/main" xmlns="" val="3159938028"/>
                    </a:ext>
                  </a:extLst>
                </a:gridCol>
                <a:gridCol w="1710104">
                  <a:extLst>
                    <a:ext uri="{9D8B030D-6E8A-4147-A177-3AD203B41FA5}">
                      <a16:colId xmlns:a16="http://schemas.microsoft.com/office/drawing/2014/main" xmlns="" val="1598621565"/>
                    </a:ext>
                  </a:extLst>
                </a:gridCol>
                <a:gridCol w="1710104">
                  <a:extLst>
                    <a:ext uri="{9D8B030D-6E8A-4147-A177-3AD203B41FA5}">
                      <a16:colId xmlns:a16="http://schemas.microsoft.com/office/drawing/2014/main" xmlns="" val="640381585"/>
                    </a:ext>
                  </a:extLst>
                </a:gridCol>
              </a:tblGrid>
              <a:tr h="10345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АЙЛАР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ЖЫЛ БОЙЫНША ШЕГЕРІЛГЕН</a:t>
                      </a:r>
                      <a:r>
                        <a:rPr lang="ru-RU" sz="11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МЫҢ  ТГ.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685" marR="4468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ЖЫЛДЫҢ </a:t>
                      </a: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</a:t>
                      </a: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 БОЙЫНША ШЕГЕРІЛГЕН</a:t>
                      </a:r>
                      <a:r>
                        <a:rPr lang="ru-RU" sz="11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СУММА МЫҢ.ТГ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685" marR="44685" marT="29790" marB="29790"/>
                </a:tc>
                <a:extLst>
                  <a:ext uri="{0D108BD9-81ED-4DB2-BD59-A6C34878D82A}">
                    <a16:rowId xmlns:a16="http://schemas.microsoft.com/office/drawing/2014/main" xmlns="" val="1473718913"/>
                  </a:ext>
                </a:extLst>
              </a:tr>
              <a:tr h="4481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Қаңтар</a:t>
                      </a: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ТМККК-213 046,09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МӘМС-25 820,87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extLst>
                  <a:ext uri="{0D108BD9-81ED-4DB2-BD59-A6C34878D82A}">
                    <a16:rowId xmlns:a16="http://schemas.microsoft.com/office/drawing/2014/main" xmlns="" val="1522980978"/>
                  </a:ext>
                </a:extLst>
              </a:tr>
              <a:tr h="523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Ақпан</a:t>
                      </a:r>
                      <a:r>
                        <a:rPr lang="kk-KZ" sz="11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10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extLst>
                  <a:ext uri="{0D108BD9-81ED-4DB2-BD59-A6C34878D82A}">
                    <a16:rowId xmlns:a16="http://schemas.microsoft.com/office/drawing/2014/main" xmlns="" val="1997098009"/>
                  </a:ext>
                </a:extLst>
              </a:tr>
              <a:tr h="3272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Наурыз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extLst>
                  <a:ext uri="{0D108BD9-81ED-4DB2-BD59-A6C34878D82A}">
                    <a16:rowId xmlns:a16="http://schemas.microsoft.com/office/drawing/2014/main" xmlns="" val="3633763099"/>
                  </a:ext>
                </a:extLst>
              </a:tr>
              <a:tr h="3272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Сәуір</a:t>
                      </a:r>
                      <a:r>
                        <a:rPr lang="kk-KZ" sz="11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ТМККК-377 864,76</a:t>
                      </a:r>
                      <a:endParaRPr kumimoji="0" lang="ru-RU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extLst>
                  <a:ext uri="{0D108BD9-81ED-4DB2-BD59-A6C34878D82A}">
                    <a16:rowId xmlns:a16="http://schemas.microsoft.com/office/drawing/2014/main" xmlns="" val="3309110924"/>
                  </a:ext>
                </a:extLst>
              </a:tr>
              <a:tr h="523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Мамыр</a:t>
                      </a:r>
                      <a:r>
                        <a:rPr lang="kk-KZ" sz="11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100" u="none" strike="noStrike" kern="120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extLst>
                  <a:ext uri="{0D108BD9-81ED-4DB2-BD59-A6C34878D82A}">
                    <a16:rowId xmlns:a16="http://schemas.microsoft.com/office/drawing/2014/main" xmlns="" val="3644100258"/>
                  </a:ext>
                </a:extLst>
              </a:tr>
              <a:tr h="2471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Маусым</a:t>
                      </a:r>
                      <a:r>
                        <a:rPr lang="kk-KZ" sz="11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kk-KZ" sz="1000" i="1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extLst>
                  <a:ext uri="{0D108BD9-81ED-4DB2-BD59-A6C34878D82A}">
                    <a16:rowId xmlns:a16="http://schemas.microsoft.com/office/drawing/2014/main" xmlns="" val="2958613491"/>
                  </a:ext>
                </a:extLst>
              </a:tr>
              <a:tr h="582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r>
                        <a:rPr lang="kk-KZ" sz="11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065" marR="44065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238 866,96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44685" marR="44685" marT="29790" marB="297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377 864,76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685" marR="44685" marT="29790" marB="29790"/>
                </a:tc>
                <a:extLst>
                  <a:ext uri="{0D108BD9-81ED-4DB2-BD59-A6C34878D82A}">
                    <a16:rowId xmlns:a16="http://schemas.microsoft.com/office/drawing/2014/main" xmlns="" val="156126674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575890" y="1201120"/>
            <a:ext cx="324036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ай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медициналық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сақтандыру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қорының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экспертиза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айыппұл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санкцияларының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актісіне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қойылады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0"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Айыппұл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санкцияларының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ІІ квартал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айлық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көрсеткіші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377 864,76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теңгені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құрайды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2022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жылмен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салыстырғанда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0,8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есе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86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4968"/>
          </a:xfrm>
        </p:spPr>
        <p:txBody>
          <a:bodyPr>
            <a:no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Пациентті қолдау және ішкі сараптама бөліміне келіп түскен өтініштер саны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83569" y="938551"/>
            <a:ext cx="7632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82052150"/>
              </p:ext>
            </p:extLst>
          </p:nvPr>
        </p:nvGraphicFramePr>
        <p:xfrm>
          <a:off x="0" y="1268760"/>
          <a:ext cx="8748464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0" y="1556792"/>
            <a:ext cx="1296144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5496" y="3068960"/>
            <a:ext cx="1296144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5496" y="4581128"/>
            <a:ext cx="1296144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283968" y="1628800"/>
            <a:ext cx="1296144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211960" y="3140968"/>
            <a:ext cx="1296144" cy="1296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283968" y="4725144"/>
            <a:ext cx="1296144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AIKEY ICC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" t="906" r="78868" b="880"/>
          <a:stretch/>
        </p:blipFill>
        <p:spPr bwMode="auto">
          <a:xfrm>
            <a:off x="241176" y="1607348"/>
            <a:ext cx="1090464" cy="124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8" descr="Е-Өтініш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0" descr="Е-Өтініш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12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14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612775" y="3127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63"/>
          <a:stretch/>
        </p:blipFill>
        <p:spPr bwMode="auto">
          <a:xfrm>
            <a:off x="251533" y="3150096"/>
            <a:ext cx="13201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4656309"/>
            <a:ext cx="1225550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18"/>
          <a:stretch/>
        </p:blipFill>
        <p:spPr bwMode="auto">
          <a:xfrm>
            <a:off x="4266541" y="1630441"/>
            <a:ext cx="1241564" cy="122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75" y="3024685"/>
            <a:ext cx="1189037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434" y="4725145"/>
            <a:ext cx="1203678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36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48072"/>
          </a:xfrm>
        </p:spPr>
        <p:txBody>
          <a:bodyPr>
            <a:no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ӨТІНІШТЕР ҚҰРЫЛЫМ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827584" y="692696"/>
            <a:ext cx="7632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501589058"/>
              </p:ext>
            </p:extLst>
          </p:nvPr>
        </p:nvGraphicFramePr>
        <p:xfrm>
          <a:off x="395536" y="964759"/>
          <a:ext cx="871296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376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290054" cy="1499616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Түскен /шыққан науқастар саны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/>
          </p:nvPr>
        </p:nvGraphicFramePr>
        <p:xfrm>
          <a:off x="1483298" y="1441535"/>
          <a:ext cx="6410673" cy="3974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6891"/>
                <a:gridCol w="2136891"/>
                <a:gridCol w="2136891"/>
              </a:tblGrid>
              <a:tr h="98144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Түскен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dirty="0" smtClean="0"/>
                        <a:t>Науқастар саны </a:t>
                      </a:r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Шыққан</a:t>
                      </a:r>
                      <a:r>
                        <a:rPr lang="kk-KZ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науқастар саны 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98030">
                <a:tc>
                  <a:txBody>
                    <a:bodyPr/>
                    <a:lstStyle/>
                    <a:p>
                      <a:r>
                        <a:rPr lang="kk-KZ" dirty="0" smtClean="0"/>
                        <a:t>Қантар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36</a:t>
                      </a:r>
                      <a:endParaRPr lang="ru-RU" dirty="0"/>
                    </a:p>
                  </a:txBody>
                  <a:tcPr/>
                </a:tc>
              </a:tr>
              <a:tr h="398030">
                <a:tc>
                  <a:txBody>
                    <a:bodyPr/>
                    <a:lstStyle/>
                    <a:p>
                      <a:r>
                        <a:rPr lang="kk-KZ" dirty="0" smtClean="0"/>
                        <a:t>Ақпан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41</a:t>
                      </a:r>
                      <a:endParaRPr lang="ru-RU" dirty="0"/>
                    </a:p>
                  </a:txBody>
                  <a:tcPr/>
                </a:tc>
              </a:tr>
              <a:tr h="398030">
                <a:tc>
                  <a:txBody>
                    <a:bodyPr/>
                    <a:lstStyle/>
                    <a:p>
                      <a:r>
                        <a:rPr lang="kk-KZ" dirty="0" smtClean="0"/>
                        <a:t>Наурыз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47</a:t>
                      </a:r>
                      <a:endParaRPr lang="ru-RU" dirty="0"/>
                    </a:p>
                  </a:txBody>
                  <a:tcPr/>
                </a:tc>
              </a:tr>
              <a:tr h="398030">
                <a:tc>
                  <a:txBody>
                    <a:bodyPr/>
                    <a:lstStyle/>
                    <a:p>
                      <a:r>
                        <a:rPr lang="kk-KZ" dirty="0" smtClean="0"/>
                        <a:t>Сәуір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59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62</a:t>
                      </a:r>
                      <a:endParaRPr lang="ru-RU" dirty="0"/>
                    </a:p>
                  </a:txBody>
                  <a:tcPr/>
                </a:tc>
              </a:tr>
              <a:tr h="398030">
                <a:tc>
                  <a:txBody>
                    <a:bodyPr/>
                    <a:lstStyle/>
                    <a:p>
                      <a:r>
                        <a:rPr lang="kk-KZ" dirty="0" smtClean="0"/>
                        <a:t>Мамыр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51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43</a:t>
                      </a:r>
                      <a:endParaRPr lang="ru-RU" dirty="0"/>
                    </a:p>
                  </a:txBody>
                  <a:tcPr/>
                </a:tc>
              </a:tr>
              <a:tr h="398030">
                <a:tc>
                  <a:txBody>
                    <a:bodyPr/>
                    <a:lstStyle/>
                    <a:p>
                      <a:r>
                        <a:rPr lang="kk-KZ" dirty="0" smtClean="0"/>
                        <a:t>Маусым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59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64</a:t>
                      </a:r>
                      <a:endParaRPr lang="ru-RU" dirty="0"/>
                    </a:p>
                  </a:txBody>
                  <a:tcPr/>
                </a:tc>
              </a:tr>
              <a:tr h="398030">
                <a:tc>
                  <a:txBody>
                    <a:bodyPr/>
                    <a:lstStyle/>
                    <a:p>
                      <a:r>
                        <a:rPr lang="kk-KZ" b="1" dirty="0" smtClean="0"/>
                        <a:t>Барлығы: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301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b="1" dirty="0" smtClean="0"/>
                        <a:t>293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27584" y="5805264"/>
            <a:ext cx="3702167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 пребывание на койке: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7,58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992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290054" cy="5395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</a:t>
            </a:r>
            <a:r>
              <a:rPr lang="ru-RU" b="1" dirty="0" smtClean="0">
                <a:solidFill>
                  <a:schemeClr val="tx1"/>
                </a:solidFill>
              </a:rPr>
              <a:t>о нозологии  01.23-06.23</a:t>
            </a:r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/>
          </p:nvPr>
        </p:nvGraphicFramePr>
        <p:xfrm>
          <a:off x="1115616" y="1268760"/>
          <a:ext cx="7488832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1139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67744" y="548680"/>
            <a:ext cx="51125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Половозрастной состав  01.23-06.23</a:t>
            </a:r>
            <a:endParaRPr lang="ru-RU" sz="2400" dirty="0"/>
          </a:p>
        </p:txBody>
      </p:sp>
      <p:graphicFrame>
        <p:nvGraphicFramePr>
          <p:cNvPr id="6" name="Диаграмма 5"/>
          <p:cNvGraphicFramePr/>
          <p:nvPr>
            <p:extLst/>
          </p:nvPr>
        </p:nvGraphicFramePr>
        <p:xfrm>
          <a:off x="1763688" y="1412776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1311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609600"/>
            <a:ext cx="6201736" cy="1019200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Ақылы бөлімнің жарты жылдық табысы.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/>
          </p:nvPr>
        </p:nvGraphicFramePr>
        <p:xfrm>
          <a:off x="1547664" y="1628800"/>
          <a:ext cx="6192688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/>
                <a:gridCol w="3096344"/>
              </a:tblGrid>
              <a:tr h="38519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Ай</a:t>
                      </a:r>
                      <a:endParaRPr lang="ru-RU" sz="2400" dirty="0"/>
                    </a:p>
                  </a:txBody>
                  <a:tcPr marL="70538" marR="7053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 smtClean="0"/>
                        <a:t>теңге</a:t>
                      </a:r>
                      <a:endParaRPr lang="ru-RU" sz="2400" dirty="0"/>
                    </a:p>
                  </a:txBody>
                  <a:tcPr marL="70538" marR="70538">
                    <a:solidFill>
                      <a:srgbClr val="00B050"/>
                    </a:solidFill>
                  </a:tcPr>
                </a:tc>
              </a:tr>
              <a:tr h="446277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Қаңтар</a:t>
                      </a:r>
                      <a:endParaRPr lang="ru-RU" sz="2400" dirty="0"/>
                    </a:p>
                  </a:txBody>
                  <a:tcPr marL="70538" marR="7053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4 332 660</a:t>
                      </a:r>
                      <a:endParaRPr lang="ru-RU" sz="2400" dirty="0"/>
                    </a:p>
                  </a:txBody>
                  <a:tcPr marL="70538" marR="7053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46277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Ақпан</a:t>
                      </a:r>
                      <a:endParaRPr lang="ru-RU" sz="2400" dirty="0"/>
                    </a:p>
                  </a:txBody>
                  <a:tcPr marL="70538" marR="7053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5 693 345</a:t>
                      </a:r>
                      <a:endParaRPr lang="ru-RU" sz="2400" dirty="0"/>
                    </a:p>
                  </a:txBody>
                  <a:tcPr marL="70538" marR="7053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46277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Наурыз</a:t>
                      </a:r>
                      <a:endParaRPr lang="ru-RU" sz="2400" dirty="0"/>
                    </a:p>
                  </a:txBody>
                  <a:tcPr marL="70538" marR="7053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5 857 030</a:t>
                      </a:r>
                      <a:endParaRPr lang="ru-RU" sz="2400" dirty="0"/>
                    </a:p>
                  </a:txBody>
                  <a:tcPr marL="70538" marR="7053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46277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Сәуір </a:t>
                      </a:r>
                      <a:endParaRPr lang="ru-RU" sz="2400" dirty="0"/>
                    </a:p>
                  </a:txBody>
                  <a:tcPr marL="70538" marR="7053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6 367 100</a:t>
                      </a:r>
                      <a:endParaRPr lang="ru-RU" sz="2400" dirty="0"/>
                    </a:p>
                  </a:txBody>
                  <a:tcPr marL="70538" marR="7053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46277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Мамыр </a:t>
                      </a:r>
                      <a:endParaRPr lang="ru-RU" sz="2400" dirty="0"/>
                    </a:p>
                  </a:txBody>
                  <a:tcPr marL="70538" marR="7053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5 948 450</a:t>
                      </a:r>
                      <a:endParaRPr lang="ru-RU" sz="2400" dirty="0"/>
                    </a:p>
                  </a:txBody>
                  <a:tcPr marL="70538" marR="7053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46277"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Маусым</a:t>
                      </a:r>
                      <a:endParaRPr lang="ru-RU" sz="2400" dirty="0"/>
                    </a:p>
                  </a:txBody>
                  <a:tcPr marL="70538" marR="7053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solidFill>
                            <a:srgbClr val="FF0000"/>
                          </a:solidFill>
                        </a:rPr>
                        <a:t>7 792</a:t>
                      </a:r>
                      <a:r>
                        <a:rPr lang="kk-KZ" sz="24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kk-KZ" sz="2400" dirty="0" smtClean="0">
                          <a:solidFill>
                            <a:srgbClr val="FF0000"/>
                          </a:solidFill>
                        </a:rPr>
                        <a:t> 550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 marL="70538" marR="7053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4627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dirty="0" smtClean="0"/>
                        <a:t>Барлығы</a:t>
                      </a:r>
                      <a:endParaRPr lang="ru-RU" sz="2400" dirty="0" smtClean="0"/>
                    </a:p>
                    <a:p>
                      <a:pPr algn="ctr"/>
                      <a:endParaRPr lang="ru-RU" sz="2400" dirty="0"/>
                    </a:p>
                  </a:txBody>
                  <a:tcPr marL="70538" marR="7053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/>
                        <a:t>35 991 135</a:t>
                      </a:r>
                      <a:endParaRPr lang="ru-RU" sz="2400" dirty="0"/>
                    </a:p>
                  </a:txBody>
                  <a:tcPr marL="70538" marR="70538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348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188640"/>
            <a:ext cx="7130753" cy="360040"/>
          </a:xfrm>
        </p:spPr>
        <p:txBody>
          <a:bodyPr>
            <a:normAutofit/>
          </a:bodyPr>
          <a:lstStyle/>
          <a:p>
            <a:pPr algn="ctr"/>
            <a:r>
              <a:rPr lang="kk-KZ" sz="1600" b="1" dirty="0"/>
              <a:t>Ф</a:t>
            </a:r>
            <a:r>
              <a:rPr lang="kk-KZ" sz="1600" b="1" dirty="0" smtClean="0"/>
              <a:t>изиокабинет </a:t>
            </a:r>
            <a:r>
              <a:rPr lang="kk-KZ" sz="1600" b="1" dirty="0"/>
              <a:t>о</a:t>
            </a:r>
            <a:r>
              <a:rPr lang="kk-KZ" sz="1600" b="1" dirty="0" smtClean="0"/>
              <a:t>тчет  </a:t>
            </a:r>
            <a:endParaRPr lang="ru-RU" sz="16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2028974" y="908720"/>
          <a:ext cx="5688633" cy="4926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6211"/>
                <a:gridCol w="1896211"/>
                <a:gridCol w="1896211"/>
              </a:tblGrid>
              <a:tr h="445764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Емшара атауы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Емшара саны бюджет/ақылы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Тенге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Электрофорез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283 /</a:t>
                      </a:r>
                      <a:r>
                        <a:rPr lang="kk-KZ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215 600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Лазерная терапия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Магнитотерапия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228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</a:t>
                      </a:r>
                      <a:r>
                        <a:rPr lang="kk-KZ" sz="12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</a:tr>
              <a:tr h="445764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Лимфодренажный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массаж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</a:t>
                      </a:r>
                      <a:r>
                        <a:rPr lang="kk-KZ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Микроволновая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терапия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k-KZ" sz="12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УВЧ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-терапия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538/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Ультразвук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/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Амплипульстерапия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238/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Интерференцтерапия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31/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Биоптрон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182/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процедур платно: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560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2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96 300 </a:t>
                      </a:r>
                      <a:r>
                        <a:rPr lang="ru-RU" sz="1200" b="1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тг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Процедур   бесплатно: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</a:tr>
              <a:tr h="44576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пациентов обслужено: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14A0B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1233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кабинет 6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айлық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есебі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1115616" y="2160588"/>
          <a:ext cx="6048672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2016224"/>
                <a:gridCol w="2016224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исследований: 303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</a:rPr>
                        <a:t>бюджет</a:t>
                      </a:r>
                      <a:endParaRPr lang="ru-RU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Ақылы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303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 </a:t>
                      </a:r>
                      <a:r>
                        <a:rPr lang="ru-RU" sz="18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</a:t>
                      </a: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344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</a:t>
                      </a: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00тг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6065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1"/>
          <p:cNvSpPr>
            <a:spLocks noChangeArrowheads="1"/>
          </p:cNvSpPr>
          <p:nvPr/>
        </p:nvSpPr>
        <p:spPr bwMode="auto">
          <a:xfrm>
            <a:off x="250825" y="661988"/>
            <a:ext cx="8545513" cy="70788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Төсек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сыйымдылығының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сапа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2023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І квартал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644" name="Заголовок 1"/>
          <p:cNvSpPr>
            <a:spLocks noGrp="1"/>
          </p:cNvSpPr>
          <p:nvPr>
            <p:ph type="title"/>
          </p:nvPr>
        </p:nvSpPr>
        <p:spPr>
          <a:xfrm>
            <a:off x="241300" y="188913"/>
            <a:ext cx="8712200" cy="431800"/>
          </a:xfrm>
          <a:solidFill>
            <a:schemeClr val="accent5">
              <a:lumMod val="40000"/>
              <a:lumOff val="60000"/>
            </a:schemeClr>
          </a:solidFill>
        </p:spPr>
        <p:txBody>
          <a:bodyPr rtlCol="0" anchor="t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ҚЫЗМЕТТЕР. Стационар І РБ </a:t>
            </a:r>
            <a:endParaRPr lang="ru-RU" alt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606680"/>
              </p:ext>
            </p:extLst>
          </p:nvPr>
        </p:nvGraphicFramePr>
        <p:xfrm>
          <a:off x="252413" y="1341438"/>
          <a:ext cx="8207374" cy="38877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6430">
                  <a:extLst>
                    <a:ext uri="{9D8B030D-6E8A-4147-A177-3AD203B41FA5}"/>
                  </a:extLst>
                </a:gridCol>
                <a:gridCol w="668728">
                  <a:extLst>
                    <a:ext uri="{9D8B030D-6E8A-4147-A177-3AD203B41FA5}"/>
                  </a:extLst>
                </a:gridCol>
                <a:gridCol w="751213">
                  <a:extLst>
                    <a:ext uri="{9D8B030D-6E8A-4147-A177-3AD203B41FA5}"/>
                  </a:extLst>
                </a:gridCol>
                <a:gridCol w="751802">
                  <a:extLst>
                    <a:ext uri="{9D8B030D-6E8A-4147-A177-3AD203B41FA5}"/>
                  </a:extLst>
                </a:gridCol>
                <a:gridCol w="751802">
                  <a:extLst>
                    <a:ext uri="{9D8B030D-6E8A-4147-A177-3AD203B41FA5}"/>
                  </a:extLst>
                </a:gridCol>
                <a:gridCol w="834878">
                  <a:extLst>
                    <a:ext uri="{9D8B030D-6E8A-4147-A177-3AD203B41FA5}"/>
                  </a:extLst>
                </a:gridCol>
                <a:gridCol w="835468">
                  <a:extLst>
                    <a:ext uri="{9D8B030D-6E8A-4147-A177-3AD203B41FA5}"/>
                  </a:extLst>
                </a:gridCol>
                <a:gridCol w="1065251">
                  <a:extLst>
                    <a:ext uri="{9D8B030D-6E8A-4147-A177-3AD203B41FA5}"/>
                  </a:extLst>
                </a:gridCol>
                <a:gridCol w="751802">
                  <a:extLst>
                    <a:ext uri="{9D8B030D-6E8A-4147-A177-3AD203B41FA5}"/>
                  </a:extLst>
                </a:gridCol>
              </a:tblGrid>
              <a:tr h="10167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Профиль коек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Число коек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Поступило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больных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Пролечено больных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Проведено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к\дней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Среднее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пребывание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 на койке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Работа койки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Оборот койки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Простой койки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extLst>
                  <a:ext uri="{0D108BD9-81ED-4DB2-BD59-A6C34878D82A}"/>
                </a:extLst>
              </a:tr>
              <a:tr h="29005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2022 год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3860" indent="-4038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extLst>
                  <a:ext uri="{0D108BD9-81ED-4DB2-BD59-A6C34878D82A}"/>
                </a:extLst>
              </a:tr>
              <a:tr h="6005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Круглосуточный стационар: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2961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261,3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03860" indent="-403860"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/>
                </a:extLst>
              </a:tr>
              <a:tr h="29005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202</a:t>
                      </a:r>
                      <a:r>
                        <a:rPr lang="ru-RU" sz="1200" dirty="0">
                          <a:effectLst/>
                        </a:rPr>
                        <a:t>3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год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3860" indent="-4038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extLst>
                  <a:ext uri="{0D108BD9-81ED-4DB2-BD59-A6C34878D82A}"/>
                </a:extLst>
              </a:tr>
              <a:tr h="169046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Круглосуточный стационар: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9" marR="6044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2360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290,9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38,1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03860" indent="-403860"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/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96026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42182"/>
            <a:ext cx="7886700" cy="488890"/>
          </a:xfrm>
        </p:spPr>
        <p:txBody>
          <a:bodyPr>
            <a:noAutofit/>
          </a:bodyPr>
          <a:lstStyle/>
          <a:p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 РБ - СТАЦИОНАР </a:t>
            </a:r>
            <a:b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ҚЫЗМЕТІ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92746" y="908720"/>
            <a:ext cx="79117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Төсек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сыйымдылығының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сапа </a:t>
            </a: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көрсеткіштері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0201235"/>
              </p:ext>
            </p:extLst>
          </p:nvPr>
        </p:nvGraphicFramePr>
        <p:xfrm>
          <a:off x="538072" y="1342907"/>
          <a:ext cx="7886701" cy="841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6428"/>
                <a:gridCol w="576173"/>
                <a:gridCol w="876300"/>
                <a:gridCol w="876300"/>
                <a:gridCol w="876300"/>
                <a:gridCol w="876300"/>
                <a:gridCol w="876300"/>
                <a:gridCol w="876300"/>
                <a:gridCol w="876300"/>
              </a:tblGrid>
              <a:tr h="7795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Профиль коек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коек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Поступило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больных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Пролечено больных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Проведено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к\дней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пребывание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на койке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койки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койки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Простой койки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37" marR="45337" marT="0" marB="0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722976"/>
              </p:ext>
            </p:extLst>
          </p:nvPr>
        </p:nvGraphicFramePr>
        <p:xfrm>
          <a:off x="543464" y="2194064"/>
          <a:ext cx="7860821" cy="3708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786082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2022г</a:t>
                      </a:r>
                      <a:endParaRPr lang="ru-RU" dirty="0"/>
                    </a:p>
                  </a:txBody>
                  <a:tcPr marL="68580" marR="68580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681848"/>
              </p:ext>
            </p:extLst>
          </p:nvPr>
        </p:nvGraphicFramePr>
        <p:xfrm>
          <a:off x="527649" y="2591598"/>
          <a:ext cx="7889579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381"/>
                <a:gridCol w="572858"/>
                <a:gridCol w="876620"/>
                <a:gridCol w="766420"/>
                <a:gridCol w="986820"/>
                <a:gridCol w="876620"/>
                <a:gridCol w="876620"/>
                <a:gridCol w="876620"/>
                <a:gridCol w="876620"/>
              </a:tblGrid>
              <a:tr h="6519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Круглосуточный стационар: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798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782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2945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38,5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FF0000"/>
                          </a:solidFill>
                        </a:rPr>
                        <a:t>-0,2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855451"/>
              </p:ext>
            </p:extLst>
          </p:nvPr>
        </p:nvGraphicFramePr>
        <p:xfrm>
          <a:off x="560718" y="3562216"/>
          <a:ext cx="7860821" cy="3708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786082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2023г</a:t>
                      </a:r>
                      <a:endParaRPr lang="ru-RU" dirty="0"/>
                    </a:p>
                  </a:txBody>
                  <a:tcPr marL="68580" marR="68580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984933"/>
              </p:ext>
            </p:extLst>
          </p:nvPr>
        </p:nvGraphicFramePr>
        <p:xfrm>
          <a:off x="531963" y="3856805"/>
          <a:ext cx="7889579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9597"/>
                <a:gridCol w="583642"/>
                <a:gridCol w="876620"/>
                <a:gridCol w="876620"/>
                <a:gridCol w="876620"/>
                <a:gridCol w="876620"/>
                <a:gridCol w="876620"/>
                <a:gridCol w="876620"/>
                <a:gridCol w="876620"/>
              </a:tblGrid>
              <a:tr h="6519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Круглосуточный стационар: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856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3064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315,9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41,4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-0,6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5206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24793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Қарқынды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емдеу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палатасының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(4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төсек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763" y="1844675"/>
            <a:ext cx="4366853" cy="4351338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 </a:t>
            </a:r>
            <a:r>
              <a:rPr lang="ru-RU" alt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2022 </a:t>
            </a:r>
            <a:r>
              <a:rPr lang="ru-RU" alt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alt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.бойынша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ем </a:t>
            </a:r>
            <a:r>
              <a:rPr lang="ru-RU" alt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қабылдаған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пациентов, </a:t>
            </a:r>
          </a:p>
          <a:p>
            <a:pPr marL="0" indent="0">
              <a:buNone/>
              <a:defRPr/>
            </a:pPr>
            <a:r>
              <a:rPr lang="ru-RU" alt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Өлім</a:t>
            </a:r>
            <a:r>
              <a:rPr lang="ru-RU" alt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alt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alt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.бойынша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қабылдаған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-10 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пациент. </a:t>
            </a:r>
          </a:p>
          <a:p>
            <a:pPr marL="0" indent="0">
              <a:buNone/>
              <a:defRPr/>
            </a:pPr>
            <a:r>
              <a:rPr lang="ru-RU" alt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Өлім</a:t>
            </a:r>
            <a:r>
              <a:rPr lang="ru-RU" alt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alt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marL="0" indent="0">
              <a:buNone/>
              <a:defRPr/>
            </a:pP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9" name="Диаграмма 68"/>
          <p:cNvGraphicFramePr/>
          <p:nvPr>
            <p:extLst>
              <p:ext uri="{D42A27DB-BD31-4B8C-83A1-F6EECF244321}">
                <p14:modId xmlns:p14="http://schemas.microsoft.com/office/powerpoint/2010/main" val="357622422"/>
              </p:ext>
            </p:extLst>
          </p:nvPr>
        </p:nvGraphicFramePr>
        <p:xfrm>
          <a:off x="4922043" y="2266950"/>
          <a:ext cx="3954538" cy="4029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43444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794" y="174626"/>
            <a:ext cx="7886700" cy="863600"/>
          </a:xfrm>
        </p:spPr>
        <p:txBody>
          <a:bodyPr>
            <a:normAutofit fontScale="90000"/>
          </a:bodyPr>
          <a:lstStyle/>
          <a:p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Беременные прошедшие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лечения на период 2022/2023гг.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93482" y="1690688"/>
            <a:ext cx="4150519" cy="4351338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2022г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пролечено –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беременных с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РЗ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Летальных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 – 0.</a:t>
            </a:r>
          </a:p>
          <a:p>
            <a:pPr marL="0" indent="0">
              <a:buNone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РА-10,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СКВ-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10,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СЗСТ-2,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Такаясу-1,    ССД-5,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ХРБС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 </a:t>
            </a:r>
            <a:r>
              <a:rPr lang="ru-RU" alt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2023г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пролечено –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пациентов с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РЗ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Летальных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 – 0.</a:t>
            </a:r>
          </a:p>
          <a:p>
            <a:pPr marL="0" indent="0">
              <a:buNone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РА-5,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СКВ-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РеА-2, СЗСТ-2 Бехчета-0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007870583"/>
              </p:ext>
            </p:extLst>
          </p:nvPr>
        </p:nvGraphicFramePr>
        <p:xfrm>
          <a:off x="564357" y="1294608"/>
          <a:ext cx="3950494" cy="257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311298092"/>
              </p:ext>
            </p:extLst>
          </p:nvPr>
        </p:nvGraphicFramePr>
        <p:xfrm>
          <a:off x="564357" y="4052888"/>
          <a:ext cx="3950494" cy="257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4668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214313" y="785813"/>
            <a:ext cx="8715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ctr">
              <a:defRPr/>
            </a:pPr>
            <a:r>
              <a:rPr lang="kk-KZ" sz="2800" b="1" dirty="0" smtClean="0">
                <a:solidFill>
                  <a:srgbClr val="FF0000"/>
                </a:solidFill>
              </a:rPr>
              <a:t>Ақылы бөлімше  </a:t>
            </a:r>
            <a:r>
              <a:rPr lang="kk-KZ" sz="2800" b="1" dirty="0">
                <a:solidFill>
                  <a:srgbClr val="FF0000"/>
                </a:solidFill>
              </a:rPr>
              <a:t>құрылымы.</a:t>
            </a:r>
            <a:endParaRPr lang="kk-KZ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96509911"/>
              </p:ext>
            </p:extLst>
          </p:nvPr>
        </p:nvGraphicFramePr>
        <p:xfrm>
          <a:off x="357128" y="1309688"/>
          <a:ext cx="8572560" cy="4899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975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"/>
          <p:cNvSpPr/>
          <p:nvPr/>
        </p:nvSpPr>
        <p:spPr>
          <a:xfrm>
            <a:off x="7831836" y="47244"/>
            <a:ext cx="1268729" cy="830580"/>
          </a:xfrm>
          <a:custGeom>
            <a:avLst/>
            <a:gdLst/>
            <a:ahLst/>
            <a:cxnLst/>
            <a:rect l="l" t="t" r="r" b="b"/>
            <a:pathLst>
              <a:path w="1691640" h="830580" extrusionOk="0">
                <a:moveTo>
                  <a:pt x="1691640" y="0"/>
                </a:moveTo>
                <a:lnTo>
                  <a:pt x="0" y="0"/>
                </a:lnTo>
                <a:lnTo>
                  <a:pt x="0" y="830579"/>
                </a:lnTo>
                <a:lnTo>
                  <a:pt x="1691640" y="830579"/>
                </a:lnTo>
                <a:lnTo>
                  <a:pt x="16916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"/>
          <p:cNvSpPr txBox="1">
            <a:spLocks noGrp="1"/>
          </p:cNvSpPr>
          <p:nvPr>
            <p:ph type="title"/>
          </p:nvPr>
        </p:nvSpPr>
        <p:spPr>
          <a:xfrm>
            <a:off x="1521619" y="143378"/>
            <a:ext cx="6756870" cy="394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SzPts val="1800"/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Клинико-диагностическая лаборатория  ГРЦ</a:t>
            </a:r>
            <a:endParaRPr sz="2400" b="1" dirty="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7" name="Google Shape;10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478" y="2509742"/>
            <a:ext cx="699516" cy="93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69788" y="6604507"/>
            <a:ext cx="62483" cy="111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5465" y="1010021"/>
            <a:ext cx="430340" cy="633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23947" y="3051458"/>
            <a:ext cx="765810" cy="934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32533" y="1838210"/>
            <a:ext cx="548639" cy="49987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"/>
          <p:cNvSpPr/>
          <p:nvPr/>
        </p:nvSpPr>
        <p:spPr>
          <a:xfrm>
            <a:off x="796816" y="858713"/>
            <a:ext cx="7859831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3856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Единственная специализированная лаборатория по городу Алматы, оказывающая аутоиммунные исследований при ревматологических заболеваниях, имеет  высококвалифицированных специалистов, оснащена современным лабораторным оборудованием, проводит достоверный, широкий спектр специфических анализов.</a:t>
            </a:r>
            <a:endParaRPr sz="1400" b="1" i="0" u="none" strike="noStrike" cap="none">
              <a:solidFill>
                <a:srgbClr val="38562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" name="Google Shape;113;p2"/>
          <p:cNvSpPr/>
          <p:nvPr/>
        </p:nvSpPr>
        <p:spPr>
          <a:xfrm>
            <a:off x="2453687" y="1762902"/>
            <a:ext cx="45720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Лабораторные исследования проводятся в рамках ГОБМП, ОСМС и на платной основе.</a:t>
            </a:r>
            <a:endParaRPr sz="1400" b="1" i="0" u="none" strike="noStrike" cap="non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2587334" y="3256954"/>
            <a:ext cx="6147788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3856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Клинико-диагностическая лаборатория  Центра оказывает лабораторные услуги </a:t>
            </a:r>
            <a:r>
              <a:rPr lang="ru-RU" sz="1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более 50 медицинским </a:t>
            </a:r>
            <a:r>
              <a:rPr lang="ru-RU" sz="1400" b="1" i="0" u="none" strike="noStrike" cap="none">
                <a:solidFill>
                  <a:srgbClr val="38562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организациям города Алматы по АПП.</a:t>
            </a:r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2"/>
          <p:cNvSpPr/>
          <p:nvPr/>
        </p:nvSpPr>
        <p:spPr>
          <a:xfrm>
            <a:off x="1009994" y="2509742"/>
            <a:ext cx="7646653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>
                <a:solidFill>
                  <a:srgbClr val="54813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Ежедневно проводится внутренний контроль качества лабораторных исследований в соответствии с международными стандартами. КДЛ является также участником внешнего контроля качества.</a:t>
            </a:r>
            <a:endParaRPr/>
          </a:p>
        </p:txBody>
      </p:sp>
      <p:sp>
        <p:nvSpPr>
          <p:cNvPr id="116" name="Google Shape;116;p2"/>
          <p:cNvSpPr/>
          <p:nvPr/>
        </p:nvSpPr>
        <p:spPr>
          <a:xfrm>
            <a:off x="1009994" y="651860"/>
            <a:ext cx="1577340" cy="91440"/>
          </a:xfrm>
          <a:custGeom>
            <a:avLst/>
            <a:gdLst/>
            <a:ahLst/>
            <a:cxnLst/>
            <a:rect l="l" t="t" r="r" b="b"/>
            <a:pathLst>
              <a:path w="2103120" h="91439" extrusionOk="0">
                <a:moveTo>
                  <a:pt x="2103120" y="0"/>
                </a:moveTo>
                <a:lnTo>
                  <a:pt x="0" y="0"/>
                </a:lnTo>
                <a:lnTo>
                  <a:pt x="0" y="91439"/>
                </a:lnTo>
                <a:lnTo>
                  <a:pt x="2103120" y="91439"/>
                </a:lnTo>
                <a:lnTo>
                  <a:pt x="2103120" y="0"/>
                </a:lnTo>
                <a:close/>
              </a:path>
            </a:pathLst>
          </a:custGeom>
          <a:solidFill>
            <a:srgbClr val="44536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"/>
          <p:cNvSpPr/>
          <p:nvPr/>
        </p:nvSpPr>
        <p:spPr>
          <a:xfrm>
            <a:off x="2587335" y="651860"/>
            <a:ext cx="5691154" cy="91440"/>
          </a:xfrm>
          <a:custGeom>
            <a:avLst/>
            <a:gdLst/>
            <a:ahLst/>
            <a:cxnLst/>
            <a:rect l="l" t="t" r="r" b="b"/>
            <a:pathLst>
              <a:path w="5701665" h="91439" extrusionOk="0">
                <a:moveTo>
                  <a:pt x="5701283" y="0"/>
                </a:moveTo>
                <a:lnTo>
                  <a:pt x="0" y="0"/>
                </a:lnTo>
                <a:lnTo>
                  <a:pt x="0" y="91439"/>
                </a:lnTo>
                <a:lnTo>
                  <a:pt x="5701283" y="91439"/>
                </a:lnTo>
                <a:lnTo>
                  <a:pt x="5701283" y="0"/>
                </a:lnTo>
                <a:close/>
              </a:path>
            </a:pathLst>
          </a:custGeom>
          <a:solidFill>
            <a:srgbClr val="6E8A2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"/>
          <p:cNvSpPr txBox="1">
            <a:spLocks noGrp="1"/>
          </p:cNvSpPr>
          <p:nvPr>
            <p:ph type="body" idx="1"/>
          </p:nvPr>
        </p:nvSpPr>
        <p:spPr>
          <a:xfrm>
            <a:off x="660237" y="4081385"/>
            <a:ext cx="7618252" cy="383381"/>
          </a:xfrm>
          <a:prstGeom prst="rect">
            <a:avLst/>
          </a:prstGeom>
          <a:solidFill>
            <a:srgbClr val="386F25"/>
          </a:solidFill>
          <a:ln>
            <a:noFill/>
          </a:ln>
        </p:spPr>
        <p:txBody>
          <a:bodyPr spcFirstLastPara="1" wrap="square" lIns="0" tIns="0" rIns="0" bIns="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ru-RU"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Клинико-диагностическая лаборатория проводит следующие исследования:</a:t>
            </a:r>
            <a:endParaRPr/>
          </a:p>
        </p:txBody>
      </p:sp>
      <p:grpSp>
        <p:nvGrpSpPr>
          <p:cNvPr id="119" name="Google Shape;119;p2"/>
          <p:cNvGrpSpPr/>
          <p:nvPr/>
        </p:nvGrpSpPr>
        <p:grpSpPr>
          <a:xfrm>
            <a:off x="337055" y="4819341"/>
            <a:ext cx="8660007" cy="988686"/>
            <a:chOff x="5288" y="177051"/>
            <a:chExt cx="11546676" cy="988686"/>
          </a:xfrm>
        </p:grpSpPr>
        <p:sp>
          <p:nvSpPr>
            <p:cNvPr id="120" name="Google Shape;120;p2"/>
            <p:cNvSpPr/>
            <p:nvPr/>
          </p:nvSpPr>
          <p:spPr>
            <a:xfrm>
              <a:off x="5288" y="177051"/>
              <a:ext cx="2131485" cy="988686"/>
            </a:xfrm>
            <a:prstGeom prst="homePlate">
              <a:avLst>
                <a:gd name="adj" fmla="val 50000"/>
              </a:avLst>
            </a:prstGeom>
            <a:solidFill>
              <a:schemeClr val="accent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 txBox="1"/>
            <p:nvPr/>
          </p:nvSpPr>
          <p:spPr>
            <a:xfrm>
              <a:off x="5288" y="177051"/>
              <a:ext cx="1884314" cy="988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8650" tIns="29325" rIns="14650" bIns="29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 b="1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Общий анализ крови</a:t>
              </a:r>
              <a:endParaRPr sz="105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1642430" y="177051"/>
              <a:ext cx="2471717" cy="988686"/>
            </a:xfrm>
            <a:prstGeom prst="chevron">
              <a:avLst>
                <a:gd name="adj" fmla="val 50000"/>
              </a:avLst>
            </a:prstGeom>
            <a:solidFill>
              <a:srgbClr val="A5F20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 txBox="1"/>
            <p:nvPr/>
          </p:nvSpPr>
          <p:spPr>
            <a:xfrm>
              <a:off x="2136773" y="177051"/>
              <a:ext cx="1483031" cy="988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4000" tIns="29325" rIns="14650" bIns="29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 b="1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Общий анализ мочи</a:t>
              </a:r>
              <a:endParaRPr sz="105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3619803" y="177051"/>
              <a:ext cx="2471717" cy="988686"/>
            </a:xfrm>
            <a:prstGeom prst="chevron">
              <a:avLst>
                <a:gd name="adj" fmla="val 50000"/>
              </a:avLst>
            </a:prstGeom>
            <a:solidFill>
              <a:srgbClr val="2DE71A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 txBox="1"/>
            <p:nvPr/>
          </p:nvSpPr>
          <p:spPr>
            <a:xfrm>
              <a:off x="4114146" y="177051"/>
              <a:ext cx="1483031" cy="988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4000" tIns="29325" rIns="14650" bIns="29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 b="1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Биохимический анализ крови</a:t>
              </a:r>
              <a:endParaRPr sz="105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5597177" y="177051"/>
              <a:ext cx="2000039" cy="988686"/>
            </a:xfrm>
            <a:prstGeom prst="chevron">
              <a:avLst>
                <a:gd name="adj" fmla="val 50000"/>
              </a:avLst>
            </a:prstGeom>
            <a:solidFill>
              <a:srgbClr val="27DB7E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 txBox="1"/>
            <p:nvPr/>
          </p:nvSpPr>
          <p:spPr>
            <a:xfrm>
              <a:off x="6091520" y="177051"/>
              <a:ext cx="1011353" cy="988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4000" tIns="29325" rIns="14650" bIns="29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 b="1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Коагулограмма </a:t>
              </a:r>
              <a:endParaRPr sz="105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7102873" y="177051"/>
              <a:ext cx="2471717" cy="988686"/>
            </a:xfrm>
            <a:prstGeom prst="chevron">
              <a:avLst>
                <a:gd name="adj" fmla="val 50000"/>
              </a:avLst>
            </a:prstGeom>
            <a:solidFill>
              <a:srgbClr val="35C5CF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 txBox="1"/>
            <p:nvPr/>
          </p:nvSpPr>
          <p:spPr>
            <a:xfrm>
              <a:off x="7597216" y="177051"/>
              <a:ext cx="1483031" cy="988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4000" tIns="29325" rIns="14650" bIns="29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 b="1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Иммуноферментные (иммунологические) исследования</a:t>
              </a:r>
              <a:endParaRPr sz="105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9080247" y="177051"/>
              <a:ext cx="2471717" cy="988686"/>
            </a:xfrm>
            <a:prstGeom prst="chevron">
              <a:avLst>
                <a:gd name="adj" fmla="val 50000"/>
              </a:avLst>
            </a:prstGeom>
            <a:solidFill>
              <a:srgbClr val="4371C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 txBox="1"/>
            <p:nvPr/>
          </p:nvSpPr>
          <p:spPr>
            <a:xfrm>
              <a:off x="9574590" y="177051"/>
              <a:ext cx="1483031" cy="988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4000" tIns="29325" rIns="14650" bIns="29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50" b="1" i="0" u="none" strike="noStrike" cap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Непрямой иммунофлюорцентный анализ (нРИФ)</a:t>
              </a:r>
              <a:endParaRPr sz="105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7258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" name="Google Shape;137;g28864cf4e95_0_0"/>
          <p:cNvGraphicFramePr/>
          <p:nvPr>
            <p:extLst>
              <p:ext uri="{D42A27DB-BD31-4B8C-83A1-F6EECF244321}">
                <p14:modId xmlns:p14="http://schemas.microsoft.com/office/powerpoint/2010/main" val="4052230754"/>
              </p:ext>
            </p:extLst>
          </p:nvPr>
        </p:nvGraphicFramePr>
        <p:xfrm>
          <a:off x="731412" y="1422701"/>
          <a:ext cx="7628924" cy="497206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07231"/>
                <a:gridCol w="1907231"/>
                <a:gridCol w="1907231"/>
                <a:gridCol w="1907231"/>
              </a:tblGrid>
              <a:tr h="562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исследований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% выполнено по сравнению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18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Общеклинические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2430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2684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+1%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189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Биохимические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k-KZ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8264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k-KZ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11542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+8%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189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Коагулограмма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358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482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+10%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189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Специфические белки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2250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2641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+2%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189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Иммунологические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1102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1350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+3%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189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Инфекции + гепатиты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k-KZ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+3,5%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189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Всего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14445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18758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+4,1%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</a:tbl>
          </a:graphicData>
        </a:graphic>
      </p:graphicFrame>
      <p:sp>
        <p:nvSpPr>
          <p:cNvPr id="138" name="Google Shape;138;g28864cf4e95_0_0"/>
          <p:cNvSpPr txBox="1"/>
          <p:nvPr/>
        </p:nvSpPr>
        <p:spPr>
          <a:xfrm>
            <a:off x="529045" y="171625"/>
            <a:ext cx="7909560" cy="1077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666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</a:t>
            </a:r>
            <a:r>
              <a:rPr lang="ru-RU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равнительные данные лабораторных исследований по бюджету (стационар) </a:t>
            </a:r>
            <a:r>
              <a:rPr lang="ru-RU" sz="24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за </a:t>
            </a:r>
            <a:r>
              <a:rPr lang="ru-RU" sz="24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ІІ </a:t>
            </a:r>
            <a:r>
              <a:rPr lang="ru-RU" sz="24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квартал 2022-2023 </a:t>
            </a:r>
            <a:r>
              <a:rPr lang="ru-RU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гг. </a:t>
            </a:r>
            <a:endParaRPr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09885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" name="Google Shape;144;g28864cf4e95_0_7"/>
          <p:cNvGraphicFramePr/>
          <p:nvPr>
            <p:extLst>
              <p:ext uri="{D42A27DB-BD31-4B8C-83A1-F6EECF244321}">
                <p14:modId xmlns:p14="http://schemas.microsoft.com/office/powerpoint/2010/main" val="1714506328"/>
              </p:ext>
            </p:extLst>
          </p:nvPr>
        </p:nvGraphicFramePr>
        <p:xfrm>
          <a:off x="437606" y="1402078"/>
          <a:ext cx="7882652" cy="516449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70663"/>
                <a:gridCol w="1970663"/>
                <a:gridCol w="1970663"/>
                <a:gridCol w="1970663"/>
              </a:tblGrid>
              <a:tr h="58711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исследований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% выполнено по сравнению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4644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Общеклинические</a:t>
                      </a:r>
                      <a:endParaRPr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2150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4001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+11%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464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Биохимические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520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1260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+15%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464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Коагулограмма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351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+7%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464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Специфические белки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+19%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464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Иммунологические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464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Инфекции + гепатиты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+12%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  <a:tr h="64644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666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Всего</a:t>
                      </a:r>
                      <a:endParaRPr sz="1400" b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50963" marR="50963" marT="13975" marB="0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3548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>
                    <a:lnL w="12700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6532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+14%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69" marR="68569" marT="91425" marB="91425"/>
                </a:tc>
              </a:tr>
            </a:tbl>
          </a:graphicData>
        </a:graphic>
      </p:graphicFrame>
      <p:sp>
        <p:nvSpPr>
          <p:cNvPr id="145" name="Google Shape;145;g28864cf4e95_0_7"/>
          <p:cNvSpPr txBox="1"/>
          <p:nvPr/>
        </p:nvSpPr>
        <p:spPr>
          <a:xfrm>
            <a:off x="261257" y="258711"/>
            <a:ext cx="8510451" cy="1077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666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С</a:t>
            </a:r>
            <a:r>
              <a:rPr lang="ru-RU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равнительные данные лабораторных исследований по платному (стационар) за </a:t>
            </a:r>
            <a:r>
              <a:rPr lang="ru-RU" sz="24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ІІ </a:t>
            </a:r>
            <a:r>
              <a:rPr lang="ru-RU" sz="24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квартал 2022-2023 </a:t>
            </a:r>
            <a:r>
              <a:rPr lang="ru-RU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гг. </a:t>
            </a:r>
            <a:endParaRPr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9306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Назарларыңызға рахмет!</a:t>
            </a:r>
            <a:endParaRPr lang="ru-RU" dirty="0"/>
          </a:p>
        </p:txBody>
      </p:sp>
      <p:pic>
        <p:nvPicPr>
          <p:cNvPr id="1030" name="Picture 6" descr="Викторина &quot;Ориентир – здоровье&quot; | МБУК &quot;Гуманитарный центр - библиотека  имени семьи Полевых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04864"/>
            <a:ext cx="6698704" cy="303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9631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1457</TotalTime>
  <Words>1840</Words>
  <Application>Microsoft Office PowerPoint</Application>
  <PresentationFormat>Экран (4:3)</PresentationFormat>
  <Paragraphs>513</Paragraphs>
  <Slides>27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8" baseType="lpstr">
      <vt:lpstr>Archivo Black</vt:lpstr>
      <vt:lpstr>Arial</vt:lpstr>
      <vt:lpstr>Arial MT</vt:lpstr>
      <vt:lpstr>Calibri</vt:lpstr>
      <vt:lpstr>Century Gothic</vt:lpstr>
      <vt:lpstr>Lora Bold</vt:lpstr>
      <vt:lpstr>Noto Sans Symbols</vt:lpstr>
      <vt:lpstr>Poppins</vt:lpstr>
      <vt:lpstr>Poppins Bold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ШЖҚ «ҚАЛАЛЫҚ РЕВМАТОЛОГИЯ ОРТАЛЫҒЫ» КМК  БАЙҚАУ КЕҢЕСІ  </vt:lpstr>
      <vt:lpstr>Презентация PowerPoint</vt:lpstr>
      <vt:lpstr>Презентация PowerPoint</vt:lpstr>
      <vt:lpstr>СТАЦИОНАРҒА ТҮСКЕН ЖҮКТІ ӘЙЕЛДЕРДІҢ НОЗОЛОГИЯСЫНЫҢ ҚҰРЫЛЫМЫ</vt:lpstr>
      <vt:lpstr>Презентация PowerPoint</vt:lpstr>
      <vt:lpstr>Пациентті қолдау және ішкі сараптама бөліміне келіп түскен өтініштер саны </vt:lpstr>
      <vt:lpstr>ӨТІНІШТЕР ҚҰРЫЛЫМ  </vt:lpstr>
      <vt:lpstr>Түскен /шыққан науқастар саны </vt:lpstr>
      <vt:lpstr>По нозологии  01.23-06.23</vt:lpstr>
      <vt:lpstr>Презентация PowerPoint</vt:lpstr>
      <vt:lpstr>Ақылы бөлімнің жарты жылдық табысы.</vt:lpstr>
      <vt:lpstr>Физиокабинет отчет  </vt:lpstr>
      <vt:lpstr>Узи кабинет 6 айлық есебі</vt:lpstr>
      <vt:lpstr>НЕГІЗГІ ҚЫЗМЕТТЕР. Стационар І РБ </vt:lpstr>
      <vt:lpstr>ІІ РБ - СТАЦИОНАР  НЕГІЗГІ ҚЫЗМЕТІ</vt:lpstr>
      <vt:lpstr>Қарқынды емдеу палатасының көрсеткіштері (4 төсек)</vt:lpstr>
      <vt:lpstr>Беременные прошедшие стац. лечения на период 2022/2023гг. </vt:lpstr>
      <vt:lpstr>Презентация PowerPoint</vt:lpstr>
      <vt:lpstr>Клинико-диагностическая лаборатория  ГРЦ</vt:lpstr>
      <vt:lpstr>Презентация PowerPoint</vt:lpstr>
      <vt:lpstr>Презентация PowerPoint</vt:lpstr>
      <vt:lpstr>Назарларыңызға рахмет!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СППиВЭ</dc:creator>
  <cp:lastModifiedBy>Пользователь Windows</cp:lastModifiedBy>
  <cp:revision>66</cp:revision>
  <dcterms:created xsi:type="dcterms:W3CDTF">2023-10-04T07:40:58Z</dcterms:created>
  <dcterms:modified xsi:type="dcterms:W3CDTF">2023-12-12T04:23:45Z</dcterms:modified>
</cp:coreProperties>
</file>