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1"/>
  </p:notesMasterIdLst>
  <p:sldIdLst>
    <p:sldId id="290" r:id="rId2"/>
    <p:sldId id="292" r:id="rId3"/>
    <p:sldId id="269" r:id="rId4"/>
    <p:sldId id="270" r:id="rId5"/>
    <p:sldId id="289" r:id="rId6"/>
    <p:sldId id="276" r:id="rId7"/>
    <p:sldId id="278" r:id="rId8"/>
    <p:sldId id="279" r:id="rId9"/>
    <p:sldId id="280" r:id="rId10"/>
    <p:sldId id="281" r:id="rId11"/>
    <p:sldId id="275" r:id="rId12"/>
    <p:sldId id="272" r:id="rId13"/>
    <p:sldId id="291" r:id="rId14"/>
    <p:sldId id="282" r:id="rId15"/>
    <p:sldId id="284" r:id="rId16"/>
    <p:sldId id="286" r:id="rId17"/>
    <p:sldId id="267" r:id="rId18"/>
    <p:sldId id="287" r:id="rId19"/>
    <p:sldId id="28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1" autoAdjust="0"/>
    <p:restoredTop sz="94286" autoAdjust="0"/>
  </p:normalViewPr>
  <p:slideViewPr>
    <p:cSldViewPr>
      <p:cViewPr varScale="1">
        <p:scale>
          <a:sx n="108" d="100"/>
          <a:sy n="108" d="100"/>
        </p:scale>
        <p:origin x="67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73F10-61A1-D545-B229-07BAA1D73B9E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B6FBF-9897-8542-BF93-A59369B9B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487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23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767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52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10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665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17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228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632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99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817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69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matymed.kz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4904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22" y="1798542"/>
            <a:ext cx="8791473" cy="2439635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66783" y="5172280"/>
            <a:ext cx="10058400" cy="14767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rgbClr val="FFFFFF"/>
                </a:solidFill>
                <a:latin typeface="+mn-lt"/>
                <a:cs typeface="Times New Roman" pitchFamily="18" charset="0"/>
              </a:rPr>
              <a:t>WEB -</a:t>
            </a:r>
            <a:r>
              <a:rPr lang="ru-RU" sz="4800" b="1" dirty="0">
                <a:solidFill>
                  <a:srgbClr val="FFFFFF"/>
                </a:solidFill>
                <a:latin typeface="+mn-lt"/>
                <a:cs typeface="Times New Roman" pitchFamily="18" charset="0"/>
              </a:rPr>
              <a:t> ПОРТАЛ</a:t>
            </a:r>
            <a:br>
              <a:rPr lang="ru-RU" sz="4800" b="1" dirty="0">
                <a:solidFill>
                  <a:srgbClr val="FFFFFF"/>
                </a:solidFill>
                <a:latin typeface="+mn-lt"/>
                <a:cs typeface="Times New Roman" pitchFamily="18" charset="0"/>
              </a:rPr>
            </a:br>
            <a:r>
              <a:rPr lang="ru-RU" sz="4800" b="1" dirty="0">
                <a:solidFill>
                  <a:srgbClr val="FFFFFF"/>
                </a:solidFill>
                <a:latin typeface="+mn-lt"/>
              </a:rPr>
              <a:t>АЛМАТЫ</a:t>
            </a:r>
            <a:r>
              <a:rPr lang="ru-RU" sz="4800" dirty="0">
                <a:solidFill>
                  <a:srgbClr val="FFFFFF"/>
                </a:solidFill>
                <a:latin typeface="+mn-lt"/>
              </a:rPr>
              <a:t> </a:t>
            </a:r>
            <a:r>
              <a:rPr lang="ru-RU" sz="4800" b="1" dirty="0">
                <a:solidFill>
                  <a:srgbClr val="FFFFFF"/>
                </a:solidFill>
                <a:latin typeface="+mn-lt"/>
              </a:rPr>
              <a:t>МЕДИЦИНСКИЙ ГОРОД</a:t>
            </a:r>
            <a:endParaRPr lang="ru-RU" sz="4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43344" y="233863"/>
            <a:ext cx="10058400" cy="674858"/>
          </a:xfrm>
          <a:ln>
            <a:noFill/>
          </a:ln>
        </p:spPr>
        <p:txBody>
          <a:bodyPr>
            <a:normAutofit fontScale="47500" lnSpcReduction="20000"/>
          </a:bodyPr>
          <a:lstStyle/>
          <a:p>
            <a:pPr algn="ctr">
              <a:lnSpc>
                <a:spcPct val="70000"/>
              </a:lnSpc>
            </a:pPr>
            <a:r>
              <a:rPr lang="ru-RU" sz="51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ПРОКУРАТУРА ГОРОДА АЛМАТЫ </a:t>
            </a:r>
          </a:p>
          <a:p>
            <a:pPr algn="ctr">
              <a:lnSpc>
                <a:spcPct val="70000"/>
              </a:lnSpc>
            </a:pPr>
            <a:r>
              <a:rPr lang="ru-RU" sz="51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УПРАВЛЕНИЕ ЗДРАВООХРАНЕНИЯ ГОРОДА АЛМАТЫ</a:t>
            </a:r>
          </a:p>
          <a:p>
            <a:pPr>
              <a:lnSpc>
                <a:spcPct val="70000"/>
              </a:lnSpc>
            </a:pPr>
            <a:endParaRPr lang="ru-RU" sz="1100" dirty="0">
              <a:solidFill>
                <a:srgbClr val="FFFFFF"/>
              </a:solidFill>
            </a:endParaRPr>
          </a:p>
        </p:txBody>
      </p:sp>
      <p:pic>
        <p:nvPicPr>
          <p:cNvPr id="10" name="Picture 3" descr="C:\Users\AMA01\Downloads\new\logo 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44" y="53179"/>
            <a:ext cx="1305712" cy="1218856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642" y="57787"/>
            <a:ext cx="1150492" cy="1103476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487488" y="908721"/>
            <a:ext cx="94390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087" y="5335885"/>
            <a:ext cx="1360192" cy="1268535"/>
          </a:xfrm>
          <a:prstGeom prst="rect">
            <a:avLst/>
          </a:prstGeom>
          <a:noFill/>
          <a:effectLst>
            <a:glow rad="279400">
              <a:schemeClr val="bg1">
                <a:alpha val="3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742575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О проекте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dirty="0"/>
              <a:t>Инициирован Прокурором г. Алматы;</a:t>
            </a:r>
          </a:p>
          <a:p>
            <a:r>
              <a:rPr lang="kk-KZ" dirty="0"/>
              <a:t>Поддержан Генеральным прокурором РК; </a:t>
            </a:r>
          </a:p>
          <a:p>
            <a:r>
              <a:rPr lang="kk-KZ" dirty="0"/>
              <a:t>Поддержан Министром здравоохранения РК;</a:t>
            </a:r>
          </a:p>
          <a:p>
            <a:r>
              <a:rPr lang="kk-KZ" dirty="0"/>
              <a:t>Поддержан Акимом г. Алматы;</a:t>
            </a:r>
          </a:p>
          <a:p>
            <a:r>
              <a:rPr lang="kk-KZ" dirty="0"/>
              <a:t>Реализован на основе Меморандума между Прокуратурой г. Алматы и Управлением здравоохранения г. Алматы;</a:t>
            </a:r>
          </a:p>
          <a:p>
            <a:r>
              <a:rPr lang="kk-KZ" dirty="0"/>
              <a:t>Техническая реализация:</a:t>
            </a:r>
          </a:p>
          <a:p>
            <a:pPr lvl="1"/>
            <a:r>
              <a:rPr lang="kk-KZ" sz="2000" dirty="0"/>
              <a:t>Портал </a:t>
            </a:r>
            <a:r>
              <a:rPr lang="en-US" sz="2000" dirty="0">
                <a:solidFill>
                  <a:schemeClr val="accent2"/>
                </a:solidFill>
                <a:hlinkClick r:id="rId2"/>
              </a:rPr>
              <a:t>www.almatymed.kz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– </a:t>
            </a:r>
            <a:r>
              <a:rPr lang="kk-KZ" sz="2000" dirty="0"/>
              <a:t>ОИПЮЛ «Ассоциация клиник Алматы»</a:t>
            </a:r>
          </a:p>
          <a:p>
            <a:pPr lvl="1"/>
            <a:r>
              <a:rPr lang="kk-KZ" sz="2000" dirty="0"/>
              <a:t>Мобильные приложения портала – Междурнародный университет информационных технологий. </a:t>
            </a:r>
          </a:p>
          <a:p>
            <a:pPr lvl="1"/>
            <a:r>
              <a:rPr lang="kk-KZ" sz="2000" dirty="0"/>
              <a:t>Дальнейшее сопровождение и управление информацией будет осуществляться Единым городским </a:t>
            </a:r>
            <a:r>
              <a:rPr lang="en-US" sz="2000" dirty="0"/>
              <a:t>call-</a:t>
            </a:r>
            <a:r>
              <a:rPr lang="kk-KZ" sz="2000" dirty="0"/>
              <a:t>центром УЗ г. Алматы;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02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1" r="4703" b="1"/>
          <a:stretch/>
        </p:blipFill>
        <p:spPr>
          <a:xfrm>
            <a:off x="7611902" y="3461004"/>
            <a:ext cx="4580097" cy="3396995"/>
          </a:xfrm>
          <a:prstGeom prst="rect">
            <a:avLst/>
          </a:prstGeom>
        </p:spPr>
      </p:pic>
      <p:sp>
        <p:nvSpPr>
          <p:cNvPr id="2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r="8337" b="-3"/>
          <a:stretch/>
        </p:blipFill>
        <p:spPr>
          <a:xfrm>
            <a:off x="7611902" y="10"/>
            <a:ext cx="4578557" cy="3396985"/>
          </a:xfrm>
          <a:prstGeom prst="rect">
            <a:avLst/>
          </a:prstGeom>
        </p:spPr>
      </p:pic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339699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kk-KZ" sz="4000">
                <a:solidFill>
                  <a:srgbClr val="FFFFFF"/>
                </a:solidFill>
              </a:rPr>
              <a:t>МИССИЯ</a:t>
            </a:r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2236304"/>
            <a:ext cx="5977938" cy="365266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FFFFFF"/>
                </a:solidFill>
              </a:rPr>
              <a:t>Обеспечение законных прав населения  на охрану здоровья, гарантий доступности и качества, прозрачности в получении медицинской помощи путем предоставления </a:t>
            </a:r>
            <a:r>
              <a:rPr lang="ru-RU" sz="2400" b="1" u="sng" dirty="0">
                <a:solidFill>
                  <a:srgbClr val="FFFFFF"/>
                </a:solidFill>
              </a:rPr>
              <a:t>единого интерактивного информационного ресурса в сети Интернет</a:t>
            </a:r>
          </a:p>
        </p:txBody>
      </p:sp>
    </p:spTree>
    <p:extLst>
      <p:ext uri="{BB962C8B-B14F-4D97-AF65-F5344CB8AC3E}">
        <p14:creationId xmlns:p14="http://schemas.microsoft.com/office/powerpoint/2010/main" val="3111648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3" r="16898" b="2"/>
          <a:stretch/>
        </p:blipFill>
        <p:spPr>
          <a:xfrm>
            <a:off x="7611902" y="3461004"/>
            <a:ext cx="4580097" cy="3396995"/>
          </a:xfrm>
          <a:prstGeom prst="rect">
            <a:avLst/>
          </a:prstGeom>
        </p:spPr>
      </p:pic>
      <p:sp>
        <p:nvSpPr>
          <p:cNvPr id="12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2" r="2" b="2"/>
          <a:stretch/>
        </p:blipFill>
        <p:spPr>
          <a:xfrm>
            <a:off x="7611902" y="10"/>
            <a:ext cx="4578557" cy="3396985"/>
          </a:xfrm>
          <a:prstGeom prst="rect">
            <a:avLst/>
          </a:prstGeom>
        </p:spPr>
      </p:pic>
      <p:sp>
        <p:nvSpPr>
          <p:cNvPr id="15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339699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16835"/>
            <a:ext cx="5977937" cy="1666501"/>
          </a:xfrm>
        </p:spPr>
        <p:txBody>
          <a:bodyPr>
            <a:normAutofit/>
          </a:bodyPr>
          <a:lstStyle/>
          <a:p>
            <a:r>
              <a:rPr lang="kk-KZ" sz="4000">
                <a:solidFill>
                  <a:srgbClr val="FFFFFF"/>
                </a:solidFill>
              </a:rPr>
              <a:t>ЦЕЛЬ</a:t>
            </a:r>
            <a:endParaRPr lang="ru-RU" sz="4000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2236304"/>
            <a:ext cx="5977938" cy="365266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dirty="0">
                <a:solidFill>
                  <a:srgbClr val="FFFFFF"/>
                </a:solidFill>
              </a:rPr>
              <a:t>Повысить </a:t>
            </a:r>
            <a:r>
              <a:rPr lang="ru-RU" sz="2400" b="1" u="sng" dirty="0">
                <a:solidFill>
                  <a:srgbClr val="FFFFFF"/>
                </a:solidFill>
              </a:rPr>
              <a:t>доступность для населения актуальной и полезной информации о системе здравоохранения г. Алматы</a:t>
            </a:r>
            <a:r>
              <a:rPr lang="ru-RU" sz="2400" dirty="0">
                <a:solidFill>
                  <a:srgbClr val="FFFFFF"/>
                </a:solidFill>
              </a:rPr>
              <a:t>, видах и объемах, форме оказания медицинской помощи, законных правах, а также обеспечить возможность </a:t>
            </a:r>
            <a:r>
              <a:rPr lang="ru-RU" sz="2400" b="1" u="sng" dirty="0">
                <a:solidFill>
                  <a:srgbClr val="FFFFFF"/>
                </a:solidFill>
              </a:rPr>
              <a:t>обратной связи </a:t>
            </a:r>
            <a:r>
              <a:rPr lang="ru-RU" sz="2400" dirty="0">
                <a:solidFill>
                  <a:srgbClr val="FFFFFF"/>
                </a:solidFill>
              </a:rPr>
              <a:t> по гибридным путям коммуникации. </a:t>
            </a:r>
          </a:p>
        </p:txBody>
      </p:sp>
    </p:spTree>
    <p:extLst>
      <p:ext uri="{BB962C8B-B14F-4D97-AF65-F5344CB8AC3E}">
        <p14:creationId xmlns:p14="http://schemas.microsoft.com/office/powerpoint/2010/main" val="2282966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6" r="-2" b="1805"/>
          <a:stretch/>
        </p:blipFill>
        <p:spPr>
          <a:xfrm>
            <a:off x="7611902" y="3461004"/>
            <a:ext cx="4580097" cy="3396995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2" r="26689" b="2"/>
          <a:stretch/>
        </p:blipFill>
        <p:spPr>
          <a:xfrm>
            <a:off x="7611902" y="10"/>
            <a:ext cx="4578557" cy="3396985"/>
          </a:xfrm>
          <a:prstGeom prst="rect">
            <a:avLst/>
          </a:prstGeom>
        </p:spPr>
      </p:pic>
      <p:sp>
        <p:nvSpPr>
          <p:cNvPr id="8" name="Rectangle 1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339699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16632"/>
            <a:ext cx="5977937" cy="1666501"/>
          </a:xfrm>
        </p:spPr>
        <p:txBody>
          <a:bodyPr>
            <a:normAutofit/>
          </a:bodyPr>
          <a:lstStyle/>
          <a:p>
            <a:r>
              <a:rPr lang="kk-KZ" sz="4000" dirty="0">
                <a:solidFill>
                  <a:srgbClr val="FFFFFF"/>
                </a:solidFill>
              </a:rPr>
              <a:t>ЗАДАЧИ</a:t>
            </a:r>
            <a:endParaRPr lang="ru-RU" sz="4000" dirty="0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1783134"/>
            <a:ext cx="5977938" cy="4105838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kk-KZ" sz="2400" dirty="0">
                <a:solidFill>
                  <a:srgbClr val="FFFFFF"/>
                </a:solidFill>
              </a:rPr>
              <a:t>Создание унифицированной </a:t>
            </a:r>
            <a:r>
              <a:rPr lang="kk-KZ" sz="2400" b="1" u="sng" dirty="0">
                <a:solidFill>
                  <a:srgbClr val="FFFFFF"/>
                </a:solidFill>
              </a:rPr>
              <a:t>базы данных медицинских организаций</a:t>
            </a:r>
            <a:r>
              <a:rPr lang="kk-KZ" sz="2400" dirty="0">
                <a:solidFill>
                  <a:srgbClr val="FFFFFF"/>
                </a:solidFill>
              </a:rPr>
              <a:t> города;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k-KZ" sz="2400" dirty="0">
                <a:solidFill>
                  <a:srgbClr val="FFFFFF"/>
                </a:solidFill>
              </a:rPr>
              <a:t>Обеспечение возможности </a:t>
            </a:r>
            <a:r>
              <a:rPr lang="kk-KZ" sz="2400" b="1" u="sng" dirty="0">
                <a:solidFill>
                  <a:srgbClr val="FFFFFF"/>
                </a:solidFill>
              </a:rPr>
              <a:t>свободного поиска медицинских организаций и специалистов</a:t>
            </a:r>
            <a:r>
              <a:rPr lang="kk-KZ" sz="2400" dirty="0">
                <a:solidFill>
                  <a:srgbClr val="FFFFFF"/>
                </a:solidFill>
              </a:rPr>
              <a:t> по специальности, рейтингу, местоположению;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k-KZ" sz="2400" dirty="0">
                <a:solidFill>
                  <a:srgbClr val="FFFFFF"/>
                </a:solidFill>
              </a:rPr>
              <a:t>Создание </a:t>
            </a:r>
            <a:r>
              <a:rPr lang="kk-KZ" sz="2400" b="1" u="sng" dirty="0">
                <a:solidFill>
                  <a:srgbClr val="FFFFFF"/>
                </a:solidFill>
              </a:rPr>
              <a:t>репозитория информации </a:t>
            </a:r>
            <a:r>
              <a:rPr lang="kk-KZ" sz="2400" dirty="0">
                <a:solidFill>
                  <a:srgbClr val="FFFFFF"/>
                </a:solidFill>
              </a:rPr>
              <a:t>в области здравоохранения;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k-KZ" sz="2400" dirty="0">
                <a:solidFill>
                  <a:srgbClr val="FFFFFF"/>
                </a:solidFill>
              </a:rPr>
              <a:t>Обеспечение возможности </a:t>
            </a:r>
            <a:r>
              <a:rPr lang="ru-RU" sz="2400" b="1" u="sng" dirty="0">
                <a:solidFill>
                  <a:srgbClr val="FFFFFF"/>
                </a:solidFill>
              </a:rPr>
              <a:t>обратной связи </a:t>
            </a:r>
            <a:r>
              <a:rPr lang="ru-RU" sz="2400" dirty="0">
                <a:solidFill>
                  <a:srgbClr val="FFFFFF"/>
                </a:solidFill>
              </a:rPr>
              <a:t>(в виде отзыва, жалобы, рейтинга, электронные сообщения, в социальных сетях, фото- и видео материалов и пр.);</a:t>
            </a:r>
          </a:p>
        </p:txBody>
      </p:sp>
    </p:spTree>
    <p:extLst>
      <p:ext uri="{BB962C8B-B14F-4D97-AF65-F5344CB8AC3E}">
        <p14:creationId xmlns:p14="http://schemas.microsoft.com/office/powerpoint/2010/main" val="2396669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9" name="Rectangle 2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32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Rectangle 3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7" name="Straight Connector 4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" r="18375" b="-2"/>
          <a:stretch/>
        </p:blipFill>
        <p:spPr>
          <a:xfrm>
            <a:off x="633999" y="620720"/>
            <a:ext cx="4001315" cy="50869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9754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ЗАЧЕМ ЭТО НУЖНО ?</a:t>
            </a:r>
          </a:p>
        </p:txBody>
      </p:sp>
    </p:spTree>
    <p:extLst>
      <p:ext uri="{BB962C8B-B14F-4D97-AF65-F5344CB8AC3E}">
        <p14:creationId xmlns:p14="http://schemas.microsoft.com/office/powerpoint/2010/main" val="48617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" r="543" b="-2"/>
          <a:stretch/>
        </p:blipFill>
        <p:spPr>
          <a:xfrm>
            <a:off x="633999" y="581098"/>
            <a:ext cx="4020297" cy="24761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444"/>
          <a:stretch/>
        </p:blipFill>
        <p:spPr>
          <a:xfrm>
            <a:off x="633999" y="3218101"/>
            <a:ext cx="4020296" cy="24761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4679" y="634946"/>
            <a:ext cx="6405063" cy="1450757"/>
          </a:xfrm>
        </p:spPr>
        <p:txBody>
          <a:bodyPr>
            <a:normAutofit/>
          </a:bodyPr>
          <a:lstStyle/>
          <a:p>
            <a:r>
              <a:rPr lang="ru-RU" dirty="0"/>
              <a:t>ДЛЯ НАСЕЛЕНИЯ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4679" y="2198914"/>
            <a:ext cx="6405063" cy="367018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Возможность поиска </a:t>
            </a:r>
            <a:r>
              <a:rPr lang="ru-RU" dirty="0"/>
              <a:t>необходимой медицинской организации или специалиста в организациях любой формы собственности (как государственной, так и частной);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Возможность </a:t>
            </a:r>
            <a:r>
              <a:rPr lang="ru-RU" b="1" dirty="0"/>
              <a:t>обратной связи </a:t>
            </a:r>
            <a:r>
              <a:rPr lang="mr-IN" dirty="0"/>
              <a:t>–</a:t>
            </a:r>
            <a:r>
              <a:rPr lang="ru-RU" dirty="0"/>
              <a:t> написать сообщение, отправить жалобу или предложение, написать отзыв, выставить рейтинг;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Возможность ранжирования и выбора специалиста или медицинской организации </a:t>
            </a:r>
            <a:r>
              <a:rPr lang="ru-RU" b="1" dirty="0"/>
              <a:t>по рейтингу </a:t>
            </a:r>
            <a:r>
              <a:rPr lang="ru-RU" dirty="0"/>
              <a:t>(на основании рейтингов пользователей);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Место для </a:t>
            </a:r>
            <a:r>
              <a:rPr lang="ru-RU" b="1" dirty="0"/>
              <a:t>получения необходимой информации </a:t>
            </a:r>
            <a:r>
              <a:rPr lang="ru-RU" dirty="0"/>
              <a:t>о системе здравоохранения;</a:t>
            </a:r>
          </a:p>
        </p:txBody>
      </p:sp>
    </p:spTree>
    <p:extLst>
      <p:ext uri="{BB962C8B-B14F-4D97-AF65-F5344CB8AC3E}">
        <p14:creationId xmlns:p14="http://schemas.microsoft.com/office/powerpoint/2010/main" val="550944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31" y="581098"/>
            <a:ext cx="3946033" cy="24761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0" y="3218101"/>
            <a:ext cx="3301514" cy="24761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4679" y="634946"/>
            <a:ext cx="6405063" cy="1450757"/>
          </a:xfrm>
        </p:spPr>
        <p:txBody>
          <a:bodyPr>
            <a:normAutofit/>
          </a:bodyPr>
          <a:lstStyle/>
          <a:p>
            <a:pPr>
              <a:lnSpc>
                <a:spcPct val="65000"/>
              </a:lnSpc>
            </a:pPr>
            <a:r>
              <a:rPr lang="ru-RU" sz="4400"/>
              <a:t>ДЛЯ МЕДИЦИНСКОЙ ОРГАНИЗАЦИИ ИЛИ СПЕЦИАЛИСТА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4679" y="2198914"/>
            <a:ext cx="6405063" cy="367018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Возможность получать </a:t>
            </a:r>
            <a:r>
              <a:rPr lang="ru-RU" b="1" dirty="0"/>
              <a:t>обратную связь от пациентов </a:t>
            </a:r>
            <a:r>
              <a:rPr lang="ru-RU" dirty="0"/>
              <a:t>(в виде сообщений, отзывов, рейтингов, жалоб и предложений);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Инструмент для </a:t>
            </a:r>
            <a:r>
              <a:rPr lang="ru-RU" b="1" dirty="0"/>
              <a:t>повышения качества услуг </a:t>
            </a:r>
            <a:r>
              <a:rPr lang="ru-RU" dirty="0"/>
              <a:t>(на основании обратной связи);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Рейтинги будут ценным инструментом в </a:t>
            </a:r>
            <a:r>
              <a:rPr lang="ru-RU" b="1" dirty="0"/>
              <a:t>конкурентной борьбе за клиентов в рамках ОСМС</a:t>
            </a:r>
            <a:r>
              <a:rPr lang="ru-RU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Отзывы и рейтинги также могут являться </a:t>
            </a:r>
            <a:r>
              <a:rPr lang="ru-RU" b="1" dirty="0"/>
              <a:t>инструментом управления персоналом</a:t>
            </a:r>
            <a:r>
              <a:rPr lang="ru-RU" dirty="0"/>
              <a:t> (рекрутинг, управление качеством работы);</a:t>
            </a:r>
          </a:p>
        </p:txBody>
      </p:sp>
    </p:spTree>
    <p:extLst>
      <p:ext uri="{BB962C8B-B14F-4D97-AF65-F5344CB8AC3E}">
        <p14:creationId xmlns:p14="http://schemas.microsoft.com/office/powerpoint/2010/main" val="1903202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688457"/>
            <a:ext cx="4020297" cy="22614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91" y="3218101"/>
            <a:ext cx="3723512" cy="24761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4679" y="634946"/>
            <a:ext cx="6405063" cy="1450757"/>
          </a:xfrm>
        </p:spPr>
        <p:txBody>
          <a:bodyPr>
            <a:normAutofit/>
          </a:bodyPr>
          <a:lstStyle/>
          <a:p>
            <a:r>
              <a:rPr lang="ru-RU" sz="4400"/>
              <a:t>ДЛЯ УПОЛНОМОЧЕННЫХ ГОС. ОРГАНОВ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4679" y="2198914"/>
            <a:ext cx="6405063" cy="3670180"/>
          </a:xfrm>
        </p:spPr>
        <p:txBody>
          <a:bodyPr>
            <a:normAutofit/>
          </a:bodyPr>
          <a:lstStyle/>
          <a:p>
            <a:r>
              <a:rPr lang="ru-RU" b="1" dirty="0"/>
              <a:t>Каталог</a:t>
            </a:r>
            <a:r>
              <a:rPr lang="ru-RU" dirty="0"/>
              <a:t> медицинских организаций (различных форм собственности) и специалистов;</a:t>
            </a:r>
          </a:p>
          <a:p>
            <a:r>
              <a:rPr lang="ru-RU" dirty="0"/>
              <a:t>Просмотр и </a:t>
            </a:r>
            <a:r>
              <a:rPr lang="ru-RU" b="1" dirty="0"/>
              <a:t>оценка рейтингов</a:t>
            </a:r>
            <a:r>
              <a:rPr lang="ru-RU" dirty="0"/>
              <a:t>, принятие управленческих решений;</a:t>
            </a:r>
          </a:p>
          <a:p>
            <a:r>
              <a:rPr lang="ru-RU" dirty="0"/>
              <a:t>Непосредственный </a:t>
            </a:r>
            <a:r>
              <a:rPr lang="ru-RU" b="1" dirty="0"/>
              <a:t>доступ к жалобам и отзывам </a:t>
            </a:r>
            <a:r>
              <a:rPr lang="ru-RU" dirty="0"/>
              <a:t>населения и возможность реагирования на них;</a:t>
            </a:r>
          </a:p>
          <a:p>
            <a:r>
              <a:rPr lang="ru-RU" dirty="0"/>
              <a:t>Наличие информационного ресурса прямой гибридной коммуникации с населением является действенным инструментом </a:t>
            </a:r>
            <a:r>
              <a:rPr lang="ru-RU" b="1" dirty="0"/>
              <a:t>профилактики правонарушений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1346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29" name="Rectangle 2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32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3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41" name="Straight Connector 40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18770"/>
            <a:ext cx="105156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45" r="-1" b="23368"/>
          <a:stretch/>
        </p:blipFill>
        <p:spPr>
          <a:xfrm>
            <a:off x="635457" y="640080"/>
            <a:ext cx="10916463" cy="36027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999" y="4550229"/>
            <a:ext cx="10909073" cy="10576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ТЕХНИЧЕСКИЕ ВОЗМОЖНОСТИ</a:t>
            </a:r>
          </a:p>
        </p:txBody>
      </p:sp>
    </p:spTree>
    <p:extLst>
      <p:ext uri="{BB962C8B-B14F-4D97-AF65-F5344CB8AC3E}">
        <p14:creationId xmlns:p14="http://schemas.microsoft.com/office/powerpoint/2010/main" val="583787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7" name="Straight Connector 2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40096" y="2085703"/>
            <a:ext cx="4114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061" y="321733"/>
            <a:ext cx="2583939" cy="195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879167"/>
            <a:ext cx="3057906" cy="21355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3057906" cy="34082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2451014"/>
            <a:ext cx="2567411" cy="3532765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36" y="1152277"/>
            <a:ext cx="2784700" cy="17471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752" y="3451413"/>
            <a:ext cx="2295082" cy="15319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8459" y="1340768"/>
            <a:ext cx="4821283" cy="744935"/>
          </a:xfrm>
        </p:spPr>
        <p:txBody>
          <a:bodyPr>
            <a:normAutofit/>
          </a:bodyPr>
          <a:lstStyle/>
          <a:p>
            <a:r>
              <a:rPr lang="ru-RU" dirty="0"/>
              <a:t>РЕАЛИЗАЦИЯ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9584" y="2129345"/>
            <a:ext cx="4821283" cy="432643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900" b="1" dirty="0"/>
              <a:t>Responsive design</a:t>
            </a:r>
            <a:r>
              <a:rPr lang="ru-RU" sz="1900" b="1" dirty="0"/>
              <a:t> </a:t>
            </a:r>
            <a:r>
              <a:rPr lang="ru-RU" sz="1900" dirty="0"/>
              <a:t>– портал хорошо читаем/отображаем на всех видах устройств: настольные компьютеры и ноутбуки (под управлением </a:t>
            </a:r>
            <a:r>
              <a:rPr lang="en-US" sz="1900" dirty="0"/>
              <a:t>Windows </a:t>
            </a:r>
            <a:r>
              <a:rPr lang="ru-RU" sz="1900" dirty="0"/>
              <a:t>или </a:t>
            </a:r>
            <a:r>
              <a:rPr lang="en-US" sz="1900" dirty="0" err="1"/>
              <a:t>MacOS</a:t>
            </a:r>
            <a:r>
              <a:rPr lang="ru-RU" sz="1900" dirty="0"/>
              <a:t>), планшеты (под управлением </a:t>
            </a:r>
            <a:r>
              <a:rPr lang="en-US" sz="1900" dirty="0"/>
              <a:t>Android </a:t>
            </a:r>
            <a:r>
              <a:rPr lang="ru-RU" sz="1900" dirty="0"/>
              <a:t>или </a:t>
            </a:r>
            <a:r>
              <a:rPr lang="en-US" sz="1900" dirty="0"/>
              <a:t>iOS</a:t>
            </a:r>
            <a:r>
              <a:rPr lang="ru-RU" sz="1900" dirty="0"/>
              <a:t>), мобильные телефоны (под управлением </a:t>
            </a:r>
            <a:r>
              <a:rPr lang="en-US" sz="1900" dirty="0"/>
              <a:t>Android</a:t>
            </a:r>
            <a:r>
              <a:rPr lang="ru-RU" sz="1900" dirty="0"/>
              <a:t>, </a:t>
            </a:r>
            <a:r>
              <a:rPr lang="en-US" sz="1900" dirty="0"/>
              <a:t>iOS</a:t>
            </a:r>
            <a:r>
              <a:rPr lang="ru-RU" sz="1900" dirty="0"/>
              <a:t>, </a:t>
            </a:r>
            <a:r>
              <a:rPr lang="en-US" sz="1900" dirty="0"/>
              <a:t>Windows</a:t>
            </a:r>
            <a:r>
              <a:rPr lang="ru-RU" sz="1900" dirty="0"/>
              <a:t> 10);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900" dirty="0"/>
              <a:t>Возможность создавать </a:t>
            </a:r>
            <a:r>
              <a:rPr lang="ru-RU" sz="1900" b="1" dirty="0"/>
              <a:t>любое количество тематических каталогов</a:t>
            </a:r>
            <a:r>
              <a:rPr lang="ru-RU" sz="1900" dirty="0"/>
              <a:t> по тематике охраны здоровья населения (фитнесс-центры, ЗОЖ и пр.);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900" dirty="0"/>
              <a:t>Портал функционирует на </a:t>
            </a:r>
            <a:r>
              <a:rPr lang="ru-RU" sz="1900" b="1" dirty="0"/>
              <a:t>трех языках </a:t>
            </a:r>
            <a:r>
              <a:rPr lang="ru-RU" sz="1900" dirty="0"/>
              <a:t>– казахский, русский, английский;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Управление контентом осуществляется через удобную </a:t>
            </a:r>
            <a:r>
              <a:rPr lang="en-US" sz="1800" b="1" dirty="0"/>
              <a:t>CMS</a:t>
            </a:r>
            <a:r>
              <a:rPr lang="en-US" sz="1800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dirty="0"/>
              <a:t>Сам внешний вид портала, размещаемую на нем информацию можно </a:t>
            </a:r>
            <a:r>
              <a:rPr lang="ru-RU" sz="1800" b="1" dirty="0"/>
              <a:t>легко и оперативно изменять или редактировать</a:t>
            </a:r>
            <a:r>
              <a:rPr lang="ru-RU" sz="1800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kk-KZ" sz="1800" b="1" dirty="0"/>
              <a:t>Списки рассылки </a:t>
            </a:r>
            <a:r>
              <a:rPr lang="kk-KZ" sz="1800" dirty="0"/>
              <a:t>(подписки);</a:t>
            </a:r>
            <a:endParaRPr lang="ru-RU" sz="1800" dirty="0"/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ru-RU" sz="1900" dirty="0"/>
          </a:p>
          <a:p>
            <a:pPr>
              <a:lnSpc>
                <a:spcPct val="80000"/>
              </a:lnSpc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144662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40096" y="2085703"/>
            <a:ext cx="4114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061" y="321733"/>
            <a:ext cx="2583939" cy="195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879167"/>
            <a:ext cx="3057906" cy="21355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3057906" cy="34082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2451014"/>
            <a:ext cx="2567411" cy="3532765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36" y="1333158"/>
            <a:ext cx="2784700" cy="13853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752" y="3069855"/>
            <a:ext cx="2295082" cy="22950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8459" y="634946"/>
            <a:ext cx="4821283" cy="1450757"/>
          </a:xfrm>
        </p:spPr>
        <p:txBody>
          <a:bodyPr>
            <a:normAutofit/>
          </a:bodyPr>
          <a:lstStyle/>
          <a:p>
            <a:r>
              <a:rPr lang="ru-RU" dirty="0"/>
              <a:t>ДЛЯ НАСЕЛЕНИЯ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28459" y="2198914"/>
            <a:ext cx="4821283" cy="3944122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Портал содержит </a:t>
            </a:r>
            <a:r>
              <a:rPr lang="ru-RU" b="1" dirty="0"/>
              <a:t>информацию о медицинских  организациях</a:t>
            </a:r>
            <a:r>
              <a:rPr lang="ru-RU" dirty="0"/>
              <a:t> г. Алматы, распорядке работы, первом руководителе, специалистах,  оказываемых видах медицинской помощи, местоположении – отображение на карте </a:t>
            </a:r>
            <a:r>
              <a:rPr lang="en-US" dirty="0"/>
              <a:t>Google Maps</a:t>
            </a:r>
            <a:r>
              <a:rPr lang="ru-RU" dirty="0"/>
              <a:t>;</a:t>
            </a:r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Пользователь имеет возможность </a:t>
            </a:r>
            <a:r>
              <a:rPr lang="ru-RU" b="1" dirty="0"/>
              <a:t>проставлять рейтинги и оставлять отзывы</a:t>
            </a:r>
            <a:r>
              <a:rPr lang="ru-RU" dirty="0"/>
              <a:t> о медицинской организации, специалистах, оказанной медицинской помощи;</a:t>
            </a:r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dirty="0"/>
              <a:t>Пользователь имеет возможность </a:t>
            </a:r>
            <a:r>
              <a:rPr lang="ru-RU" b="1" dirty="0"/>
              <a:t>задать вопрос, оставить жалобу, связаться</a:t>
            </a:r>
            <a:r>
              <a:rPr lang="ru-RU" dirty="0"/>
              <a:t> с единым </a:t>
            </a:r>
            <a:r>
              <a:rPr lang="en-US" dirty="0"/>
              <a:t>Call</a:t>
            </a:r>
            <a:r>
              <a:rPr lang="ru-RU" dirty="0"/>
              <a:t>-центром, связаться с оператором посредством чата (</a:t>
            </a:r>
            <a:r>
              <a:rPr lang="en-US" dirty="0" err="1"/>
              <a:t>Jivo</a:t>
            </a:r>
            <a:r>
              <a:rPr lang="ru-RU" dirty="0"/>
              <a:t>-сайт);</a:t>
            </a:r>
          </a:p>
          <a:p>
            <a:pPr>
              <a:lnSpc>
                <a:spcPct val="70000"/>
              </a:lnSpc>
            </a:pPr>
            <a:endParaRPr lang="ru-RU" sz="1900" dirty="0"/>
          </a:p>
          <a:p>
            <a:pPr>
              <a:lnSpc>
                <a:spcPct val="70000"/>
              </a:lnSpc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709626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6" name="Straight Connector 1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40096" y="2085703"/>
            <a:ext cx="4114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061" y="321733"/>
            <a:ext cx="2583939" cy="195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879167"/>
            <a:ext cx="3057906" cy="21355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3057906" cy="34082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2451014"/>
            <a:ext cx="2567411" cy="3532765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36" y="1333158"/>
            <a:ext cx="2784700" cy="13853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752" y="3069855"/>
            <a:ext cx="2295082" cy="22950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8459" y="634946"/>
            <a:ext cx="4821283" cy="1450757"/>
          </a:xfrm>
        </p:spPr>
        <p:txBody>
          <a:bodyPr>
            <a:normAutofit/>
          </a:bodyPr>
          <a:lstStyle/>
          <a:p>
            <a:r>
              <a:rPr lang="ru-RU" dirty="0"/>
              <a:t>ДЛЯ НАСЕЛЕНИЯ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28459" y="2198914"/>
            <a:ext cx="4821283" cy="3670180"/>
          </a:xfrm>
        </p:spPr>
        <p:txBody>
          <a:bodyPr>
            <a:norm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ru-RU" dirty="0"/>
              <a:t>Пользователь может оставлять </a:t>
            </a:r>
            <a:r>
              <a:rPr lang="ru-RU" b="1" dirty="0"/>
              <a:t>запрос на запись к специалисту </a:t>
            </a:r>
            <a:r>
              <a:rPr lang="ru-RU" dirty="0"/>
              <a:t>в медицинской организации;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dirty="0"/>
              <a:t>Пользователь имеет возможность проводить </a:t>
            </a:r>
            <a:r>
              <a:rPr lang="ru-RU" b="1" dirty="0"/>
              <a:t>поиск по требуемой услуге, по специалистам, по рейтингам</a:t>
            </a:r>
            <a:r>
              <a:rPr lang="ru-RU" dirty="0"/>
              <a:t> организации/специалиста;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dirty="0"/>
              <a:t>Пользователь имеет возможность </a:t>
            </a:r>
            <a:r>
              <a:rPr lang="ru-RU" b="1" dirty="0"/>
              <a:t>просмотреть на карте расположение </a:t>
            </a:r>
            <a:r>
              <a:rPr lang="ru-RU" dirty="0"/>
              <a:t>медицинских организаций г. Алматы;</a:t>
            </a:r>
          </a:p>
          <a:p>
            <a:pPr>
              <a:lnSpc>
                <a:spcPct val="70000"/>
              </a:lnSpc>
            </a:pPr>
            <a:endParaRPr lang="ru-RU" sz="1900" dirty="0"/>
          </a:p>
          <a:p>
            <a:pPr>
              <a:lnSpc>
                <a:spcPct val="70000"/>
              </a:lnSpc>
            </a:pP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1113193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7" name="Straight Connector 2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85671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3" r="2" b="2"/>
          <a:stretch/>
        </p:blipFill>
        <p:spPr>
          <a:xfrm>
            <a:off x="628952" y="623178"/>
            <a:ext cx="3671055" cy="29234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0661" b="1"/>
          <a:stretch/>
        </p:blipFill>
        <p:spPr>
          <a:xfrm>
            <a:off x="4465863" y="2512667"/>
            <a:ext cx="2447148" cy="3181568"/>
          </a:xfrm>
          <a:prstGeom prst="rect">
            <a:avLst/>
          </a:prstGeom>
        </p:spPr>
      </p:pic>
      <p:sp>
        <p:nvSpPr>
          <p:cNvPr id="29" name="Rectangle 2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863" y="623178"/>
            <a:ext cx="2447148" cy="17286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3709572"/>
            <a:ext cx="3659927" cy="197347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34655" y="634946"/>
            <a:ext cx="4015087" cy="1450757"/>
          </a:xfrm>
        </p:spPr>
        <p:txBody>
          <a:bodyPr>
            <a:normAutofit/>
          </a:bodyPr>
          <a:lstStyle/>
          <a:p>
            <a:pPr>
              <a:lnSpc>
                <a:spcPct val="65000"/>
              </a:lnSpc>
            </a:pPr>
            <a:r>
              <a:rPr lang="ru-RU" sz="3400"/>
              <a:t>ДЛЯ МЕДИЦИНСКОЙ ОРГАНИЗАЦИИ И СПЕЦИАЛИСТОВ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34655" y="2198914"/>
            <a:ext cx="4015087" cy="367018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900" b="1"/>
              <a:t>Динамическое наполнение информации</a:t>
            </a:r>
            <a:r>
              <a:rPr lang="ru-RU" sz="1900"/>
              <a:t> </a:t>
            </a:r>
            <a:r>
              <a:rPr lang="mr-IN" sz="1900"/>
              <a:t>–</a:t>
            </a:r>
            <a:r>
              <a:rPr lang="ru-RU" sz="1900"/>
              <a:t> пользователи могут самостоятельно регистрироваться и управлять своей информацией;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900"/>
              <a:t>Управление </a:t>
            </a:r>
            <a:r>
              <a:rPr lang="ru-RU" sz="1900" b="1"/>
              <a:t>данными своего профиля</a:t>
            </a:r>
            <a:r>
              <a:rPr lang="ru-RU" sz="1900"/>
              <a:t> (описание, фото, специальности, режим работы, просмотр статистики и пр.);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900"/>
              <a:t>Возможность </a:t>
            </a:r>
            <a:r>
              <a:rPr lang="ru-RU" sz="1900" b="1"/>
              <a:t>просмотра и ответа на обращения </a:t>
            </a:r>
            <a:r>
              <a:rPr lang="ru-RU" sz="1900"/>
              <a:t>населения;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ru-RU" sz="1900"/>
              <a:t>Возможность </a:t>
            </a:r>
            <a:r>
              <a:rPr lang="ru-RU" sz="1900" b="1"/>
              <a:t>формирования списков специалистов</a:t>
            </a:r>
            <a:r>
              <a:rPr lang="ru-RU" sz="1900"/>
              <a:t> медицинской организации («Наша команда»);</a:t>
            </a:r>
          </a:p>
        </p:txBody>
      </p:sp>
    </p:spTree>
    <p:extLst>
      <p:ext uri="{BB962C8B-B14F-4D97-AF65-F5344CB8AC3E}">
        <p14:creationId xmlns:p14="http://schemas.microsoft.com/office/powerpoint/2010/main" val="1525670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7" name="Straight Connector 1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40096" y="2085703"/>
            <a:ext cx="4114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1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12061" y="321733"/>
            <a:ext cx="2583939" cy="195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879167"/>
            <a:ext cx="3057906" cy="21355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3057906" cy="34082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2451014"/>
            <a:ext cx="2567411" cy="3532765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36" y="1162595"/>
            <a:ext cx="2784700" cy="17265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752" y="3356741"/>
            <a:ext cx="2295082" cy="17213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8459" y="634946"/>
            <a:ext cx="4821283" cy="1450757"/>
          </a:xfrm>
        </p:spPr>
        <p:txBody>
          <a:bodyPr>
            <a:normAutofit/>
          </a:bodyPr>
          <a:lstStyle/>
          <a:p>
            <a:r>
              <a:rPr lang="ru-RU" dirty="0"/>
              <a:t>ПРЕИМУЩЕСТВА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28459" y="2198914"/>
            <a:ext cx="4821283" cy="4038398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Поисковое ядро, позволяющее осуществлять </a:t>
            </a:r>
            <a:r>
              <a:rPr lang="ru-RU" sz="1800" b="1" dirty="0"/>
              <a:t>произвольный поиск </a:t>
            </a:r>
            <a:r>
              <a:rPr lang="ru-RU" sz="1800" dirty="0"/>
              <a:t>по специальности, месторасположению, ключевому слову и пр.;</a:t>
            </a:r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Это полностью </a:t>
            </a:r>
            <a:r>
              <a:rPr lang="ru-RU" sz="1800" b="1" dirty="0"/>
              <a:t>некоммерческий проект</a:t>
            </a:r>
            <a:r>
              <a:rPr lang="ru-RU" sz="1800" dirty="0"/>
              <a:t>;</a:t>
            </a:r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sz="1800" dirty="0"/>
              <a:t>Специализация на </a:t>
            </a:r>
            <a:r>
              <a:rPr lang="ru-RU" sz="1800" b="1" dirty="0"/>
              <a:t>медицине</a:t>
            </a:r>
            <a:r>
              <a:rPr lang="ru-RU" sz="1800" dirty="0"/>
              <a:t>;</a:t>
            </a:r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ru-RU" sz="1800" b="1" dirty="0"/>
              <a:t>Прямая связь </a:t>
            </a:r>
            <a:r>
              <a:rPr lang="ru-RU" sz="1800" dirty="0"/>
              <a:t>с государственными органами;</a:t>
            </a:r>
          </a:p>
          <a:p>
            <a:pPr>
              <a:lnSpc>
                <a:spcPct val="70000"/>
              </a:lnSpc>
              <a:buFont typeface="Arial" panose="020B0604020202020204" pitchFamily="34" charset="0"/>
              <a:buChar char="•"/>
            </a:pPr>
            <a:r>
              <a:rPr lang="kk-KZ" sz="1800" b="1" dirty="0"/>
              <a:t>Обширная база данных</a:t>
            </a:r>
            <a:r>
              <a:rPr lang="kk-KZ" sz="1800" dirty="0"/>
              <a:t> медицинских организаций и специалистов г. Алматы;</a:t>
            </a:r>
            <a:endParaRPr lang="ru-RU" sz="1800" dirty="0"/>
          </a:p>
          <a:p>
            <a:pPr>
              <a:lnSpc>
                <a:spcPct val="70000"/>
              </a:lnSpc>
            </a:pP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1487921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7" name="Straight Connector 16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24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99" y="1397916"/>
            <a:ext cx="4001315" cy="3532541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289754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ОЖИДАЕМЫЕ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401242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2" name="Picture 8" descr="C:\Users\user\Desktop\dk-bann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8415" y="1000108"/>
            <a:ext cx="6715171" cy="1428750"/>
          </a:xfrm>
          <a:prstGeom prst="rect">
            <a:avLst/>
          </a:prstGeom>
          <a:noFill/>
        </p:spPr>
      </p:pic>
      <p:pic>
        <p:nvPicPr>
          <p:cNvPr id="21514" name="Picture 10" descr="C:\Users\user\Desktop\digitalmed20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5087" y="3606119"/>
            <a:ext cx="6948499" cy="2667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309918" y="2645860"/>
            <a:ext cx="657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Данный проект будет одним из шагов для достижения целей государственной программы «Цифровой Казахстан»</a:t>
            </a:r>
          </a:p>
        </p:txBody>
      </p:sp>
      <p:sp>
        <p:nvSpPr>
          <p:cNvPr id="13" name="Freeform 167"/>
          <p:cNvSpPr>
            <a:spLocks noEditPoints="1"/>
          </p:cNvSpPr>
          <p:nvPr/>
        </p:nvSpPr>
        <p:spPr bwMode="auto">
          <a:xfrm>
            <a:off x="2524100" y="2714620"/>
            <a:ext cx="785818" cy="642942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004" y="630203"/>
            <a:ext cx="2726208" cy="2726208"/>
          </a:xfrm>
          <a:prstGeom prst="rect">
            <a:avLst/>
          </a:prstGeom>
        </p:spPr>
      </p:pic>
      <p:sp>
        <p:nvSpPr>
          <p:cNvPr id="27" name="Rectangl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18" y="3774430"/>
            <a:ext cx="3306917" cy="22073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6339" y="312759"/>
            <a:ext cx="5977937" cy="634888"/>
          </a:xfrm>
        </p:spPr>
        <p:txBody>
          <a:bodyPr>
            <a:normAutofit/>
          </a:bodyPr>
          <a:lstStyle/>
          <a:p>
            <a:r>
              <a:rPr lang="kk-KZ" sz="4000" dirty="0">
                <a:solidFill>
                  <a:srgbClr val="FFFFFF"/>
                </a:solidFill>
              </a:rPr>
              <a:t>ОЖИДАЕМЫЕ РЕЗУЛЬТАТЫ</a:t>
            </a:r>
            <a:endParaRPr lang="ru-RU" sz="4000" dirty="0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76" y="947647"/>
            <a:ext cx="5977938" cy="42890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1800" dirty="0">
                <a:solidFill>
                  <a:srgbClr val="FFFFFF"/>
                </a:solidFill>
              </a:rPr>
              <a:t>Повышение </a:t>
            </a:r>
            <a:r>
              <a:rPr lang="kk-KZ" sz="1800" b="1" u="sng" dirty="0">
                <a:solidFill>
                  <a:srgbClr val="FFFFFF"/>
                </a:solidFill>
              </a:rPr>
              <a:t>прозрачности и доступности для населения информации</a:t>
            </a:r>
            <a:r>
              <a:rPr lang="kk-KZ" sz="1800" dirty="0">
                <a:solidFill>
                  <a:srgbClr val="FFFFFF"/>
                </a:solidFill>
              </a:rPr>
              <a:t> о системе здравоохранения г. Алматы, законных правах и возможностях;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1800" dirty="0">
                <a:solidFill>
                  <a:srgbClr val="FFFFFF"/>
                </a:solidFill>
              </a:rPr>
              <a:t>Повышение </a:t>
            </a:r>
            <a:r>
              <a:rPr lang="kk-KZ" sz="1800" b="1" u="sng" dirty="0">
                <a:solidFill>
                  <a:srgbClr val="FFFFFF"/>
                </a:solidFill>
              </a:rPr>
              <a:t>доступности, оперативности и интерактивности связи пользователей</a:t>
            </a:r>
            <a:r>
              <a:rPr lang="kk-KZ" sz="1800" dirty="0">
                <a:solidFill>
                  <a:srgbClr val="FFFFFF"/>
                </a:solidFill>
              </a:rPr>
              <a:t> с организациями здравоохранения, уполномоченными государственными органами, отдельными врачами посредством онлайн чата, форм обратной связи, сообщения электронной почты, прямого звонка с сайта;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1800" b="1" u="sng" dirty="0">
                <a:solidFill>
                  <a:srgbClr val="FFFFFF"/>
                </a:solidFill>
              </a:rPr>
              <a:t>Повышение осведомленности населения о лучшей медицинской практике </a:t>
            </a:r>
            <a:r>
              <a:rPr lang="kk-KZ" sz="1800" dirty="0">
                <a:solidFill>
                  <a:srgbClr val="FFFFFF"/>
                </a:solidFill>
              </a:rPr>
              <a:t>на основе отзывов и рейтингов медицинских организаций и специалистов, базирующихся на оценках населения;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1800" dirty="0">
                <a:solidFill>
                  <a:srgbClr val="FFFFFF"/>
                </a:solidFill>
              </a:rPr>
              <a:t>Повышение мотивации медицинских организаций и специалистов к </a:t>
            </a:r>
            <a:r>
              <a:rPr lang="kk-KZ" sz="1800" b="1" u="sng" dirty="0">
                <a:solidFill>
                  <a:srgbClr val="FFFFFF"/>
                </a:solidFill>
              </a:rPr>
              <a:t>повышению качества и конкурентоспособности в рамках ОСМС</a:t>
            </a:r>
            <a:r>
              <a:rPr lang="kk-KZ" sz="1800" dirty="0">
                <a:solidFill>
                  <a:srgbClr val="FFFFFF"/>
                </a:solidFill>
              </a:rPr>
              <a:t>;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1800" dirty="0">
                <a:solidFill>
                  <a:srgbClr val="FFFFFF"/>
                </a:solidFill>
              </a:rPr>
              <a:t>Появление </a:t>
            </a:r>
            <a:r>
              <a:rPr lang="kk-KZ" sz="1800" b="1" u="sng" dirty="0">
                <a:solidFill>
                  <a:srgbClr val="FFFFFF"/>
                </a:solidFill>
              </a:rPr>
              <a:t>дополнительных механизмов учета и реагирования на сообщения </a:t>
            </a:r>
            <a:r>
              <a:rPr lang="kk-KZ" sz="1800" dirty="0">
                <a:solidFill>
                  <a:srgbClr val="FFFFFF"/>
                </a:solidFill>
              </a:rPr>
              <a:t>о правонарушениях в медицинской сфере (на основе жалоб и сообщений населения);</a:t>
            </a:r>
            <a:endParaRPr lang="ru-RU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80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БЛАГОДАРИМ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74553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1075</TotalTime>
  <Words>838</Words>
  <Application>Microsoft Office PowerPoint</Application>
  <PresentationFormat>Широкоэкранный</PresentationFormat>
  <Paragraphs>74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Mangal</vt:lpstr>
      <vt:lpstr>Times New Roman</vt:lpstr>
      <vt:lpstr>Ретро</vt:lpstr>
      <vt:lpstr>WEB - ПОРТАЛ АЛМАТЫ МЕДИЦИНСКИЙ ГОРОД</vt:lpstr>
      <vt:lpstr>О проекте</vt:lpstr>
      <vt:lpstr>МИССИЯ</vt:lpstr>
      <vt:lpstr>ЦЕЛЬ</vt:lpstr>
      <vt:lpstr>ЗАДАЧИ</vt:lpstr>
      <vt:lpstr>ЗАЧЕМ ЭТО НУЖНО ?</vt:lpstr>
      <vt:lpstr>ДЛЯ НАСЕЛЕНИЯ</vt:lpstr>
      <vt:lpstr>ДЛЯ МЕДИЦИНСКОЙ ОРГАНИЗАЦИИ ИЛИ СПЕЦИАЛИСТА</vt:lpstr>
      <vt:lpstr>ДЛЯ УПОЛНОМОЧЕННЫХ ГОС. ОРГАНОВ</vt:lpstr>
      <vt:lpstr>ТЕХНИЧЕСКИЕ ВОЗМОЖНОСТИ</vt:lpstr>
      <vt:lpstr>РЕАЛИЗАЦИЯ</vt:lpstr>
      <vt:lpstr>ДЛЯ НАСЕЛЕНИЯ</vt:lpstr>
      <vt:lpstr>ДЛЯ НАСЕЛЕНИЯ</vt:lpstr>
      <vt:lpstr>ДЛЯ МЕДИЦИНСКОЙ ОРГАНИЗАЦИИ И СПЕЦИАЛИСТОВ</vt:lpstr>
      <vt:lpstr>ПРЕИМУЩЕСТВА</vt:lpstr>
      <vt:lpstr>ОЖИДАЕМЫЕ РЕЗУЛЬТАТЫ</vt:lpstr>
      <vt:lpstr>Презентация PowerPoint</vt:lpstr>
      <vt:lpstr>ОЖИДАЕМЫЕ РЕЗУЛЬТАТЫ</vt:lpstr>
      <vt:lpstr>БЛАГОДАРИМ ЗА ВНИМАНИЕ!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Расул Дюсенов</cp:lastModifiedBy>
  <cp:revision>102</cp:revision>
  <dcterms:created xsi:type="dcterms:W3CDTF">2016-09-27T11:43:18Z</dcterms:created>
  <dcterms:modified xsi:type="dcterms:W3CDTF">2017-04-10T10:48:59Z</dcterms:modified>
</cp:coreProperties>
</file>